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7.jpg" ContentType="image/jpeg"/>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53.jpg" ContentType="image/jpeg"/>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media/image71.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media/image110.jpg" ContentType="image/jpeg"/>
  <Override PartName="/ppt/media/image114.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1"/>
  </p:sldMasterIdLst>
  <p:notesMasterIdLst>
    <p:notesMasterId r:id="rId201"/>
  </p:notesMasterIdLst>
  <p:sldIdLst>
    <p:sldId id="293" r:id="rId2"/>
    <p:sldId id="649" r:id="rId3"/>
    <p:sldId id="599" r:id="rId4"/>
    <p:sldId id="601" r:id="rId5"/>
    <p:sldId id="463" r:id="rId6"/>
    <p:sldId id="484" r:id="rId7"/>
    <p:sldId id="294" r:id="rId8"/>
    <p:sldId id="295" r:id="rId9"/>
    <p:sldId id="471" r:id="rId10"/>
    <p:sldId id="468" r:id="rId11"/>
    <p:sldId id="296" r:id="rId12"/>
    <p:sldId id="485" r:id="rId13"/>
    <p:sldId id="460" r:id="rId14"/>
    <p:sldId id="497" r:id="rId15"/>
    <p:sldId id="498" r:id="rId16"/>
    <p:sldId id="499" r:id="rId17"/>
    <p:sldId id="665" r:id="rId18"/>
    <p:sldId id="666" r:id="rId19"/>
    <p:sldId id="594" r:id="rId20"/>
    <p:sldId id="667" r:id="rId21"/>
    <p:sldId id="506" r:id="rId22"/>
    <p:sldId id="505" r:id="rId23"/>
    <p:sldId id="510" r:id="rId24"/>
    <p:sldId id="577" r:id="rId25"/>
    <p:sldId id="512" r:id="rId26"/>
    <p:sldId id="513" r:id="rId27"/>
    <p:sldId id="592" r:id="rId28"/>
    <p:sldId id="514" r:id="rId29"/>
    <p:sldId id="461" r:id="rId30"/>
    <p:sldId id="515" r:id="rId31"/>
    <p:sldId id="516" r:id="rId32"/>
    <p:sldId id="586" r:id="rId33"/>
    <p:sldId id="481" r:id="rId34"/>
    <p:sldId id="483" r:id="rId35"/>
    <p:sldId id="517" r:id="rId36"/>
    <p:sldId id="518" r:id="rId37"/>
    <p:sldId id="519" r:id="rId38"/>
    <p:sldId id="520" r:id="rId39"/>
    <p:sldId id="521" r:id="rId40"/>
    <p:sldId id="669" r:id="rId41"/>
    <p:sldId id="524" r:id="rId42"/>
    <p:sldId id="525" r:id="rId43"/>
    <p:sldId id="526" r:id="rId44"/>
    <p:sldId id="527" r:id="rId45"/>
    <p:sldId id="528" r:id="rId46"/>
    <p:sldId id="529" r:id="rId47"/>
    <p:sldId id="530" r:id="rId48"/>
    <p:sldId id="532" r:id="rId49"/>
    <p:sldId id="533" r:id="rId50"/>
    <p:sldId id="534" r:id="rId51"/>
    <p:sldId id="538" r:id="rId52"/>
    <p:sldId id="575" r:id="rId53"/>
    <p:sldId id="480" r:id="rId54"/>
    <p:sldId id="476" r:id="rId55"/>
    <p:sldId id="541" r:id="rId56"/>
    <p:sldId id="595" r:id="rId57"/>
    <p:sldId id="346" r:id="rId58"/>
    <p:sldId id="462" r:id="rId59"/>
    <p:sldId id="542" r:id="rId60"/>
    <p:sldId id="489" r:id="rId61"/>
    <p:sldId id="544" r:id="rId62"/>
    <p:sldId id="545" r:id="rId63"/>
    <p:sldId id="546" r:id="rId64"/>
    <p:sldId id="547" r:id="rId65"/>
    <p:sldId id="548" r:id="rId66"/>
    <p:sldId id="549" r:id="rId67"/>
    <p:sldId id="670" r:id="rId68"/>
    <p:sldId id="551" r:id="rId69"/>
    <p:sldId id="552" r:id="rId70"/>
    <p:sldId id="554" r:id="rId71"/>
    <p:sldId id="555" r:id="rId72"/>
    <p:sldId id="556" r:id="rId73"/>
    <p:sldId id="561" r:id="rId74"/>
    <p:sldId id="562" r:id="rId75"/>
    <p:sldId id="563" r:id="rId76"/>
    <p:sldId id="651" r:id="rId77"/>
    <p:sldId id="679" r:id="rId78"/>
    <p:sldId id="684" r:id="rId79"/>
    <p:sldId id="685" r:id="rId80"/>
    <p:sldId id="686" r:id="rId81"/>
    <p:sldId id="687" r:id="rId82"/>
    <p:sldId id="688" r:id="rId83"/>
    <p:sldId id="689" r:id="rId84"/>
    <p:sldId id="690" r:id="rId85"/>
    <p:sldId id="691" r:id="rId86"/>
    <p:sldId id="692" r:id="rId87"/>
    <p:sldId id="693" r:id="rId88"/>
    <p:sldId id="694" r:id="rId89"/>
    <p:sldId id="695" r:id="rId90"/>
    <p:sldId id="696" r:id="rId91"/>
    <p:sldId id="697" r:id="rId92"/>
    <p:sldId id="698" r:id="rId93"/>
    <p:sldId id="699" r:id="rId94"/>
    <p:sldId id="700" r:id="rId95"/>
    <p:sldId id="701" r:id="rId96"/>
    <p:sldId id="702" r:id="rId97"/>
    <p:sldId id="703" r:id="rId98"/>
    <p:sldId id="704" r:id="rId99"/>
    <p:sldId id="705" r:id="rId100"/>
    <p:sldId id="706" r:id="rId101"/>
    <p:sldId id="707" r:id="rId102"/>
    <p:sldId id="708" r:id="rId103"/>
    <p:sldId id="709" r:id="rId104"/>
    <p:sldId id="710" r:id="rId105"/>
    <p:sldId id="711" r:id="rId106"/>
    <p:sldId id="712" r:id="rId107"/>
    <p:sldId id="713" r:id="rId108"/>
    <p:sldId id="714" r:id="rId109"/>
    <p:sldId id="715" r:id="rId110"/>
    <p:sldId id="716" r:id="rId111"/>
    <p:sldId id="677" r:id="rId112"/>
    <p:sldId id="486" r:id="rId113"/>
    <p:sldId id="598" r:id="rId114"/>
    <p:sldId id="313" r:id="rId115"/>
    <p:sldId id="314" r:id="rId116"/>
    <p:sldId id="428" r:id="rId117"/>
    <p:sldId id="429" r:id="rId118"/>
    <p:sldId id="430" r:id="rId119"/>
    <p:sldId id="431" r:id="rId120"/>
    <p:sldId id="328" r:id="rId121"/>
    <p:sldId id="327" r:id="rId122"/>
    <p:sldId id="329" r:id="rId123"/>
    <p:sldId id="330" r:id="rId124"/>
    <p:sldId id="331" r:id="rId125"/>
    <p:sldId id="332" r:id="rId126"/>
    <p:sldId id="333" r:id="rId127"/>
    <p:sldId id="334" r:id="rId128"/>
    <p:sldId id="335" r:id="rId129"/>
    <p:sldId id="432" r:id="rId130"/>
    <p:sldId id="433" r:id="rId131"/>
    <p:sldId id="434" r:id="rId132"/>
    <p:sldId id="435" r:id="rId133"/>
    <p:sldId id="315" r:id="rId134"/>
    <p:sldId id="472" r:id="rId135"/>
    <p:sldId id="473" r:id="rId136"/>
    <p:sldId id="360" r:id="rId137"/>
    <p:sldId id="488" r:id="rId138"/>
    <p:sldId id="487" r:id="rId139"/>
    <p:sldId id="362" r:id="rId140"/>
    <p:sldId id="365" r:id="rId141"/>
    <p:sldId id="370" r:id="rId142"/>
    <p:sldId id="372" r:id="rId143"/>
    <p:sldId id="371" r:id="rId144"/>
    <p:sldId id="373" r:id="rId145"/>
    <p:sldId id="477" r:id="rId146"/>
    <p:sldId id="492" r:id="rId147"/>
    <p:sldId id="581" r:id="rId148"/>
    <p:sldId id="582" r:id="rId149"/>
    <p:sldId id="583" r:id="rId150"/>
    <p:sldId id="584" r:id="rId151"/>
    <p:sldId id="585" r:id="rId152"/>
    <p:sldId id="588" r:id="rId153"/>
    <p:sldId id="650" r:id="rId154"/>
    <p:sldId id="602" r:id="rId155"/>
    <p:sldId id="604" r:id="rId156"/>
    <p:sldId id="605" r:id="rId157"/>
    <p:sldId id="606" r:id="rId158"/>
    <p:sldId id="607" r:id="rId159"/>
    <p:sldId id="608" r:id="rId160"/>
    <p:sldId id="609" r:id="rId161"/>
    <p:sldId id="610" r:id="rId162"/>
    <p:sldId id="611" r:id="rId163"/>
    <p:sldId id="612" r:id="rId164"/>
    <p:sldId id="613" r:id="rId165"/>
    <p:sldId id="614" r:id="rId166"/>
    <p:sldId id="615" r:id="rId167"/>
    <p:sldId id="616" r:id="rId168"/>
    <p:sldId id="617" r:id="rId169"/>
    <p:sldId id="618" r:id="rId170"/>
    <p:sldId id="619" r:id="rId171"/>
    <p:sldId id="620" r:id="rId172"/>
    <p:sldId id="621" r:id="rId173"/>
    <p:sldId id="622" r:id="rId174"/>
    <p:sldId id="623" r:id="rId175"/>
    <p:sldId id="624" r:id="rId176"/>
    <p:sldId id="625" r:id="rId177"/>
    <p:sldId id="626" r:id="rId178"/>
    <p:sldId id="627" r:id="rId179"/>
    <p:sldId id="628" r:id="rId180"/>
    <p:sldId id="629" r:id="rId181"/>
    <p:sldId id="630" r:id="rId182"/>
    <p:sldId id="631" r:id="rId183"/>
    <p:sldId id="632" r:id="rId184"/>
    <p:sldId id="633" r:id="rId185"/>
    <p:sldId id="634" r:id="rId186"/>
    <p:sldId id="635" r:id="rId187"/>
    <p:sldId id="636" r:id="rId188"/>
    <p:sldId id="637" r:id="rId189"/>
    <p:sldId id="638" r:id="rId190"/>
    <p:sldId id="639" r:id="rId191"/>
    <p:sldId id="640" r:id="rId192"/>
    <p:sldId id="641" r:id="rId193"/>
    <p:sldId id="642" r:id="rId194"/>
    <p:sldId id="643" r:id="rId195"/>
    <p:sldId id="644" r:id="rId196"/>
    <p:sldId id="645" r:id="rId197"/>
    <p:sldId id="646" r:id="rId198"/>
    <p:sldId id="647" r:id="rId199"/>
    <p:sldId id="648" r:id="rId20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FCCFF"/>
    <a:srgbClr val="FF66FF"/>
    <a:srgbClr val="CCECFF"/>
    <a:srgbClr val="C5C5CB"/>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94404" autoAdjust="0"/>
  </p:normalViewPr>
  <p:slideViewPr>
    <p:cSldViewPr>
      <p:cViewPr varScale="1">
        <p:scale>
          <a:sx n="64" d="100"/>
          <a:sy n="64" d="100"/>
        </p:scale>
        <p:origin x="1296" y="68"/>
      </p:cViewPr>
      <p:guideLst>
        <p:guide orient="horz" pos="2160"/>
        <p:guide pos="2880"/>
      </p:guideLst>
    </p:cSldViewPr>
  </p:slideViewPr>
  <p:notesTextViewPr>
    <p:cViewPr>
      <p:scale>
        <a:sx n="100" d="100"/>
        <a:sy n="100" d="100"/>
      </p:scale>
      <p:origin x="0" y="0"/>
    </p:cViewPr>
  </p:notesTextViewPr>
  <p:gridSpacing cx="45000" cy="450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PKU</c:v>
                </c:pt>
              </c:strCache>
            </c:strRef>
          </c:tx>
          <c:invertIfNegative val="0"/>
          <c:cat>
            <c:strRef>
              <c:f>Sheet1!$A$2:$A$9</c:f>
              <c:strCache>
                <c:ptCount val="8"/>
                <c:pt idx="0">
                  <c:v>Sun et al. 2012</c:v>
                </c:pt>
                <c:pt idx="1">
                  <c:v>Zhang et al. 2013</c:v>
                </c:pt>
                <c:pt idx="2">
                  <c:v>Pei et al. 2014</c:v>
                </c:pt>
                <c:pt idx="3">
                  <c:v>Chen et al. 2015a</c:v>
                </c:pt>
                <c:pt idx="4">
                  <c:v>Chen et al. 2015b</c:v>
                </c:pt>
                <c:pt idx="5">
                  <c:v>Xu and Sun, 2016</c:v>
                </c:pt>
                <c:pt idx="6">
                  <c:v>Zhang et al. 2016</c:v>
                </c:pt>
                <c:pt idx="7">
                  <c:v>Cai and Zhao, 2016</c:v>
                </c:pt>
              </c:strCache>
            </c:strRef>
          </c:cat>
          <c:val>
            <c:numRef>
              <c:f>Sheet1!$B$2:$B$9</c:f>
              <c:numCache>
                <c:formatCode>General</c:formatCode>
                <c:ptCount val="8"/>
                <c:pt idx="0">
                  <c:v>95.4</c:v>
                </c:pt>
                <c:pt idx="1">
                  <c:v>96.1</c:v>
                </c:pt>
                <c:pt idx="2">
                  <c:v>95.2</c:v>
                </c:pt>
                <c:pt idx="3">
                  <c:v>96.4</c:v>
                </c:pt>
                <c:pt idx="4">
                  <c:v>96.5</c:v>
                </c:pt>
                <c:pt idx="5">
                  <c:v>96.1</c:v>
                </c:pt>
                <c:pt idx="6">
                  <c:v>95.7</c:v>
                </c:pt>
                <c:pt idx="7">
                  <c:v>95.5</c:v>
                </c:pt>
              </c:numCache>
            </c:numRef>
          </c:val>
          <c:extLst>
            <c:ext xmlns:c16="http://schemas.microsoft.com/office/drawing/2014/chart" uri="{C3380CC4-5D6E-409C-BE32-E72D297353CC}">
              <c16:uniqueId val="{00000000-B345-452E-9D87-332A08A2E272}"/>
            </c:ext>
          </c:extLst>
        </c:ser>
        <c:ser>
          <c:idx val="1"/>
          <c:order val="1"/>
          <c:tx>
            <c:strRef>
              <c:f>Sheet1!$C$1</c:f>
              <c:strCache>
                <c:ptCount val="1"/>
                <c:pt idx="0">
                  <c:v>MSR</c:v>
                </c:pt>
              </c:strCache>
            </c:strRef>
          </c:tx>
          <c:invertIfNegative val="0"/>
          <c:cat>
            <c:strRef>
              <c:f>Sheet1!$A$2:$A$9</c:f>
              <c:strCache>
                <c:ptCount val="8"/>
                <c:pt idx="0">
                  <c:v>Sun et al. 2012</c:v>
                </c:pt>
                <c:pt idx="1">
                  <c:v>Zhang et al. 2013</c:v>
                </c:pt>
                <c:pt idx="2">
                  <c:v>Pei et al. 2014</c:v>
                </c:pt>
                <c:pt idx="3">
                  <c:v>Chen et al. 2015a</c:v>
                </c:pt>
                <c:pt idx="4">
                  <c:v>Chen et al. 2015b</c:v>
                </c:pt>
                <c:pt idx="5">
                  <c:v>Xu and Sun, 2016</c:v>
                </c:pt>
                <c:pt idx="6">
                  <c:v>Zhang et al. 2016</c:v>
                </c:pt>
                <c:pt idx="7">
                  <c:v>Cai and Zhao, 2016</c:v>
                </c:pt>
              </c:strCache>
            </c:strRef>
          </c:cat>
          <c:val>
            <c:numRef>
              <c:f>Sheet1!$C$2:$C$9</c:f>
              <c:numCache>
                <c:formatCode>General</c:formatCode>
                <c:ptCount val="8"/>
                <c:pt idx="0">
                  <c:v>97.4</c:v>
                </c:pt>
                <c:pt idx="1">
                  <c:v>97.4</c:v>
                </c:pt>
                <c:pt idx="2">
                  <c:v>97.2</c:v>
                </c:pt>
                <c:pt idx="3">
                  <c:v>97.6</c:v>
                </c:pt>
                <c:pt idx="4">
                  <c:v>97.4</c:v>
                </c:pt>
                <c:pt idx="5">
                  <c:v>96.2</c:v>
                </c:pt>
                <c:pt idx="6">
                  <c:v>97.7</c:v>
                </c:pt>
                <c:pt idx="7">
                  <c:v>96.5</c:v>
                </c:pt>
              </c:numCache>
            </c:numRef>
          </c:val>
          <c:extLst>
            <c:ext xmlns:c16="http://schemas.microsoft.com/office/drawing/2014/chart" uri="{C3380CC4-5D6E-409C-BE32-E72D297353CC}">
              <c16:uniqueId val="{00000001-B345-452E-9D87-332A08A2E272}"/>
            </c:ext>
          </c:extLst>
        </c:ser>
        <c:dLbls>
          <c:showLegendKey val="0"/>
          <c:showVal val="0"/>
          <c:showCatName val="0"/>
          <c:showSerName val="0"/>
          <c:showPercent val="0"/>
          <c:showBubbleSize val="0"/>
        </c:dLbls>
        <c:gapWidth val="150"/>
        <c:shape val="box"/>
        <c:axId val="191387520"/>
        <c:axId val="191389056"/>
        <c:axId val="0"/>
      </c:bar3DChart>
      <c:catAx>
        <c:axId val="191387520"/>
        <c:scaling>
          <c:orientation val="minMax"/>
        </c:scaling>
        <c:delete val="0"/>
        <c:axPos val="b"/>
        <c:numFmt formatCode="General" sourceLinked="0"/>
        <c:majorTickMark val="out"/>
        <c:minorTickMark val="none"/>
        <c:tickLblPos val="nextTo"/>
        <c:crossAx val="191389056"/>
        <c:crosses val="autoZero"/>
        <c:auto val="1"/>
        <c:lblAlgn val="ctr"/>
        <c:lblOffset val="100"/>
        <c:noMultiLvlLbl val="0"/>
      </c:catAx>
      <c:valAx>
        <c:axId val="191389056"/>
        <c:scaling>
          <c:orientation val="minMax"/>
        </c:scaling>
        <c:delete val="0"/>
        <c:axPos val="l"/>
        <c:majorGridlines/>
        <c:numFmt formatCode="General" sourceLinked="1"/>
        <c:majorTickMark val="out"/>
        <c:minorTickMark val="none"/>
        <c:tickLblPos val="nextTo"/>
        <c:crossAx val="191387520"/>
        <c:crosses val="autoZero"/>
        <c:crossBetween val="between"/>
        <c:majorUnit val="1"/>
        <c:minorUnit val="0.5"/>
      </c:valAx>
    </c:plotArea>
    <c:legend>
      <c:legendPos val="r"/>
      <c:overlay val="0"/>
    </c:legend>
    <c:plotVisOnly val="1"/>
    <c:dispBlanksAs val="gap"/>
    <c:showDLblsOverMax val="0"/>
  </c:chart>
  <c:txPr>
    <a:bodyPr/>
    <a:lstStyle/>
    <a:p>
      <a:pPr>
        <a:defRPr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WSJ</c:v>
                </c:pt>
              </c:strCache>
            </c:strRef>
          </c:tx>
          <c:invertIfNegative val="0"/>
          <c:cat>
            <c:strRef>
              <c:f>Sheet1!$A$2:$A$6</c:f>
              <c:strCache>
                <c:ptCount val="5"/>
                <c:pt idx="0">
                  <c:v>Collobert et al., 2011</c:v>
                </c:pt>
                <c:pt idx="1">
                  <c:v>Wang et al., 2015</c:v>
                </c:pt>
                <c:pt idx="2">
                  <c:v>Huang et al., 2015</c:v>
                </c:pt>
                <c:pt idx="3">
                  <c:v>Ling et al., 2015</c:v>
                </c:pt>
                <c:pt idx="4">
                  <c:v>Andor et al., 2016</c:v>
                </c:pt>
              </c:strCache>
            </c:strRef>
          </c:cat>
          <c:val>
            <c:numRef>
              <c:f>Sheet1!$B$2:$B$6</c:f>
              <c:numCache>
                <c:formatCode>General</c:formatCode>
                <c:ptCount val="5"/>
                <c:pt idx="0">
                  <c:v>97.29</c:v>
                </c:pt>
                <c:pt idx="1">
                  <c:v>97.26</c:v>
                </c:pt>
                <c:pt idx="2">
                  <c:v>97.55</c:v>
                </c:pt>
                <c:pt idx="3">
                  <c:v>97.36</c:v>
                </c:pt>
                <c:pt idx="4">
                  <c:v>97.44</c:v>
                </c:pt>
              </c:numCache>
            </c:numRef>
          </c:val>
          <c:extLst>
            <c:ext xmlns:c16="http://schemas.microsoft.com/office/drawing/2014/chart" uri="{C3380CC4-5D6E-409C-BE32-E72D297353CC}">
              <c16:uniqueId val="{00000000-2309-4039-A035-6A5DEE31755E}"/>
            </c:ext>
          </c:extLst>
        </c:ser>
        <c:dLbls>
          <c:showLegendKey val="0"/>
          <c:showVal val="0"/>
          <c:showCatName val="0"/>
          <c:showSerName val="0"/>
          <c:showPercent val="0"/>
          <c:showBubbleSize val="0"/>
        </c:dLbls>
        <c:gapWidth val="150"/>
        <c:shape val="box"/>
        <c:axId val="198804608"/>
        <c:axId val="198806144"/>
        <c:axId val="0"/>
      </c:bar3DChart>
      <c:catAx>
        <c:axId val="198804608"/>
        <c:scaling>
          <c:orientation val="minMax"/>
        </c:scaling>
        <c:delete val="0"/>
        <c:axPos val="b"/>
        <c:numFmt formatCode="General" sourceLinked="0"/>
        <c:majorTickMark val="out"/>
        <c:minorTickMark val="none"/>
        <c:tickLblPos val="nextTo"/>
        <c:crossAx val="198806144"/>
        <c:crosses val="autoZero"/>
        <c:auto val="1"/>
        <c:lblAlgn val="ctr"/>
        <c:lblOffset val="100"/>
        <c:noMultiLvlLbl val="0"/>
      </c:catAx>
      <c:valAx>
        <c:axId val="198806144"/>
        <c:scaling>
          <c:orientation val="minMax"/>
          <c:min val="96.100000000000009"/>
        </c:scaling>
        <c:delete val="0"/>
        <c:axPos val="l"/>
        <c:majorGridlines/>
        <c:numFmt formatCode="General" sourceLinked="1"/>
        <c:majorTickMark val="out"/>
        <c:minorTickMark val="none"/>
        <c:tickLblPos val="nextTo"/>
        <c:crossAx val="198804608"/>
        <c:crosses val="autoZero"/>
        <c:crossBetween val="between"/>
      </c:valAx>
    </c:plotArea>
    <c:legend>
      <c:legendPos val="r"/>
      <c:overlay val="0"/>
    </c:legend>
    <c:plotVisOnly val="1"/>
    <c:dispBlanksAs val="gap"/>
    <c:showDLblsOverMax val="0"/>
  </c:chart>
  <c:txPr>
    <a:bodyPr/>
    <a:lstStyle/>
    <a:p>
      <a:pPr>
        <a:defRPr sz="1800"/>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CoNLL03</c:v>
                </c:pt>
              </c:strCache>
            </c:strRef>
          </c:tx>
          <c:invertIfNegative val="0"/>
          <c:cat>
            <c:strRef>
              <c:f>Sheet1!$A$2:$A$7</c:f>
              <c:strCache>
                <c:ptCount val="6"/>
                <c:pt idx="0">
                  <c:v>Collobert et al., 2011</c:v>
                </c:pt>
                <c:pt idx="1">
                  <c:v>Wang et al., 2015</c:v>
                </c:pt>
                <c:pt idx="2">
                  <c:v>Huang et al., 2015</c:v>
                </c:pt>
                <c:pt idx="3">
                  <c:v>Passos et al., 2014</c:v>
                </c:pt>
                <c:pt idx="4">
                  <c:v>Chiu and Nichols, 2016</c:v>
                </c:pt>
                <c:pt idx="5">
                  <c:v>Lample et al., 2016</c:v>
                </c:pt>
              </c:strCache>
            </c:strRef>
          </c:cat>
          <c:val>
            <c:numRef>
              <c:f>Sheet1!$B$2:$B$7</c:f>
              <c:numCache>
                <c:formatCode>General</c:formatCode>
                <c:ptCount val="6"/>
                <c:pt idx="0">
                  <c:v>89.59</c:v>
                </c:pt>
                <c:pt idx="1">
                  <c:v>89.64</c:v>
                </c:pt>
                <c:pt idx="2">
                  <c:v>90.1</c:v>
                </c:pt>
                <c:pt idx="3">
                  <c:v>90.9</c:v>
                </c:pt>
                <c:pt idx="4">
                  <c:v>91.62</c:v>
                </c:pt>
                <c:pt idx="5">
                  <c:v>90.94</c:v>
                </c:pt>
              </c:numCache>
            </c:numRef>
          </c:val>
          <c:extLst>
            <c:ext xmlns:c16="http://schemas.microsoft.com/office/drawing/2014/chart" uri="{C3380CC4-5D6E-409C-BE32-E72D297353CC}">
              <c16:uniqueId val="{00000000-881E-44CD-842B-3C6A502B8B78}"/>
            </c:ext>
          </c:extLst>
        </c:ser>
        <c:dLbls>
          <c:showLegendKey val="0"/>
          <c:showVal val="0"/>
          <c:showCatName val="0"/>
          <c:showSerName val="0"/>
          <c:showPercent val="0"/>
          <c:showBubbleSize val="0"/>
        </c:dLbls>
        <c:gapWidth val="150"/>
        <c:shape val="box"/>
        <c:axId val="198873856"/>
        <c:axId val="198875392"/>
        <c:axId val="0"/>
      </c:bar3DChart>
      <c:catAx>
        <c:axId val="198873856"/>
        <c:scaling>
          <c:orientation val="minMax"/>
        </c:scaling>
        <c:delete val="0"/>
        <c:axPos val="b"/>
        <c:numFmt formatCode="General" sourceLinked="0"/>
        <c:majorTickMark val="out"/>
        <c:minorTickMark val="none"/>
        <c:tickLblPos val="nextTo"/>
        <c:crossAx val="198875392"/>
        <c:crosses val="autoZero"/>
        <c:auto val="1"/>
        <c:lblAlgn val="ctr"/>
        <c:lblOffset val="100"/>
        <c:noMultiLvlLbl val="0"/>
      </c:catAx>
      <c:valAx>
        <c:axId val="198875392"/>
        <c:scaling>
          <c:orientation val="minMax"/>
          <c:min val="85.5"/>
        </c:scaling>
        <c:delete val="0"/>
        <c:axPos val="l"/>
        <c:majorGridlines/>
        <c:numFmt formatCode="General" sourceLinked="1"/>
        <c:majorTickMark val="out"/>
        <c:minorTickMark val="none"/>
        <c:tickLblPos val="nextTo"/>
        <c:crossAx val="198873856"/>
        <c:crosses val="autoZero"/>
        <c:crossBetween val="between"/>
      </c:valAx>
    </c:plotArea>
    <c:legend>
      <c:legendPos val="r"/>
      <c:overlay val="0"/>
    </c:legend>
    <c:plotVisOnly val="1"/>
    <c:dispBlanksAs val="gap"/>
    <c:showDLblsOverMax val="0"/>
  </c:chart>
  <c:txPr>
    <a:bodyPr/>
    <a:lstStyle/>
    <a:p>
      <a:pPr>
        <a:defRPr sz="1800"/>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UAS</c:v>
                </c:pt>
              </c:strCache>
            </c:strRef>
          </c:tx>
          <c:invertIfNegative val="0"/>
          <c:cat>
            <c:strRef>
              <c:f>Sheet1!$A$2:$A$9</c:f>
              <c:strCache>
                <c:ptCount val="8"/>
                <c:pt idx="0">
                  <c:v>Chen and Manning, 2014</c:v>
                </c:pt>
                <c:pt idx="1">
                  <c:v>Ballesteros et al., 2015</c:v>
                </c:pt>
                <c:pt idx="2">
                  <c:v>[Greedy]Weiss et al., 2015</c:v>
                </c:pt>
                <c:pt idx="3">
                  <c:v>Dyer et al., 2015</c:v>
                </c:pt>
                <c:pt idx="4">
                  <c:v>Zhou et al., 2015</c:v>
                </c:pt>
                <c:pt idx="5">
                  <c:v>Weiss et al., 2015</c:v>
                </c:pt>
                <c:pt idx="6">
                  <c:v>Kipervasser &amp; Goldberg, 2016</c:v>
                </c:pt>
                <c:pt idx="7">
                  <c:v>Andor et al., 2016</c:v>
                </c:pt>
              </c:strCache>
            </c:strRef>
          </c:cat>
          <c:val>
            <c:numRef>
              <c:f>Sheet1!$B$2:$B$9</c:f>
              <c:numCache>
                <c:formatCode>General</c:formatCode>
                <c:ptCount val="8"/>
                <c:pt idx="0">
                  <c:v>91.8</c:v>
                </c:pt>
                <c:pt idx="1">
                  <c:v>92.57</c:v>
                </c:pt>
                <c:pt idx="2">
                  <c:v>93.19</c:v>
                </c:pt>
                <c:pt idx="3">
                  <c:v>93.2</c:v>
                </c:pt>
                <c:pt idx="4">
                  <c:v>93.28</c:v>
                </c:pt>
                <c:pt idx="5">
                  <c:v>94.26</c:v>
                </c:pt>
                <c:pt idx="6">
                  <c:v>93.9</c:v>
                </c:pt>
                <c:pt idx="7">
                  <c:v>94.61</c:v>
                </c:pt>
              </c:numCache>
            </c:numRef>
          </c:val>
          <c:extLst>
            <c:ext xmlns:c16="http://schemas.microsoft.com/office/drawing/2014/chart" uri="{C3380CC4-5D6E-409C-BE32-E72D297353CC}">
              <c16:uniqueId val="{00000000-7710-43B2-A26F-E4FE1C2B91D1}"/>
            </c:ext>
          </c:extLst>
        </c:ser>
        <c:ser>
          <c:idx val="1"/>
          <c:order val="1"/>
          <c:tx>
            <c:strRef>
              <c:f>Sheet1!$C$1</c:f>
              <c:strCache>
                <c:ptCount val="1"/>
                <c:pt idx="0">
                  <c:v>LAS</c:v>
                </c:pt>
              </c:strCache>
            </c:strRef>
          </c:tx>
          <c:invertIfNegative val="0"/>
          <c:cat>
            <c:strRef>
              <c:f>Sheet1!$A$2:$A$9</c:f>
              <c:strCache>
                <c:ptCount val="8"/>
                <c:pt idx="0">
                  <c:v>Chen and Manning, 2014</c:v>
                </c:pt>
                <c:pt idx="1">
                  <c:v>Ballesteros et al., 2015</c:v>
                </c:pt>
                <c:pt idx="2">
                  <c:v>[Greedy]Weiss et al., 2015</c:v>
                </c:pt>
                <c:pt idx="3">
                  <c:v>Dyer et al., 2015</c:v>
                </c:pt>
                <c:pt idx="4">
                  <c:v>Zhou et al., 2015</c:v>
                </c:pt>
                <c:pt idx="5">
                  <c:v>Weiss et al., 2015</c:v>
                </c:pt>
                <c:pt idx="6">
                  <c:v>Kipervasser &amp; Goldberg, 2016</c:v>
                </c:pt>
                <c:pt idx="7">
                  <c:v>Andor et al., 2016</c:v>
                </c:pt>
              </c:strCache>
            </c:strRef>
          </c:cat>
          <c:val>
            <c:numRef>
              <c:f>Sheet1!$C$2:$C$9</c:f>
              <c:numCache>
                <c:formatCode>General</c:formatCode>
                <c:ptCount val="8"/>
                <c:pt idx="0">
                  <c:v>89.6</c:v>
                </c:pt>
                <c:pt idx="1">
                  <c:v>90.31</c:v>
                </c:pt>
                <c:pt idx="2">
                  <c:v>91.81</c:v>
                </c:pt>
                <c:pt idx="3">
                  <c:v>90.9</c:v>
                </c:pt>
                <c:pt idx="4">
                  <c:v>92.35</c:v>
                </c:pt>
                <c:pt idx="5">
                  <c:v>92.41</c:v>
                </c:pt>
                <c:pt idx="6">
                  <c:v>91.9</c:v>
                </c:pt>
                <c:pt idx="7">
                  <c:v>92.79</c:v>
                </c:pt>
              </c:numCache>
            </c:numRef>
          </c:val>
          <c:extLst>
            <c:ext xmlns:c16="http://schemas.microsoft.com/office/drawing/2014/chart" uri="{C3380CC4-5D6E-409C-BE32-E72D297353CC}">
              <c16:uniqueId val="{00000001-7710-43B2-A26F-E4FE1C2B91D1}"/>
            </c:ext>
          </c:extLst>
        </c:ser>
        <c:dLbls>
          <c:showLegendKey val="0"/>
          <c:showVal val="0"/>
          <c:showCatName val="0"/>
          <c:showSerName val="0"/>
          <c:showPercent val="0"/>
          <c:showBubbleSize val="0"/>
        </c:dLbls>
        <c:gapWidth val="150"/>
        <c:axId val="200546944"/>
        <c:axId val="200548736"/>
      </c:barChart>
      <c:catAx>
        <c:axId val="200546944"/>
        <c:scaling>
          <c:orientation val="minMax"/>
        </c:scaling>
        <c:delete val="0"/>
        <c:axPos val="b"/>
        <c:numFmt formatCode="General" sourceLinked="0"/>
        <c:majorTickMark val="out"/>
        <c:minorTickMark val="none"/>
        <c:tickLblPos val="nextTo"/>
        <c:crossAx val="200548736"/>
        <c:crosses val="autoZero"/>
        <c:auto val="1"/>
        <c:lblAlgn val="ctr"/>
        <c:lblOffset val="100"/>
        <c:noMultiLvlLbl val="0"/>
      </c:catAx>
      <c:valAx>
        <c:axId val="200548736"/>
        <c:scaling>
          <c:orientation val="minMax"/>
        </c:scaling>
        <c:delete val="0"/>
        <c:axPos val="l"/>
        <c:majorGridlines/>
        <c:numFmt formatCode="General" sourceLinked="1"/>
        <c:majorTickMark val="out"/>
        <c:minorTickMark val="none"/>
        <c:tickLblPos val="nextTo"/>
        <c:crossAx val="200546944"/>
        <c:crosses val="autoZero"/>
        <c:crossBetween val="between"/>
      </c:valAx>
    </c:plotArea>
    <c:legend>
      <c:legendPos val="r"/>
      <c:overlay val="0"/>
    </c:legend>
    <c:plotVisOnly val="1"/>
    <c:dispBlanksAs val="gap"/>
    <c:showDLblsOverMax val="0"/>
  </c:chart>
  <c:txPr>
    <a:bodyPr/>
    <a:lstStyle/>
    <a:p>
      <a:pPr>
        <a:defRPr sz="1800"/>
      </a:pPr>
      <a:endParaRPr lang="zh-CN"/>
    </a:p>
  </c:txPr>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diagrams/_rels/drawing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image" Target="../media/image4.jpg"/><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255D14-38E7-49D5-902D-A7975BE745A5}"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zh-CN" altLang="en-US"/>
        </a:p>
      </dgm:t>
    </dgm:pt>
    <dgm:pt modelId="{7FA8D519-2DC5-4646-8AD1-7C5EE1565799}">
      <dgm:prSet phldrT="[文本]" custT="1"/>
      <dgm:spPr>
        <a:solidFill>
          <a:schemeClr val="accent1">
            <a:lumMod val="90000"/>
          </a:schemeClr>
        </a:solidFill>
      </dgm:spPr>
      <dgm:t>
        <a:bodyPr/>
        <a:lstStyle/>
        <a:p>
          <a:r>
            <a:rPr lang="en-US" altLang="zh-CN" sz="2800" b="0" dirty="0" smtClean="0">
              <a:latin typeface="微软雅黑 Light" panose="020B0502040204020203" pitchFamily="34" charset="-122"/>
              <a:ea typeface="微软雅黑 Light" panose="020B0502040204020203" pitchFamily="34" charset="-122"/>
            </a:rPr>
            <a:t>Models &amp; Regularization</a:t>
          </a:r>
          <a:endParaRPr lang="zh-CN" altLang="en-US" sz="2800" b="0">
            <a:latin typeface="微软雅黑 Light" panose="020B0502040204020203" pitchFamily="34" charset="-122"/>
            <a:ea typeface="微软雅黑 Light" panose="020B0502040204020203" pitchFamily="34" charset="-122"/>
          </a:endParaRPr>
        </a:p>
      </dgm:t>
    </dgm:pt>
    <dgm:pt modelId="{F752E247-A011-467B-B6DA-1F1E576EDF30}" type="parTrans" cxnId="{0E32BED8-F0E3-42A4-B3CB-C4AE105C7738}">
      <dgm:prSet/>
      <dgm:spPr/>
      <dgm:t>
        <a:bodyPr/>
        <a:lstStyle/>
        <a:p>
          <a:endParaRPr lang="zh-CN" altLang="en-US"/>
        </a:p>
      </dgm:t>
    </dgm:pt>
    <dgm:pt modelId="{433E5BEB-3260-4141-BF34-DADCA74BAE7A}" type="sibTrans" cxnId="{0E32BED8-F0E3-42A4-B3CB-C4AE105C7738}">
      <dgm:prSet/>
      <dgm:spPr/>
      <dgm:t>
        <a:bodyPr/>
        <a:lstStyle/>
        <a:p>
          <a:endParaRPr lang="zh-CN" altLang="en-US"/>
        </a:p>
      </dgm:t>
    </dgm:pt>
    <dgm:pt modelId="{E0EF7B69-57D7-486B-98A0-5325F592E5F7}">
      <dgm:prSet phldrT="[文本]" custT="1"/>
      <dgm:spPr/>
      <dgm:t>
        <a:bodyPr/>
        <a:lstStyle/>
        <a:p>
          <a:r>
            <a:rPr lang="en-US" altLang="zh-CN" sz="2000" b="0" dirty="0" smtClean="0">
              <a:solidFill>
                <a:schemeClr val="accent1">
                  <a:lumMod val="75000"/>
                </a:schemeClr>
              </a:solidFill>
              <a:latin typeface="微软雅黑 Light" panose="020B0502040204020203" pitchFamily="34" charset="-122"/>
              <a:ea typeface="微软雅黑 Light" panose="020B0502040204020203" pitchFamily="34" charset="-122"/>
            </a:rPr>
            <a:t>Conventional Model</a:t>
          </a:r>
          <a:endParaRPr lang="zh-CN" altLang="en-US" sz="2000" b="0">
            <a:solidFill>
              <a:schemeClr val="accent1">
                <a:lumMod val="75000"/>
              </a:schemeClr>
            </a:solidFill>
            <a:latin typeface="微软雅黑 Light" panose="020B0502040204020203" pitchFamily="34" charset="-122"/>
            <a:ea typeface="微软雅黑 Light" panose="020B0502040204020203" pitchFamily="34" charset="-122"/>
          </a:endParaRPr>
        </a:p>
      </dgm:t>
    </dgm:pt>
    <dgm:pt modelId="{1863C6B4-637F-43E3-8877-7DE4724C1D10}" type="parTrans" cxnId="{168CAEFF-8E89-4A36-9CC5-E9811B06F0F8}">
      <dgm:prSet/>
      <dgm:spPr/>
      <dgm:t>
        <a:bodyPr/>
        <a:lstStyle/>
        <a:p>
          <a:endParaRPr lang="zh-CN" altLang="en-US"/>
        </a:p>
      </dgm:t>
    </dgm:pt>
    <dgm:pt modelId="{1DCBA2DD-F3EA-411F-959B-D94B3C111402}" type="sibTrans" cxnId="{168CAEFF-8E89-4A36-9CC5-E9811B06F0F8}">
      <dgm:prSet/>
      <dgm:spPr/>
      <dgm:t>
        <a:bodyPr/>
        <a:lstStyle/>
        <a:p>
          <a:endParaRPr lang="zh-CN" altLang="en-US"/>
        </a:p>
      </dgm:t>
    </dgm:pt>
    <dgm:pt modelId="{88AF82A7-F899-487F-827E-810D8592C2E5}">
      <dgm:prSet phldrT="[文本]"/>
      <dgm:spPr>
        <a:solidFill>
          <a:schemeClr val="accent1">
            <a:lumMod val="90000"/>
          </a:schemeClr>
        </a:solidFill>
      </dgm:spPr>
      <dgm:t>
        <a:bodyPr/>
        <a:lstStyle/>
        <a:p>
          <a:r>
            <a:rPr lang="en-US" altLang="zh-CN" dirty="0" smtClean="0">
              <a:latin typeface="微软雅黑 Light" panose="020B0502040204020203" pitchFamily="34" charset="-122"/>
              <a:ea typeface="微软雅黑 Light" panose="020B0502040204020203" pitchFamily="34" charset="-122"/>
            </a:rPr>
            <a:t>Structures &amp; Applications</a:t>
          </a:r>
          <a:endParaRPr lang="zh-CN" altLang="en-US">
            <a:latin typeface="微软雅黑 Light" panose="020B0502040204020203" pitchFamily="34" charset="-122"/>
            <a:ea typeface="微软雅黑 Light" panose="020B0502040204020203" pitchFamily="34" charset="-122"/>
          </a:endParaRPr>
        </a:p>
      </dgm:t>
    </dgm:pt>
    <dgm:pt modelId="{AD4C15BA-E738-41D2-8544-DBBB736A2FB9}" type="parTrans" cxnId="{D2A0D5A3-BA0F-4A79-875B-C7FF1DE86242}">
      <dgm:prSet/>
      <dgm:spPr/>
      <dgm:t>
        <a:bodyPr/>
        <a:lstStyle/>
        <a:p>
          <a:endParaRPr lang="zh-CN" altLang="en-US"/>
        </a:p>
      </dgm:t>
    </dgm:pt>
    <dgm:pt modelId="{CB72487A-C04E-421B-A130-3071A2094023}" type="sibTrans" cxnId="{D2A0D5A3-BA0F-4A79-875B-C7FF1DE86242}">
      <dgm:prSet/>
      <dgm:spPr/>
      <dgm:t>
        <a:bodyPr/>
        <a:lstStyle/>
        <a:p>
          <a:endParaRPr lang="zh-CN" altLang="en-US"/>
        </a:p>
      </dgm:t>
    </dgm:pt>
    <dgm:pt modelId="{6589D1BA-7D70-414A-B049-93A8C0D7AB5E}">
      <dgm:prSet phldrT="[文本]" custT="1"/>
      <dgm:spPr/>
      <dgm:t>
        <a:bodyPr/>
        <a:lstStyle/>
        <a:p>
          <a:r>
            <a:rPr lang="en-US" altLang="zh-CN" sz="2000" b="0" dirty="0" smtClean="0">
              <a:solidFill>
                <a:schemeClr val="accent1">
                  <a:lumMod val="75000"/>
                </a:schemeClr>
              </a:solidFill>
              <a:latin typeface="微软雅黑 Light" panose="020B0502040204020203" pitchFamily="34" charset="-122"/>
              <a:ea typeface="微软雅黑 Light" panose="020B0502040204020203" pitchFamily="34" charset="-122"/>
            </a:rPr>
            <a:t>Latent Model</a:t>
          </a:r>
          <a:endParaRPr lang="zh-CN" altLang="en-US" sz="2000" b="0">
            <a:solidFill>
              <a:schemeClr val="accent1">
                <a:lumMod val="75000"/>
              </a:schemeClr>
            </a:solidFill>
            <a:latin typeface="微软雅黑 Light" panose="020B0502040204020203" pitchFamily="34" charset="-122"/>
            <a:ea typeface="微软雅黑 Light" panose="020B0502040204020203" pitchFamily="34" charset="-122"/>
          </a:endParaRPr>
        </a:p>
      </dgm:t>
    </dgm:pt>
    <dgm:pt modelId="{ADD7C8EF-6FFB-4E3C-BFD1-DF79AAB2E866}" type="parTrans" cxnId="{79FC61A0-4BA3-4DCC-98E0-AF13347A469F}">
      <dgm:prSet/>
      <dgm:spPr/>
      <dgm:t>
        <a:bodyPr/>
        <a:lstStyle/>
        <a:p>
          <a:endParaRPr lang="zh-CN" altLang="en-US"/>
        </a:p>
      </dgm:t>
    </dgm:pt>
    <dgm:pt modelId="{B0A1E741-F85E-4C54-B4E6-F6F65776A253}" type="sibTrans" cxnId="{79FC61A0-4BA3-4DCC-98E0-AF13347A469F}">
      <dgm:prSet/>
      <dgm:spPr/>
      <dgm:t>
        <a:bodyPr/>
        <a:lstStyle/>
        <a:p>
          <a:endParaRPr lang="zh-CN" altLang="en-US"/>
        </a:p>
      </dgm:t>
    </dgm:pt>
    <dgm:pt modelId="{1B482950-E733-4F49-9F38-37748285725E}">
      <dgm:prSet phldrT="[文本]" custT="1"/>
      <dgm:spPr/>
      <dgm:t>
        <a:bodyPr/>
        <a:lstStyle/>
        <a:p>
          <a:r>
            <a:rPr lang="en-US" altLang="zh-CN" sz="2000" b="0" dirty="0" smtClean="0">
              <a:solidFill>
                <a:schemeClr val="accent1">
                  <a:lumMod val="75000"/>
                </a:schemeClr>
              </a:solidFill>
              <a:latin typeface="微软雅黑 Light" panose="020B0502040204020203" pitchFamily="34" charset="-122"/>
              <a:ea typeface="微软雅黑 Light" panose="020B0502040204020203" pitchFamily="34" charset="-122"/>
            </a:rPr>
            <a:t>Neural Model</a:t>
          </a:r>
          <a:endParaRPr lang="zh-CN" altLang="en-US" sz="2000" b="0">
            <a:solidFill>
              <a:schemeClr val="accent1">
                <a:lumMod val="75000"/>
              </a:schemeClr>
            </a:solidFill>
            <a:latin typeface="微软雅黑 Light" panose="020B0502040204020203" pitchFamily="34" charset="-122"/>
            <a:ea typeface="微软雅黑 Light" panose="020B0502040204020203" pitchFamily="34" charset="-122"/>
          </a:endParaRPr>
        </a:p>
      </dgm:t>
    </dgm:pt>
    <dgm:pt modelId="{ADC3ACE5-52D6-4138-BF0C-D848A726BEF7}" type="parTrans" cxnId="{E6D39B1E-B5CC-403C-B9D4-58E1635F3B03}">
      <dgm:prSet/>
      <dgm:spPr/>
      <dgm:t>
        <a:bodyPr/>
        <a:lstStyle/>
        <a:p>
          <a:endParaRPr lang="zh-CN" altLang="en-US"/>
        </a:p>
      </dgm:t>
    </dgm:pt>
    <dgm:pt modelId="{04BD389F-C73B-42E0-B08A-960EE3008D79}" type="sibTrans" cxnId="{E6D39B1E-B5CC-403C-B9D4-58E1635F3B03}">
      <dgm:prSet/>
      <dgm:spPr/>
      <dgm:t>
        <a:bodyPr/>
        <a:lstStyle/>
        <a:p>
          <a:endParaRPr lang="zh-CN" altLang="en-US"/>
        </a:p>
      </dgm:t>
    </dgm:pt>
    <dgm:pt modelId="{E35FC18D-038E-44D4-9E1A-B6E877C5A35B}">
      <dgm:prSet phldrT="[文本]" custT="1"/>
      <dgm:spPr/>
      <dgm:t>
        <a:bodyPr/>
        <a:lstStyle/>
        <a:p>
          <a:r>
            <a:rPr lang="en-US" altLang="zh-CN" sz="2000" dirty="0" smtClean="0">
              <a:solidFill>
                <a:schemeClr val="accent1">
                  <a:lumMod val="75000"/>
                </a:schemeClr>
              </a:solidFill>
              <a:latin typeface="微软雅黑 Light" panose="020B0502040204020203" pitchFamily="34" charset="-122"/>
              <a:ea typeface="微软雅黑 Light" panose="020B0502040204020203" pitchFamily="34" charset="-122"/>
            </a:rPr>
            <a:t>Sequence Structure</a:t>
          </a:r>
          <a:endParaRPr lang="zh-CN" altLang="en-US" sz="2000">
            <a:solidFill>
              <a:schemeClr val="accent1">
                <a:lumMod val="75000"/>
              </a:schemeClr>
            </a:solidFill>
            <a:latin typeface="微软雅黑 Light" panose="020B0502040204020203" pitchFamily="34" charset="-122"/>
            <a:ea typeface="微软雅黑 Light" panose="020B0502040204020203" pitchFamily="34" charset="-122"/>
          </a:endParaRPr>
        </a:p>
      </dgm:t>
    </dgm:pt>
    <dgm:pt modelId="{29CC967A-4F3E-4721-AE0A-F24A81C2438D}" type="parTrans" cxnId="{14361C40-76F7-4D72-941E-F1E204B521B6}">
      <dgm:prSet/>
      <dgm:spPr/>
      <dgm:t>
        <a:bodyPr/>
        <a:lstStyle/>
        <a:p>
          <a:endParaRPr lang="zh-CN" altLang="en-US"/>
        </a:p>
      </dgm:t>
    </dgm:pt>
    <dgm:pt modelId="{407B4368-7FCF-4116-9055-3279CC0C8514}" type="sibTrans" cxnId="{14361C40-76F7-4D72-941E-F1E204B521B6}">
      <dgm:prSet/>
      <dgm:spPr/>
      <dgm:t>
        <a:bodyPr/>
        <a:lstStyle/>
        <a:p>
          <a:endParaRPr lang="zh-CN" altLang="en-US"/>
        </a:p>
      </dgm:t>
    </dgm:pt>
    <dgm:pt modelId="{A7BB6A15-F476-4F8B-BB36-35417783D0BA}">
      <dgm:prSet phldrT="[文本]" custT="1"/>
      <dgm:spPr/>
      <dgm:t>
        <a:bodyPr/>
        <a:lstStyle/>
        <a:p>
          <a:r>
            <a:rPr lang="en-US" altLang="zh-CN" sz="2000" dirty="0" smtClean="0">
              <a:solidFill>
                <a:schemeClr val="accent1">
                  <a:lumMod val="75000"/>
                </a:schemeClr>
              </a:solidFill>
              <a:latin typeface="微软雅黑 Light" panose="020B0502040204020203" pitchFamily="34" charset="-122"/>
              <a:ea typeface="微软雅黑 Light" panose="020B0502040204020203" pitchFamily="34" charset="-122"/>
            </a:rPr>
            <a:t>Tree/Graph Structure</a:t>
          </a:r>
          <a:endParaRPr lang="zh-CN" altLang="en-US" sz="2000">
            <a:solidFill>
              <a:schemeClr val="accent1">
                <a:lumMod val="75000"/>
              </a:schemeClr>
            </a:solidFill>
            <a:latin typeface="微软雅黑 Light" panose="020B0502040204020203" pitchFamily="34" charset="-122"/>
            <a:ea typeface="微软雅黑 Light" panose="020B0502040204020203" pitchFamily="34" charset="-122"/>
          </a:endParaRPr>
        </a:p>
      </dgm:t>
    </dgm:pt>
    <dgm:pt modelId="{F3215226-BBDA-4798-8CA1-28C96ECDD997}" type="parTrans" cxnId="{E96F7EEB-4988-46BC-B2B4-B60DF31DDC7F}">
      <dgm:prSet/>
      <dgm:spPr/>
      <dgm:t>
        <a:bodyPr/>
        <a:lstStyle/>
        <a:p>
          <a:endParaRPr lang="zh-CN" altLang="en-US"/>
        </a:p>
      </dgm:t>
    </dgm:pt>
    <dgm:pt modelId="{E7A57783-5DEB-470D-AF6F-2A9D1ABFB4A9}" type="sibTrans" cxnId="{E96F7EEB-4988-46BC-B2B4-B60DF31DDC7F}">
      <dgm:prSet/>
      <dgm:spPr/>
      <dgm:t>
        <a:bodyPr/>
        <a:lstStyle/>
        <a:p>
          <a:endParaRPr lang="zh-CN" altLang="en-US"/>
        </a:p>
      </dgm:t>
    </dgm:pt>
    <dgm:pt modelId="{37C2EB9F-2FE0-4A2B-BF6C-89B90AC2EC5E}">
      <dgm:prSet phldrT="[文本]" custT="1"/>
      <dgm:spPr/>
      <dgm:t>
        <a:bodyPr/>
        <a:lstStyle/>
        <a:p>
          <a:endParaRPr lang="zh-CN" altLang="en-US" sz="1400" b="0">
            <a:solidFill>
              <a:schemeClr val="accent2">
                <a:lumMod val="75000"/>
              </a:schemeClr>
            </a:solidFill>
            <a:latin typeface="微软雅黑" panose="020B0503020204020204" pitchFamily="34" charset="-122"/>
            <a:ea typeface="微软雅黑" panose="020B0503020204020204" pitchFamily="34" charset="-122"/>
          </a:endParaRPr>
        </a:p>
      </dgm:t>
    </dgm:pt>
    <dgm:pt modelId="{F6A6C727-3D94-46F1-9FA0-FBF06585967C}" type="parTrans" cxnId="{47F84247-4CD9-4655-B29D-11C8212FA188}">
      <dgm:prSet/>
      <dgm:spPr/>
      <dgm:t>
        <a:bodyPr/>
        <a:lstStyle/>
        <a:p>
          <a:endParaRPr lang="zh-CN" altLang="en-US"/>
        </a:p>
      </dgm:t>
    </dgm:pt>
    <dgm:pt modelId="{D36D37F6-83C5-4DFD-AD6A-A9455344ED80}" type="sibTrans" cxnId="{47F84247-4CD9-4655-B29D-11C8212FA188}">
      <dgm:prSet/>
      <dgm:spPr/>
      <dgm:t>
        <a:bodyPr/>
        <a:lstStyle/>
        <a:p>
          <a:endParaRPr lang="zh-CN" altLang="en-US"/>
        </a:p>
      </dgm:t>
    </dgm:pt>
    <dgm:pt modelId="{50FF399B-556C-4E1A-BEFC-33F5BD24D30F}">
      <dgm:prSet phldrT="[文本]" custT="1"/>
      <dgm:spPr/>
      <dgm:t>
        <a:bodyPr/>
        <a:lstStyle/>
        <a:p>
          <a:endParaRPr lang="zh-CN" altLang="en-US" sz="2000" b="0">
            <a:solidFill>
              <a:schemeClr val="accent2">
                <a:lumMod val="75000"/>
              </a:schemeClr>
            </a:solidFill>
            <a:latin typeface="微软雅黑" panose="020B0503020204020204" pitchFamily="34" charset="-122"/>
            <a:ea typeface="微软雅黑" panose="020B0503020204020204" pitchFamily="34" charset="-122"/>
          </a:endParaRPr>
        </a:p>
      </dgm:t>
    </dgm:pt>
    <dgm:pt modelId="{06959F11-821E-4DE2-A9E2-3B28D0F8007F}" type="parTrans" cxnId="{2498FFA7-B466-4B7B-8015-43ABFDFCB480}">
      <dgm:prSet/>
      <dgm:spPr/>
      <dgm:t>
        <a:bodyPr/>
        <a:lstStyle/>
        <a:p>
          <a:endParaRPr lang="zh-CN" altLang="en-US"/>
        </a:p>
      </dgm:t>
    </dgm:pt>
    <dgm:pt modelId="{AD939373-CD63-4CB0-BE1D-6EC2433512D5}" type="sibTrans" cxnId="{2498FFA7-B466-4B7B-8015-43ABFDFCB480}">
      <dgm:prSet/>
      <dgm:spPr/>
      <dgm:t>
        <a:bodyPr/>
        <a:lstStyle/>
        <a:p>
          <a:endParaRPr lang="zh-CN" altLang="en-US"/>
        </a:p>
      </dgm:t>
    </dgm:pt>
    <dgm:pt modelId="{79F6C72A-7D07-4E9B-BEEB-F16DCF621D0A}">
      <dgm:prSet phldrT="[文本]" custT="1"/>
      <dgm:spPr/>
      <dgm:t>
        <a:bodyPr/>
        <a:lstStyle/>
        <a:p>
          <a:endParaRPr lang="zh-CN" altLang="en-US" sz="2000" b="0">
            <a:solidFill>
              <a:schemeClr val="accent2">
                <a:lumMod val="75000"/>
              </a:schemeClr>
            </a:solidFill>
            <a:latin typeface="微软雅黑" panose="020B0503020204020204" pitchFamily="34" charset="-122"/>
            <a:ea typeface="微软雅黑" panose="020B0503020204020204" pitchFamily="34" charset="-122"/>
          </a:endParaRPr>
        </a:p>
      </dgm:t>
    </dgm:pt>
    <dgm:pt modelId="{F83526B4-653F-4A52-92D0-026A5D7C06E0}" type="parTrans" cxnId="{131738F7-EA6C-4334-980E-5A239EEA9766}">
      <dgm:prSet/>
      <dgm:spPr/>
      <dgm:t>
        <a:bodyPr/>
        <a:lstStyle/>
        <a:p>
          <a:endParaRPr lang="zh-CN" altLang="en-US"/>
        </a:p>
      </dgm:t>
    </dgm:pt>
    <dgm:pt modelId="{1F321349-D207-4B0C-86FF-0FBC6C801EC8}" type="sibTrans" cxnId="{131738F7-EA6C-4334-980E-5A239EEA9766}">
      <dgm:prSet/>
      <dgm:spPr/>
      <dgm:t>
        <a:bodyPr/>
        <a:lstStyle/>
        <a:p>
          <a:endParaRPr lang="zh-CN" altLang="en-US"/>
        </a:p>
      </dgm:t>
    </dgm:pt>
    <dgm:pt modelId="{F45E3D53-5C48-4D17-A4B9-5D3BA44B02BB}" type="pres">
      <dgm:prSet presAssocID="{DC255D14-38E7-49D5-902D-A7975BE745A5}" presName="linear" presStyleCnt="0">
        <dgm:presLayoutVars>
          <dgm:animLvl val="lvl"/>
          <dgm:resizeHandles val="exact"/>
        </dgm:presLayoutVars>
      </dgm:prSet>
      <dgm:spPr/>
      <dgm:t>
        <a:bodyPr/>
        <a:lstStyle/>
        <a:p>
          <a:endParaRPr lang="zh-CN" altLang="en-US"/>
        </a:p>
      </dgm:t>
    </dgm:pt>
    <dgm:pt modelId="{4C475BE3-5A2B-49E1-A1E7-5C2A996F899C}" type="pres">
      <dgm:prSet presAssocID="{7FA8D519-2DC5-4646-8AD1-7C5EE1565799}" presName="parentText" presStyleLbl="node1" presStyleIdx="0" presStyleCnt="2">
        <dgm:presLayoutVars>
          <dgm:chMax val="0"/>
          <dgm:bulletEnabled val="1"/>
        </dgm:presLayoutVars>
      </dgm:prSet>
      <dgm:spPr/>
      <dgm:t>
        <a:bodyPr/>
        <a:lstStyle/>
        <a:p>
          <a:endParaRPr lang="zh-CN" altLang="en-US"/>
        </a:p>
      </dgm:t>
    </dgm:pt>
    <dgm:pt modelId="{98DE40E3-E48C-46B7-8780-FC7E6C512FD6}" type="pres">
      <dgm:prSet presAssocID="{7FA8D519-2DC5-4646-8AD1-7C5EE1565799}" presName="childText" presStyleLbl="revTx" presStyleIdx="0" presStyleCnt="2">
        <dgm:presLayoutVars>
          <dgm:bulletEnabled val="1"/>
        </dgm:presLayoutVars>
      </dgm:prSet>
      <dgm:spPr/>
      <dgm:t>
        <a:bodyPr/>
        <a:lstStyle/>
        <a:p>
          <a:endParaRPr lang="zh-CN" altLang="en-US"/>
        </a:p>
      </dgm:t>
    </dgm:pt>
    <dgm:pt modelId="{162868C1-CA38-4697-9C5F-3060AE8E078A}" type="pres">
      <dgm:prSet presAssocID="{88AF82A7-F899-487F-827E-810D8592C2E5}" presName="parentText" presStyleLbl="node1" presStyleIdx="1" presStyleCnt="2">
        <dgm:presLayoutVars>
          <dgm:chMax val="0"/>
          <dgm:bulletEnabled val="1"/>
        </dgm:presLayoutVars>
      </dgm:prSet>
      <dgm:spPr/>
      <dgm:t>
        <a:bodyPr/>
        <a:lstStyle/>
        <a:p>
          <a:endParaRPr lang="zh-CN" altLang="en-US"/>
        </a:p>
      </dgm:t>
    </dgm:pt>
    <dgm:pt modelId="{63BAE3FF-F9EB-4262-86E4-50B8476B4235}" type="pres">
      <dgm:prSet presAssocID="{88AF82A7-F899-487F-827E-810D8592C2E5}" presName="childText" presStyleLbl="revTx" presStyleIdx="1" presStyleCnt="2">
        <dgm:presLayoutVars>
          <dgm:bulletEnabled val="1"/>
        </dgm:presLayoutVars>
      </dgm:prSet>
      <dgm:spPr/>
      <dgm:t>
        <a:bodyPr/>
        <a:lstStyle/>
        <a:p>
          <a:endParaRPr lang="zh-CN" altLang="en-US"/>
        </a:p>
      </dgm:t>
    </dgm:pt>
  </dgm:ptLst>
  <dgm:cxnLst>
    <dgm:cxn modelId="{87518900-2FD8-48F7-A7CC-D1CF91145147}" type="presOf" srcId="{A7BB6A15-F476-4F8B-BB36-35417783D0BA}" destId="{63BAE3FF-F9EB-4262-86E4-50B8476B4235}" srcOrd="0" destOrd="1" presId="urn:microsoft.com/office/officeart/2005/8/layout/vList2"/>
    <dgm:cxn modelId="{43A2668A-2C40-4E71-8E57-A81F1DB61F1A}" type="presOf" srcId="{37C2EB9F-2FE0-4A2B-BF6C-89B90AC2EC5E}" destId="{98DE40E3-E48C-46B7-8780-FC7E6C512FD6}" srcOrd="0" destOrd="5" presId="urn:microsoft.com/office/officeart/2005/8/layout/vList2"/>
    <dgm:cxn modelId="{79FC61A0-4BA3-4DCC-98E0-AF13347A469F}" srcId="{7FA8D519-2DC5-4646-8AD1-7C5EE1565799}" destId="{6589D1BA-7D70-414A-B049-93A8C0D7AB5E}" srcOrd="1" destOrd="0" parTransId="{ADD7C8EF-6FFB-4E3C-BFD1-DF79AAB2E866}" sibTransId="{B0A1E741-F85E-4C54-B4E6-F6F65776A253}"/>
    <dgm:cxn modelId="{0E32BED8-F0E3-42A4-B3CB-C4AE105C7738}" srcId="{DC255D14-38E7-49D5-902D-A7975BE745A5}" destId="{7FA8D519-2DC5-4646-8AD1-7C5EE1565799}" srcOrd="0" destOrd="0" parTransId="{F752E247-A011-467B-B6DA-1F1E576EDF30}" sibTransId="{433E5BEB-3260-4141-BF34-DADCA74BAE7A}"/>
    <dgm:cxn modelId="{16385F6D-4D3C-4C05-9EAE-FBB3C04EA8FC}" type="presOf" srcId="{79F6C72A-7D07-4E9B-BEEB-F16DCF621D0A}" destId="{98DE40E3-E48C-46B7-8780-FC7E6C512FD6}" srcOrd="0" destOrd="4" presId="urn:microsoft.com/office/officeart/2005/8/layout/vList2"/>
    <dgm:cxn modelId="{CBBC6509-1438-4556-B190-F96134B6189C}" type="presOf" srcId="{88AF82A7-F899-487F-827E-810D8592C2E5}" destId="{162868C1-CA38-4697-9C5F-3060AE8E078A}" srcOrd="0" destOrd="0" presId="urn:microsoft.com/office/officeart/2005/8/layout/vList2"/>
    <dgm:cxn modelId="{A0EB3343-DDCC-4BAF-9129-D71687196211}" type="presOf" srcId="{7FA8D519-2DC5-4646-8AD1-7C5EE1565799}" destId="{4C475BE3-5A2B-49E1-A1E7-5C2A996F899C}" srcOrd="0" destOrd="0" presId="urn:microsoft.com/office/officeart/2005/8/layout/vList2"/>
    <dgm:cxn modelId="{E6D39B1E-B5CC-403C-B9D4-58E1635F3B03}" srcId="{7FA8D519-2DC5-4646-8AD1-7C5EE1565799}" destId="{1B482950-E733-4F49-9F38-37748285725E}" srcOrd="2" destOrd="0" parTransId="{ADC3ACE5-52D6-4138-BF0C-D848A726BEF7}" sibTransId="{04BD389F-C73B-42E0-B08A-960EE3008D79}"/>
    <dgm:cxn modelId="{4A19875B-21AC-4D0F-9250-A6454D84A07B}" type="presOf" srcId="{E0EF7B69-57D7-486B-98A0-5325F592E5F7}" destId="{98DE40E3-E48C-46B7-8780-FC7E6C512FD6}" srcOrd="0" destOrd="0" presId="urn:microsoft.com/office/officeart/2005/8/layout/vList2"/>
    <dgm:cxn modelId="{47F84247-4CD9-4655-B29D-11C8212FA188}" srcId="{7FA8D519-2DC5-4646-8AD1-7C5EE1565799}" destId="{37C2EB9F-2FE0-4A2B-BF6C-89B90AC2EC5E}" srcOrd="5" destOrd="0" parTransId="{F6A6C727-3D94-46F1-9FA0-FBF06585967C}" sibTransId="{D36D37F6-83C5-4DFD-AD6A-A9455344ED80}"/>
    <dgm:cxn modelId="{2498FFA7-B466-4B7B-8015-43ABFDFCB480}" srcId="{7FA8D519-2DC5-4646-8AD1-7C5EE1565799}" destId="{50FF399B-556C-4E1A-BEFC-33F5BD24D30F}" srcOrd="3" destOrd="0" parTransId="{06959F11-821E-4DE2-A9E2-3B28D0F8007F}" sibTransId="{AD939373-CD63-4CB0-BE1D-6EC2433512D5}"/>
    <dgm:cxn modelId="{D32A15CF-F655-4A3B-9ADE-B66E2B9057CA}" type="presOf" srcId="{DC255D14-38E7-49D5-902D-A7975BE745A5}" destId="{F45E3D53-5C48-4D17-A4B9-5D3BA44B02BB}" srcOrd="0" destOrd="0" presId="urn:microsoft.com/office/officeart/2005/8/layout/vList2"/>
    <dgm:cxn modelId="{14361C40-76F7-4D72-941E-F1E204B521B6}" srcId="{88AF82A7-F899-487F-827E-810D8592C2E5}" destId="{E35FC18D-038E-44D4-9E1A-B6E877C5A35B}" srcOrd="0" destOrd="0" parTransId="{29CC967A-4F3E-4721-AE0A-F24A81C2438D}" sibTransId="{407B4368-7FCF-4116-9055-3279CC0C8514}"/>
    <dgm:cxn modelId="{A845AF96-1748-4FBB-9A1B-1AFFD5FCAC4E}" type="presOf" srcId="{1B482950-E733-4F49-9F38-37748285725E}" destId="{98DE40E3-E48C-46B7-8780-FC7E6C512FD6}" srcOrd="0" destOrd="2" presId="urn:microsoft.com/office/officeart/2005/8/layout/vList2"/>
    <dgm:cxn modelId="{E96F7EEB-4988-46BC-B2B4-B60DF31DDC7F}" srcId="{88AF82A7-F899-487F-827E-810D8592C2E5}" destId="{A7BB6A15-F476-4F8B-BB36-35417783D0BA}" srcOrd="1" destOrd="0" parTransId="{F3215226-BBDA-4798-8CA1-28C96ECDD997}" sibTransId="{E7A57783-5DEB-470D-AF6F-2A9D1ABFB4A9}"/>
    <dgm:cxn modelId="{D5845FEA-483D-41A3-A007-BF3FC8221E4A}" type="presOf" srcId="{6589D1BA-7D70-414A-B049-93A8C0D7AB5E}" destId="{98DE40E3-E48C-46B7-8780-FC7E6C512FD6}" srcOrd="0" destOrd="1" presId="urn:microsoft.com/office/officeart/2005/8/layout/vList2"/>
    <dgm:cxn modelId="{D2A0D5A3-BA0F-4A79-875B-C7FF1DE86242}" srcId="{DC255D14-38E7-49D5-902D-A7975BE745A5}" destId="{88AF82A7-F899-487F-827E-810D8592C2E5}" srcOrd="1" destOrd="0" parTransId="{AD4C15BA-E738-41D2-8544-DBBB736A2FB9}" sibTransId="{CB72487A-C04E-421B-A130-3071A2094023}"/>
    <dgm:cxn modelId="{131738F7-EA6C-4334-980E-5A239EEA9766}" srcId="{7FA8D519-2DC5-4646-8AD1-7C5EE1565799}" destId="{79F6C72A-7D07-4E9B-BEEB-F16DCF621D0A}" srcOrd="4" destOrd="0" parTransId="{F83526B4-653F-4A52-92D0-026A5D7C06E0}" sibTransId="{1F321349-D207-4B0C-86FF-0FBC6C801EC8}"/>
    <dgm:cxn modelId="{168CAEFF-8E89-4A36-9CC5-E9811B06F0F8}" srcId="{7FA8D519-2DC5-4646-8AD1-7C5EE1565799}" destId="{E0EF7B69-57D7-486B-98A0-5325F592E5F7}" srcOrd="0" destOrd="0" parTransId="{1863C6B4-637F-43E3-8877-7DE4724C1D10}" sibTransId="{1DCBA2DD-F3EA-411F-959B-D94B3C111402}"/>
    <dgm:cxn modelId="{47AF74DC-AB65-4D6C-925D-638FD10DED35}" type="presOf" srcId="{E35FC18D-038E-44D4-9E1A-B6E877C5A35B}" destId="{63BAE3FF-F9EB-4262-86E4-50B8476B4235}" srcOrd="0" destOrd="0" presId="urn:microsoft.com/office/officeart/2005/8/layout/vList2"/>
    <dgm:cxn modelId="{10873C84-05E6-433E-9C9A-69935048FFBD}" type="presOf" srcId="{50FF399B-556C-4E1A-BEFC-33F5BD24D30F}" destId="{98DE40E3-E48C-46B7-8780-FC7E6C512FD6}" srcOrd="0" destOrd="3" presId="urn:microsoft.com/office/officeart/2005/8/layout/vList2"/>
    <dgm:cxn modelId="{C72D9344-C906-4DCA-B795-C46D1E0F8CDA}" type="presParOf" srcId="{F45E3D53-5C48-4D17-A4B9-5D3BA44B02BB}" destId="{4C475BE3-5A2B-49E1-A1E7-5C2A996F899C}" srcOrd="0" destOrd="0" presId="urn:microsoft.com/office/officeart/2005/8/layout/vList2"/>
    <dgm:cxn modelId="{C5D108E1-4C2B-4F03-9698-6E10791F2E5E}" type="presParOf" srcId="{F45E3D53-5C48-4D17-A4B9-5D3BA44B02BB}" destId="{98DE40E3-E48C-46B7-8780-FC7E6C512FD6}" srcOrd="1" destOrd="0" presId="urn:microsoft.com/office/officeart/2005/8/layout/vList2"/>
    <dgm:cxn modelId="{7CBFB0D7-F200-406A-93BD-EAE91C2A7B59}" type="presParOf" srcId="{F45E3D53-5C48-4D17-A4B9-5D3BA44B02BB}" destId="{162868C1-CA38-4697-9C5F-3060AE8E078A}" srcOrd="2" destOrd="0" presId="urn:microsoft.com/office/officeart/2005/8/layout/vList2"/>
    <dgm:cxn modelId="{F07F0A0D-7461-41A4-AF66-6BF959A0F7E3}" type="presParOf" srcId="{F45E3D53-5C48-4D17-A4B9-5D3BA44B02BB}" destId="{63BAE3FF-F9EB-4262-86E4-50B8476B423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F0E184E-4FDA-4032-88FB-780A1768BEA2}" type="doc">
      <dgm:prSet loTypeId="urn:microsoft.com/office/officeart/2005/8/layout/radial3" loCatId="relationship" qsTypeId="urn:microsoft.com/office/officeart/2005/8/quickstyle/simple2" qsCatId="simple" csTypeId="urn:microsoft.com/office/officeart/2005/8/colors/accent2_2" csCatId="accent2" phldr="1"/>
      <dgm:spPr/>
      <dgm:t>
        <a:bodyPr/>
        <a:lstStyle/>
        <a:p>
          <a:endParaRPr lang="zh-CN" altLang="en-US"/>
        </a:p>
      </dgm:t>
    </dgm:pt>
    <dgm:pt modelId="{935D32EA-C4D5-4A0E-8FAE-9073CF318F1A}">
      <dgm:prSet phldrT="[文本]" custT="1"/>
      <dgm:spPr/>
      <dgm:t>
        <a:bodyPr/>
        <a:lstStyle/>
        <a:p>
          <a:r>
            <a:rPr lang="en-US" altLang="zh-CN" sz="2800" dirty="0" smtClean="0">
              <a:solidFill>
                <a:schemeClr val="accent2">
                  <a:lumMod val="75000"/>
                </a:schemeClr>
              </a:solidFill>
            </a:rPr>
            <a:t>Struct Reg</a:t>
          </a:r>
          <a:endParaRPr lang="zh-CN" altLang="en-US" sz="2800">
            <a:solidFill>
              <a:schemeClr val="accent2">
                <a:lumMod val="75000"/>
              </a:schemeClr>
            </a:solidFill>
          </a:endParaRPr>
        </a:p>
      </dgm:t>
    </dgm:pt>
    <dgm:pt modelId="{2BEF4E64-513F-4886-9F7B-4C9D9A532AE0}" type="parTrans" cxnId="{F80E6CC6-B998-4170-B491-F61A0364D87E}">
      <dgm:prSet/>
      <dgm:spPr/>
      <dgm:t>
        <a:bodyPr/>
        <a:lstStyle/>
        <a:p>
          <a:endParaRPr lang="zh-CN" altLang="en-US"/>
        </a:p>
      </dgm:t>
    </dgm:pt>
    <dgm:pt modelId="{DFB4D98C-2F5F-4088-AEFB-44BB9F04A395}" type="sibTrans" cxnId="{F80E6CC6-B998-4170-B491-F61A0364D87E}">
      <dgm:prSet/>
      <dgm:spPr/>
      <dgm:t>
        <a:bodyPr/>
        <a:lstStyle/>
        <a:p>
          <a:endParaRPr lang="zh-CN" altLang="en-US"/>
        </a:p>
      </dgm:t>
    </dgm:pt>
    <dgm:pt modelId="{091EFB7E-ADE5-4022-A11F-C0AC35C464FB}">
      <dgm:prSet phldrT="[文本]" custT="1"/>
      <dgm:spPr/>
      <dgm:t>
        <a:bodyPr/>
        <a:lstStyle/>
        <a:p>
          <a:r>
            <a:rPr lang="en-US" altLang="zh-CN" sz="2800" dirty="0" smtClean="0">
              <a:solidFill>
                <a:schemeClr val="accent2">
                  <a:lumMod val="75000"/>
                </a:schemeClr>
              </a:solidFill>
            </a:rPr>
            <a:t>Drop Out</a:t>
          </a:r>
          <a:endParaRPr lang="zh-CN" altLang="en-US" sz="2800">
            <a:solidFill>
              <a:schemeClr val="accent2">
                <a:lumMod val="75000"/>
              </a:schemeClr>
            </a:solidFill>
          </a:endParaRPr>
        </a:p>
      </dgm:t>
    </dgm:pt>
    <dgm:pt modelId="{C22A7DDC-61A4-491B-972E-54045E2ED81A}" type="parTrans" cxnId="{37F541D9-A0FD-486C-A7F8-0C1BF217410E}">
      <dgm:prSet/>
      <dgm:spPr/>
      <dgm:t>
        <a:bodyPr/>
        <a:lstStyle/>
        <a:p>
          <a:endParaRPr lang="zh-CN" altLang="en-US"/>
        </a:p>
      </dgm:t>
    </dgm:pt>
    <dgm:pt modelId="{164949A8-36F8-4C4D-9554-88765E7AB15F}" type="sibTrans" cxnId="{37F541D9-A0FD-486C-A7F8-0C1BF217410E}">
      <dgm:prSet/>
      <dgm:spPr/>
      <dgm:t>
        <a:bodyPr/>
        <a:lstStyle/>
        <a:p>
          <a:endParaRPr lang="zh-CN" altLang="en-US"/>
        </a:p>
      </dgm:t>
    </dgm:pt>
    <dgm:pt modelId="{B19E365C-79B5-4A8C-80A8-904D4FB8EFAF}">
      <dgm:prSet phldrT="[文本]" custT="1"/>
      <dgm:spPr/>
      <dgm:t>
        <a:bodyPr/>
        <a:lstStyle/>
        <a:p>
          <a:r>
            <a:rPr lang="en-US" altLang="zh-CN" sz="2800" dirty="0" smtClean="0">
              <a:solidFill>
                <a:schemeClr val="accent2">
                  <a:lumMod val="75000"/>
                </a:schemeClr>
              </a:solidFill>
            </a:rPr>
            <a:t>LSTM</a:t>
          </a:r>
          <a:endParaRPr lang="zh-CN" altLang="en-US" sz="2800">
            <a:solidFill>
              <a:schemeClr val="accent2">
                <a:lumMod val="75000"/>
              </a:schemeClr>
            </a:solidFill>
          </a:endParaRPr>
        </a:p>
      </dgm:t>
    </dgm:pt>
    <dgm:pt modelId="{73541C23-B8D7-4588-AA7E-7FE1841C32DE}" type="parTrans" cxnId="{69C334A2-9051-45E5-830B-DBD9F43D1D28}">
      <dgm:prSet/>
      <dgm:spPr/>
      <dgm:t>
        <a:bodyPr/>
        <a:lstStyle/>
        <a:p>
          <a:endParaRPr lang="zh-CN" altLang="en-US"/>
        </a:p>
      </dgm:t>
    </dgm:pt>
    <dgm:pt modelId="{FBCDC6DC-572B-48EB-8D47-D77B780C3B41}" type="sibTrans" cxnId="{69C334A2-9051-45E5-830B-DBD9F43D1D28}">
      <dgm:prSet/>
      <dgm:spPr/>
      <dgm:t>
        <a:bodyPr/>
        <a:lstStyle/>
        <a:p>
          <a:endParaRPr lang="zh-CN" altLang="en-US"/>
        </a:p>
      </dgm:t>
    </dgm:pt>
    <dgm:pt modelId="{905267A0-4AE3-48EA-B4E9-7E3EDA2163D6}">
      <dgm:prSet phldrT="[文本]" custT="1"/>
      <dgm:spPr/>
      <dgm:t>
        <a:bodyPr/>
        <a:lstStyle/>
        <a:p>
          <a:r>
            <a:rPr lang="en-US" altLang="zh-CN" sz="2800" dirty="0" smtClean="0">
              <a:solidFill>
                <a:schemeClr val="accent2">
                  <a:lumMod val="75000"/>
                </a:schemeClr>
              </a:solidFill>
            </a:rPr>
            <a:t>ReLU</a:t>
          </a:r>
          <a:endParaRPr lang="zh-CN" altLang="en-US" sz="2800">
            <a:solidFill>
              <a:schemeClr val="accent2">
                <a:lumMod val="75000"/>
              </a:schemeClr>
            </a:solidFill>
          </a:endParaRPr>
        </a:p>
      </dgm:t>
    </dgm:pt>
    <dgm:pt modelId="{2B2F4985-286B-46B7-9347-DD1CF6770672}" type="parTrans" cxnId="{CF0BECF7-5533-48F0-810B-5171C9DCDB43}">
      <dgm:prSet/>
      <dgm:spPr/>
      <dgm:t>
        <a:bodyPr/>
        <a:lstStyle/>
        <a:p>
          <a:endParaRPr lang="zh-CN" altLang="en-US"/>
        </a:p>
      </dgm:t>
    </dgm:pt>
    <dgm:pt modelId="{2872C0BB-4E11-41F6-B09D-C4A3B32A45BA}" type="sibTrans" cxnId="{CF0BECF7-5533-48F0-810B-5171C9DCDB43}">
      <dgm:prSet/>
      <dgm:spPr/>
      <dgm:t>
        <a:bodyPr/>
        <a:lstStyle/>
        <a:p>
          <a:endParaRPr lang="zh-CN" altLang="en-US"/>
        </a:p>
      </dgm:t>
    </dgm:pt>
    <dgm:pt modelId="{FA5B9475-AEBA-4B80-80DB-823B5A77E11D}">
      <dgm:prSet phldrT="[文本]"/>
      <dgm:spPr/>
      <dgm:t>
        <a:bodyPr/>
        <a:lstStyle/>
        <a:p>
          <a:r>
            <a:rPr lang="en-US" altLang="zh-CN" dirty="0" smtClean="0">
              <a:solidFill>
                <a:srgbClr val="FF0000"/>
              </a:solidFill>
            </a:rPr>
            <a:t>Relations?</a:t>
          </a:r>
          <a:endParaRPr lang="zh-CN" altLang="en-US">
            <a:solidFill>
              <a:srgbClr val="FF0000"/>
            </a:solidFill>
          </a:endParaRPr>
        </a:p>
      </dgm:t>
    </dgm:pt>
    <dgm:pt modelId="{33143003-053F-4882-80BE-4D9F8861E72B}" type="parTrans" cxnId="{C143A5D2-210C-4944-BDEA-9359975B92AA}">
      <dgm:prSet/>
      <dgm:spPr/>
      <dgm:t>
        <a:bodyPr/>
        <a:lstStyle/>
        <a:p>
          <a:endParaRPr lang="zh-CN" altLang="en-US"/>
        </a:p>
      </dgm:t>
    </dgm:pt>
    <dgm:pt modelId="{8C5EAE17-DADC-49A9-B485-F6F10736AA01}" type="sibTrans" cxnId="{C143A5D2-210C-4944-BDEA-9359975B92AA}">
      <dgm:prSet/>
      <dgm:spPr/>
      <dgm:t>
        <a:bodyPr/>
        <a:lstStyle/>
        <a:p>
          <a:endParaRPr lang="zh-CN" altLang="en-US"/>
        </a:p>
      </dgm:t>
    </dgm:pt>
    <dgm:pt modelId="{481997AE-6D36-4432-9B79-B51BD679E2FC}" type="pres">
      <dgm:prSet presAssocID="{9F0E184E-4FDA-4032-88FB-780A1768BEA2}" presName="composite" presStyleCnt="0">
        <dgm:presLayoutVars>
          <dgm:chMax val="1"/>
          <dgm:dir/>
          <dgm:resizeHandles val="exact"/>
        </dgm:presLayoutVars>
      </dgm:prSet>
      <dgm:spPr/>
      <dgm:t>
        <a:bodyPr/>
        <a:lstStyle/>
        <a:p>
          <a:endParaRPr lang="zh-CN" altLang="en-US"/>
        </a:p>
      </dgm:t>
    </dgm:pt>
    <dgm:pt modelId="{9ACDE163-E8BD-4E84-9D2F-0291C2675D9A}" type="pres">
      <dgm:prSet presAssocID="{9F0E184E-4FDA-4032-88FB-780A1768BEA2}" presName="radial" presStyleCnt="0">
        <dgm:presLayoutVars>
          <dgm:animLvl val="ctr"/>
        </dgm:presLayoutVars>
      </dgm:prSet>
      <dgm:spPr/>
    </dgm:pt>
    <dgm:pt modelId="{BED6293B-3A19-45CF-9A76-AE2C5EC6FA4D}" type="pres">
      <dgm:prSet presAssocID="{FA5B9475-AEBA-4B80-80DB-823B5A77E11D}" presName="centerShape" presStyleLbl="vennNode1" presStyleIdx="0" presStyleCnt="5"/>
      <dgm:spPr/>
      <dgm:t>
        <a:bodyPr/>
        <a:lstStyle/>
        <a:p>
          <a:endParaRPr lang="zh-CN" altLang="en-US"/>
        </a:p>
      </dgm:t>
    </dgm:pt>
    <dgm:pt modelId="{9EC5BB91-6CBB-4557-90E0-8A2C6F294E7B}" type="pres">
      <dgm:prSet presAssocID="{935D32EA-C4D5-4A0E-8FAE-9073CF318F1A}" presName="node" presStyleLbl="vennNode1" presStyleIdx="1" presStyleCnt="5">
        <dgm:presLayoutVars>
          <dgm:bulletEnabled val="1"/>
        </dgm:presLayoutVars>
      </dgm:prSet>
      <dgm:spPr/>
      <dgm:t>
        <a:bodyPr/>
        <a:lstStyle/>
        <a:p>
          <a:endParaRPr lang="zh-CN" altLang="en-US"/>
        </a:p>
      </dgm:t>
    </dgm:pt>
    <dgm:pt modelId="{622FF63B-26E9-449B-A6E0-B89E3A6F5A19}" type="pres">
      <dgm:prSet presAssocID="{091EFB7E-ADE5-4022-A11F-C0AC35C464FB}" presName="node" presStyleLbl="vennNode1" presStyleIdx="2" presStyleCnt="5">
        <dgm:presLayoutVars>
          <dgm:bulletEnabled val="1"/>
        </dgm:presLayoutVars>
      </dgm:prSet>
      <dgm:spPr/>
      <dgm:t>
        <a:bodyPr/>
        <a:lstStyle/>
        <a:p>
          <a:endParaRPr lang="zh-CN" altLang="en-US"/>
        </a:p>
      </dgm:t>
    </dgm:pt>
    <dgm:pt modelId="{5EE4E7C6-A470-4A14-8AC4-7BC7B082BBEB}" type="pres">
      <dgm:prSet presAssocID="{B19E365C-79B5-4A8C-80A8-904D4FB8EFAF}" presName="node" presStyleLbl="vennNode1" presStyleIdx="3" presStyleCnt="5">
        <dgm:presLayoutVars>
          <dgm:bulletEnabled val="1"/>
        </dgm:presLayoutVars>
      </dgm:prSet>
      <dgm:spPr/>
      <dgm:t>
        <a:bodyPr/>
        <a:lstStyle/>
        <a:p>
          <a:endParaRPr lang="zh-CN" altLang="en-US"/>
        </a:p>
      </dgm:t>
    </dgm:pt>
    <dgm:pt modelId="{C6EE285F-51C8-4A03-BF8B-9F55A7A95A74}" type="pres">
      <dgm:prSet presAssocID="{905267A0-4AE3-48EA-B4E9-7E3EDA2163D6}" presName="node" presStyleLbl="vennNode1" presStyleIdx="4" presStyleCnt="5">
        <dgm:presLayoutVars>
          <dgm:bulletEnabled val="1"/>
        </dgm:presLayoutVars>
      </dgm:prSet>
      <dgm:spPr/>
      <dgm:t>
        <a:bodyPr/>
        <a:lstStyle/>
        <a:p>
          <a:endParaRPr lang="zh-CN" altLang="en-US"/>
        </a:p>
      </dgm:t>
    </dgm:pt>
  </dgm:ptLst>
  <dgm:cxnLst>
    <dgm:cxn modelId="{10AD2F09-9DCD-41A7-8FD7-F24C91BCAB1A}" type="presOf" srcId="{B19E365C-79B5-4A8C-80A8-904D4FB8EFAF}" destId="{5EE4E7C6-A470-4A14-8AC4-7BC7B082BBEB}" srcOrd="0" destOrd="0" presId="urn:microsoft.com/office/officeart/2005/8/layout/radial3"/>
    <dgm:cxn modelId="{3E3D7312-26FC-4C8F-9937-97B9E0DB9E18}" type="presOf" srcId="{935D32EA-C4D5-4A0E-8FAE-9073CF318F1A}" destId="{9EC5BB91-6CBB-4557-90E0-8A2C6F294E7B}" srcOrd="0" destOrd="0" presId="urn:microsoft.com/office/officeart/2005/8/layout/radial3"/>
    <dgm:cxn modelId="{CF0BECF7-5533-48F0-810B-5171C9DCDB43}" srcId="{FA5B9475-AEBA-4B80-80DB-823B5A77E11D}" destId="{905267A0-4AE3-48EA-B4E9-7E3EDA2163D6}" srcOrd="3" destOrd="0" parTransId="{2B2F4985-286B-46B7-9347-DD1CF6770672}" sibTransId="{2872C0BB-4E11-41F6-B09D-C4A3B32A45BA}"/>
    <dgm:cxn modelId="{6A8EA18E-F8E9-4FE9-9D30-0B58AFE5D042}" type="presOf" srcId="{FA5B9475-AEBA-4B80-80DB-823B5A77E11D}" destId="{BED6293B-3A19-45CF-9A76-AE2C5EC6FA4D}" srcOrd="0" destOrd="0" presId="urn:microsoft.com/office/officeart/2005/8/layout/radial3"/>
    <dgm:cxn modelId="{C143A5D2-210C-4944-BDEA-9359975B92AA}" srcId="{9F0E184E-4FDA-4032-88FB-780A1768BEA2}" destId="{FA5B9475-AEBA-4B80-80DB-823B5A77E11D}" srcOrd="0" destOrd="0" parTransId="{33143003-053F-4882-80BE-4D9F8861E72B}" sibTransId="{8C5EAE17-DADC-49A9-B485-F6F10736AA01}"/>
    <dgm:cxn modelId="{37F541D9-A0FD-486C-A7F8-0C1BF217410E}" srcId="{FA5B9475-AEBA-4B80-80DB-823B5A77E11D}" destId="{091EFB7E-ADE5-4022-A11F-C0AC35C464FB}" srcOrd="1" destOrd="0" parTransId="{C22A7DDC-61A4-491B-972E-54045E2ED81A}" sibTransId="{164949A8-36F8-4C4D-9554-88765E7AB15F}"/>
    <dgm:cxn modelId="{0DBD8140-0B02-4134-BBB4-C7827EDCDAFB}" type="presOf" srcId="{905267A0-4AE3-48EA-B4E9-7E3EDA2163D6}" destId="{C6EE285F-51C8-4A03-BF8B-9F55A7A95A74}" srcOrd="0" destOrd="0" presId="urn:microsoft.com/office/officeart/2005/8/layout/radial3"/>
    <dgm:cxn modelId="{A1CF4C54-2C0B-41D1-86A6-13F8253FB31E}" type="presOf" srcId="{091EFB7E-ADE5-4022-A11F-C0AC35C464FB}" destId="{622FF63B-26E9-449B-A6E0-B89E3A6F5A19}" srcOrd="0" destOrd="0" presId="urn:microsoft.com/office/officeart/2005/8/layout/radial3"/>
    <dgm:cxn modelId="{F80E6CC6-B998-4170-B491-F61A0364D87E}" srcId="{FA5B9475-AEBA-4B80-80DB-823B5A77E11D}" destId="{935D32EA-C4D5-4A0E-8FAE-9073CF318F1A}" srcOrd="0" destOrd="0" parTransId="{2BEF4E64-513F-4886-9F7B-4C9D9A532AE0}" sibTransId="{DFB4D98C-2F5F-4088-AEFB-44BB9F04A395}"/>
    <dgm:cxn modelId="{A1875BBF-1CCA-4AAA-99C2-2C26F2B43178}" type="presOf" srcId="{9F0E184E-4FDA-4032-88FB-780A1768BEA2}" destId="{481997AE-6D36-4432-9B79-B51BD679E2FC}" srcOrd="0" destOrd="0" presId="urn:microsoft.com/office/officeart/2005/8/layout/radial3"/>
    <dgm:cxn modelId="{69C334A2-9051-45E5-830B-DBD9F43D1D28}" srcId="{FA5B9475-AEBA-4B80-80DB-823B5A77E11D}" destId="{B19E365C-79B5-4A8C-80A8-904D4FB8EFAF}" srcOrd="2" destOrd="0" parTransId="{73541C23-B8D7-4588-AA7E-7FE1841C32DE}" sibTransId="{FBCDC6DC-572B-48EB-8D47-D77B780C3B41}"/>
    <dgm:cxn modelId="{5E9F8AD9-F364-468F-8AA7-9053788BC493}" type="presParOf" srcId="{481997AE-6D36-4432-9B79-B51BD679E2FC}" destId="{9ACDE163-E8BD-4E84-9D2F-0291C2675D9A}" srcOrd="0" destOrd="0" presId="urn:microsoft.com/office/officeart/2005/8/layout/radial3"/>
    <dgm:cxn modelId="{0F8FD964-2E6F-42AF-9EF0-1E6D5329E40B}" type="presParOf" srcId="{9ACDE163-E8BD-4E84-9D2F-0291C2675D9A}" destId="{BED6293B-3A19-45CF-9A76-AE2C5EC6FA4D}" srcOrd="0" destOrd="0" presId="urn:microsoft.com/office/officeart/2005/8/layout/radial3"/>
    <dgm:cxn modelId="{035B729A-4ECE-40A0-9102-A493504209DC}" type="presParOf" srcId="{9ACDE163-E8BD-4E84-9D2F-0291C2675D9A}" destId="{9EC5BB91-6CBB-4557-90E0-8A2C6F294E7B}" srcOrd="1" destOrd="0" presId="urn:microsoft.com/office/officeart/2005/8/layout/radial3"/>
    <dgm:cxn modelId="{D5CE00F7-2F7A-4F3C-958A-B8AD38690F63}" type="presParOf" srcId="{9ACDE163-E8BD-4E84-9D2F-0291C2675D9A}" destId="{622FF63B-26E9-449B-A6E0-B89E3A6F5A19}" srcOrd="2" destOrd="0" presId="urn:microsoft.com/office/officeart/2005/8/layout/radial3"/>
    <dgm:cxn modelId="{CF849A4C-2183-4846-A153-F5AC48218FED}" type="presParOf" srcId="{9ACDE163-E8BD-4E84-9D2F-0291C2675D9A}" destId="{5EE4E7C6-A470-4A14-8AC4-7BC7B082BBEB}" srcOrd="3" destOrd="0" presId="urn:microsoft.com/office/officeart/2005/8/layout/radial3"/>
    <dgm:cxn modelId="{A070AD2E-A0F6-49EC-9CD7-F996069767FC}" type="presParOf" srcId="{9ACDE163-E8BD-4E84-9D2F-0291C2675D9A}" destId="{C6EE285F-51C8-4A03-BF8B-9F55A7A95A74}" srcOrd="4" destOrd="0" presId="urn:microsoft.com/office/officeart/2005/8/layout/radial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C255D14-38E7-49D5-902D-A7975BE745A5}"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zh-CN" altLang="en-US"/>
        </a:p>
      </dgm:t>
    </dgm:pt>
    <dgm:pt modelId="{7FA8D519-2DC5-4646-8AD1-7C5EE1565799}">
      <dgm:prSet phldrT="[文本]" custT="1"/>
      <dgm:spPr>
        <a:solidFill>
          <a:schemeClr val="accent1">
            <a:lumMod val="90000"/>
          </a:schemeClr>
        </a:solidFill>
      </dgm:spPr>
      <dgm:t>
        <a:bodyPr/>
        <a:lstStyle/>
        <a:p>
          <a:r>
            <a:rPr lang="en-US" altLang="zh-CN" sz="2800" b="0" dirty="0" smtClean="0">
              <a:latin typeface="微软雅黑 Light" panose="020B0502040204020203" pitchFamily="34" charset="-122"/>
              <a:ea typeface="微软雅黑 Light" panose="020B0502040204020203" pitchFamily="34" charset="-122"/>
            </a:rPr>
            <a:t>Models &amp; Regularization</a:t>
          </a:r>
          <a:endParaRPr lang="zh-CN" altLang="en-US" sz="2800" b="0">
            <a:latin typeface="微软雅黑 Light" panose="020B0502040204020203" pitchFamily="34" charset="-122"/>
            <a:ea typeface="微软雅黑 Light" panose="020B0502040204020203" pitchFamily="34" charset="-122"/>
          </a:endParaRPr>
        </a:p>
      </dgm:t>
    </dgm:pt>
    <dgm:pt modelId="{F752E247-A011-467B-B6DA-1F1E576EDF30}" type="parTrans" cxnId="{0E32BED8-F0E3-42A4-B3CB-C4AE105C7738}">
      <dgm:prSet/>
      <dgm:spPr/>
      <dgm:t>
        <a:bodyPr/>
        <a:lstStyle/>
        <a:p>
          <a:endParaRPr lang="zh-CN" altLang="en-US"/>
        </a:p>
      </dgm:t>
    </dgm:pt>
    <dgm:pt modelId="{433E5BEB-3260-4141-BF34-DADCA74BAE7A}" type="sibTrans" cxnId="{0E32BED8-F0E3-42A4-B3CB-C4AE105C7738}">
      <dgm:prSet/>
      <dgm:spPr/>
      <dgm:t>
        <a:bodyPr/>
        <a:lstStyle/>
        <a:p>
          <a:endParaRPr lang="zh-CN" altLang="en-US"/>
        </a:p>
      </dgm:t>
    </dgm:pt>
    <dgm:pt modelId="{E0EF7B69-57D7-486B-98A0-5325F592E5F7}">
      <dgm:prSet phldrT="[文本]" custT="1"/>
      <dgm:spPr/>
      <dgm:t>
        <a:bodyPr/>
        <a:lstStyle/>
        <a:p>
          <a:r>
            <a:rPr lang="en-US" altLang="zh-CN" sz="2000" b="0" dirty="0" smtClean="0">
              <a:solidFill>
                <a:schemeClr val="accent1">
                  <a:lumMod val="75000"/>
                </a:schemeClr>
              </a:solidFill>
              <a:latin typeface="微软雅黑 Light" panose="020B0502040204020203" pitchFamily="34" charset="-122"/>
              <a:ea typeface="微软雅黑 Light" panose="020B0502040204020203" pitchFamily="34" charset="-122"/>
            </a:rPr>
            <a:t>Conventional Model</a:t>
          </a:r>
          <a:endParaRPr lang="zh-CN" altLang="en-US" sz="2000" b="0">
            <a:solidFill>
              <a:schemeClr val="accent1">
                <a:lumMod val="75000"/>
              </a:schemeClr>
            </a:solidFill>
            <a:latin typeface="微软雅黑 Light" panose="020B0502040204020203" pitchFamily="34" charset="-122"/>
            <a:ea typeface="微软雅黑 Light" panose="020B0502040204020203" pitchFamily="34" charset="-122"/>
          </a:endParaRPr>
        </a:p>
      </dgm:t>
    </dgm:pt>
    <dgm:pt modelId="{1863C6B4-637F-43E3-8877-7DE4724C1D10}" type="parTrans" cxnId="{168CAEFF-8E89-4A36-9CC5-E9811B06F0F8}">
      <dgm:prSet/>
      <dgm:spPr/>
      <dgm:t>
        <a:bodyPr/>
        <a:lstStyle/>
        <a:p>
          <a:endParaRPr lang="zh-CN" altLang="en-US"/>
        </a:p>
      </dgm:t>
    </dgm:pt>
    <dgm:pt modelId="{1DCBA2DD-F3EA-411F-959B-D94B3C111402}" type="sibTrans" cxnId="{168CAEFF-8E89-4A36-9CC5-E9811B06F0F8}">
      <dgm:prSet/>
      <dgm:spPr/>
      <dgm:t>
        <a:bodyPr/>
        <a:lstStyle/>
        <a:p>
          <a:endParaRPr lang="zh-CN" altLang="en-US"/>
        </a:p>
      </dgm:t>
    </dgm:pt>
    <dgm:pt modelId="{88AF82A7-F899-487F-827E-810D8592C2E5}">
      <dgm:prSet phldrT="[文本]"/>
      <dgm:spPr>
        <a:solidFill>
          <a:schemeClr val="accent2">
            <a:lumMod val="75000"/>
          </a:schemeClr>
        </a:solidFill>
      </dgm:spPr>
      <dgm:t>
        <a:bodyPr/>
        <a:lstStyle/>
        <a:p>
          <a:r>
            <a:rPr lang="en-US" altLang="zh-CN" dirty="0" smtClean="0">
              <a:latin typeface="微软雅黑" panose="020B0503020204020204" pitchFamily="34" charset="-122"/>
              <a:ea typeface="微软雅黑" panose="020B0503020204020204" pitchFamily="34" charset="-122"/>
            </a:rPr>
            <a:t>Structures &amp; Applications</a:t>
          </a:r>
          <a:endParaRPr lang="zh-CN" altLang="en-US">
            <a:latin typeface="微软雅黑" panose="020B0503020204020204" pitchFamily="34" charset="-122"/>
            <a:ea typeface="微软雅黑" panose="020B0503020204020204" pitchFamily="34" charset="-122"/>
          </a:endParaRPr>
        </a:p>
      </dgm:t>
    </dgm:pt>
    <dgm:pt modelId="{AD4C15BA-E738-41D2-8544-DBBB736A2FB9}" type="parTrans" cxnId="{D2A0D5A3-BA0F-4A79-875B-C7FF1DE86242}">
      <dgm:prSet/>
      <dgm:spPr/>
      <dgm:t>
        <a:bodyPr/>
        <a:lstStyle/>
        <a:p>
          <a:endParaRPr lang="zh-CN" altLang="en-US"/>
        </a:p>
      </dgm:t>
    </dgm:pt>
    <dgm:pt modelId="{CB72487A-C04E-421B-A130-3071A2094023}" type="sibTrans" cxnId="{D2A0D5A3-BA0F-4A79-875B-C7FF1DE86242}">
      <dgm:prSet/>
      <dgm:spPr/>
      <dgm:t>
        <a:bodyPr/>
        <a:lstStyle/>
        <a:p>
          <a:endParaRPr lang="zh-CN" altLang="en-US"/>
        </a:p>
      </dgm:t>
    </dgm:pt>
    <dgm:pt modelId="{6589D1BA-7D70-414A-B049-93A8C0D7AB5E}">
      <dgm:prSet phldrT="[文本]" custT="1"/>
      <dgm:spPr/>
      <dgm:t>
        <a:bodyPr/>
        <a:lstStyle/>
        <a:p>
          <a:r>
            <a:rPr lang="en-US" altLang="zh-CN" sz="2000" b="0" dirty="0" smtClean="0">
              <a:solidFill>
                <a:schemeClr val="accent1">
                  <a:lumMod val="75000"/>
                </a:schemeClr>
              </a:solidFill>
              <a:latin typeface="微软雅黑 Light" panose="020B0502040204020203" pitchFamily="34" charset="-122"/>
              <a:ea typeface="微软雅黑 Light" panose="020B0502040204020203" pitchFamily="34" charset="-122"/>
            </a:rPr>
            <a:t>Latent Model</a:t>
          </a:r>
          <a:endParaRPr lang="zh-CN" altLang="en-US" sz="2000" b="0">
            <a:solidFill>
              <a:schemeClr val="accent1">
                <a:lumMod val="75000"/>
              </a:schemeClr>
            </a:solidFill>
            <a:latin typeface="微软雅黑 Light" panose="020B0502040204020203" pitchFamily="34" charset="-122"/>
            <a:ea typeface="微软雅黑 Light" panose="020B0502040204020203" pitchFamily="34" charset="-122"/>
          </a:endParaRPr>
        </a:p>
      </dgm:t>
    </dgm:pt>
    <dgm:pt modelId="{ADD7C8EF-6FFB-4E3C-BFD1-DF79AAB2E866}" type="parTrans" cxnId="{79FC61A0-4BA3-4DCC-98E0-AF13347A469F}">
      <dgm:prSet/>
      <dgm:spPr/>
      <dgm:t>
        <a:bodyPr/>
        <a:lstStyle/>
        <a:p>
          <a:endParaRPr lang="zh-CN" altLang="en-US"/>
        </a:p>
      </dgm:t>
    </dgm:pt>
    <dgm:pt modelId="{B0A1E741-F85E-4C54-B4E6-F6F65776A253}" type="sibTrans" cxnId="{79FC61A0-4BA3-4DCC-98E0-AF13347A469F}">
      <dgm:prSet/>
      <dgm:spPr/>
      <dgm:t>
        <a:bodyPr/>
        <a:lstStyle/>
        <a:p>
          <a:endParaRPr lang="zh-CN" altLang="en-US"/>
        </a:p>
      </dgm:t>
    </dgm:pt>
    <dgm:pt modelId="{1B482950-E733-4F49-9F38-37748285725E}">
      <dgm:prSet phldrT="[文本]" custT="1"/>
      <dgm:spPr/>
      <dgm:t>
        <a:bodyPr/>
        <a:lstStyle/>
        <a:p>
          <a:r>
            <a:rPr lang="en-US" altLang="zh-CN" sz="2000" b="0" dirty="0" smtClean="0">
              <a:solidFill>
                <a:schemeClr val="accent1">
                  <a:lumMod val="75000"/>
                </a:schemeClr>
              </a:solidFill>
              <a:latin typeface="微软雅黑 Light" panose="020B0502040204020203" pitchFamily="34" charset="-122"/>
              <a:ea typeface="微软雅黑 Light" panose="020B0502040204020203" pitchFamily="34" charset="-122"/>
            </a:rPr>
            <a:t>Neural Model</a:t>
          </a:r>
          <a:endParaRPr lang="zh-CN" altLang="en-US" sz="2000" b="0">
            <a:solidFill>
              <a:schemeClr val="accent1">
                <a:lumMod val="75000"/>
              </a:schemeClr>
            </a:solidFill>
            <a:latin typeface="微软雅黑 Light" panose="020B0502040204020203" pitchFamily="34" charset="-122"/>
            <a:ea typeface="微软雅黑 Light" panose="020B0502040204020203" pitchFamily="34" charset="-122"/>
          </a:endParaRPr>
        </a:p>
      </dgm:t>
    </dgm:pt>
    <dgm:pt modelId="{ADC3ACE5-52D6-4138-BF0C-D848A726BEF7}" type="parTrans" cxnId="{E6D39B1E-B5CC-403C-B9D4-58E1635F3B03}">
      <dgm:prSet/>
      <dgm:spPr/>
      <dgm:t>
        <a:bodyPr/>
        <a:lstStyle/>
        <a:p>
          <a:endParaRPr lang="zh-CN" altLang="en-US"/>
        </a:p>
      </dgm:t>
    </dgm:pt>
    <dgm:pt modelId="{04BD389F-C73B-42E0-B08A-960EE3008D79}" type="sibTrans" cxnId="{E6D39B1E-B5CC-403C-B9D4-58E1635F3B03}">
      <dgm:prSet/>
      <dgm:spPr/>
      <dgm:t>
        <a:bodyPr/>
        <a:lstStyle/>
        <a:p>
          <a:endParaRPr lang="zh-CN" altLang="en-US"/>
        </a:p>
      </dgm:t>
    </dgm:pt>
    <dgm:pt modelId="{E35FC18D-038E-44D4-9E1A-B6E877C5A35B}">
      <dgm:prSet phldrT="[文本]" custT="1"/>
      <dgm:spPr/>
      <dgm:t>
        <a:bodyPr/>
        <a:lstStyle/>
        <a:p>
          <a:r>
            <a:rPr lang="en-US" altLang="zh-CN" sz="2000" dirty="0" smtClean="0">
              <a:solidFill>
                <a:schemeClr val="accent2">
                  <a:lumMod val="75000"/>
                </a:schemeClr>
              </a:solidFill>
              <a:latin typeface="微软雅黑" panose="020B0503020204020204" pitchFamily="34" charset="-122"/>
              <a:ea typeface="微软雅黑" panose="020B0503020204020204" pitchFamily="34" charset="-122"/>
            </a:rPr>
            <a:t>Sequence Structure</a:t>
          </a:r>
          <a:endParaRPr lang="zh-CN" altLang="en-US" sz="2000">
            <a:solidFill>
              <a:schemeClr val="accent2">
                <a:lumMod val="75000"/>
              </a:schemeClr>
            </a:solidFill>
            <a:latin typeface="微软雅黑" panose="020B0503020204020204" pitchFamily="34" charset="-122"/>
            <a:ea typeface="微软雅黑" panose="020B0503020204020204" pitchFamily="34" charset="-122"/>
          </a:endParaRPr>
        </a:p>
      </dgm:t>
    </dgm:pt>
    <dgm:pt modelId="{29CC967A-4F3E-4721-AE0A-F24A81C2438D}" type="parTrans" cxnId="{14361C40-76F7-4D72-941E-F1E204B521B6}">
      <dgm:prSet/>
      <dgm:spPr/>
      <dgm:t>
        <a:bodyPr/>
        <a:lstStyle/>
        <a:p>
          <a:endParaRPr lang="zh-CN" altLang="en-US"/>
        </a:p>
      </dgm:t>
    </dgm:pt>
    <dgm:pt modelId="{407B4368-7FCF-4116-9055-3279CC0C8514}" type="sibTrans" cxnId="{14361C40-76F7-4D72-941E-F1E204B521B6}">
      <dgm:prSet/>
      <dgm:spPr/>
      <dgm:t>
        <a:bodyPr/>
        <a:lstStyle/>
        <a:p>
          <a:endParaRPr lang="zh-CN" altLang="en-US"/>
        </a:p>
      </dgm:t>
    </dgm:pt>
    <dgm:pt modelId="{A7BB6A15-F476-4F8B-BB36-35417783D0BA}">
      <dgm:prSet phldrT="[文本]" custT="1"/>
      <dgm:spPr/>
      <dgm:t>
        <a:bodyPr/>
        <a:lstStyle/>
        <a:p>
          <a:r>
            <a:rPr lang="en-US" altLang="zh-CN" sz="2000" dirty="0" smtClean="0">
              <a:solidFill>
                <a:schemeClr val="accent2">
                  <a:lumMod val="75000"/>
                </a:schemeClr>
              </a:solidFill>
              <a:latin typeface="微软雅黑" panose="020B0503020204020204" pitchFamily="34" charset="-122"/>
              <a:ea typeface="微软雅黑" panose="020B0503020204020204" pitchFamily="34" charset="-122"/>
            </a:rPr>
            <a:t>Tree/Graph Structure</a:t>
          </a:r>
          <a:endParaRPr lang="zh-CN" altLang="en-US" sz="2000">
            <a:solidFill>
              <a:schemeClr val="accent2">
                <a:lumMod val="75000"/>
              </a:schemeClr>
            </a:solidFill>
            <a:latin typeface="微软雅黑" panose="020B0503020204020204" pitchFamily="34" charset="-122"/>
            <a:ea typeface="微软雅黑" panose="020B0503020204020204" pitchFamily="34" charset="-122"/>
          </a:endParaRPr>
        </a:p>
      </dgm:t>
    </dgm:pt>
    <dgm:pt modelId="{F3215226-BBDA-4798-8CA1-28C96ECDD997}" type="parTrans" cxnId="{E96F7EEB-4988-46BC-B2B4-B60DF31DDC7F}">
      <dgm:prSet/>
      <dgm:spPr/>
      <dgm:t>
        <a:bodyPr/>
        <a:lstStyle/>
        <a:p>
          <a:endParaRPr lang="zh-CN" altLang="en-US"/>
        </a:p>
      </dgm:t>
    </dgm:pt>
    <dgm:pt modelId="{E7A57783-5DEB-470D-AF6F-2A9D1ABFB4A9}" type="sibTrans" cxnId="{E96F7EEB-4988-46BC-B2B4-B60DF31DDC7F}">
      <dgm:prSet/>
      <dgm:spPr/>
      <dgm:t>
        <a:bodyPr/>
        <a:lstStyle/>
        <a:p>
          <a:endParaRPr lang="zh-CN" altLang="en-US"/>
        </a:p>
      </dgm:t>
    </dgm:pt>
    <dgm:pt modelId="{37C2EB9F-2FE0-4A2B-BF6C-89B90AC2EC5E}">
      <dgm:prSet phldrT="[文本]" custT="1"/>
      <dgm:spPr/>
      <dgm:t>
        <a:bodyPr/>
        <a:lstStyle/>
        <a:p>
          <a:endParaRPr lang="zh-CN" altLang="en-US" sz="1400" b="0">
            <a:solidFill>
              <a:schemeClr val="accent2">
                <a:lumMod val="75000"/>
              </a:schemeClr>
            </a:solidFill>
            <a:latin typeface="微软雅黑" panose="020B0503020204020204" pitchFamily="34" charset="-122"/>
            <a:ea typeface="微软雅黑" panose="020B0503020204020204" pitchFamily="34" charset="-122"/>
          </a:endParaRPr>
        </a:p>
      </dgm:t>
    </dgm:pt>
    <dgm:pt modelId="{F6A6C727-3D94-46F1-9FA0-FBF06585967C}" type="parTrans" cxnId="{47F84247-4CD9-4655-B29D-11C8212FA188}">
      <dgm:prSet/>
      <dgm:spPr/>
      <dgm:t>
        <a:bodyPr/>
        <a:lstStyle/>
        <a:p>
          <a:endParaRPr lang="zh-CN" altLang="en-US"/>
        </a:p>
      </dgm:t>
    </dgm:pt>
    <dgm:pt modelId="{D36D37F6-83C5-4DFD-AD6A-A9455344ED80}" type="sibTrans" cxnId="{47F84247-4CD9-4655-B29D-11C8212FA188}">
      <dgm:prSet/>
      <dgm:spPr/>
      <dgm:t>
        <a:bodyPr/>
        <a:lstStyle/>
        <a:p>
          <a:endParaRPr lang="zh-CN" altLang="en-US"/>
        </a:p>
      </dgm:t>
    </dgm:pt>
    <dgm:pt modelId="{50FF399B-556C-4E1A-BEFC-33F5BD24D30F}">
      <dgm:prSet phldrT="[文本]" custT="1"/>
      <dgm:spPr/>
      <dgm:t>
        <a:bodyPr/>
        <a:lstStyle/>
        <a:p>
          <a:endParaRPr lang="zh-CN" altLang="en-US" sz="2000" b="0">
            <a:solidFill>
              <a:schemeClr val="accent2">
                <a:lumMod val="75000"/>
              </a:schemeClr>
            </a:solidFill>
            <a:latin typeface="微软雅黑" panose="020B0503020204020204" pitchFamily="34" charset="-122"/>
            <a:ea typeface="微软雅黑" panose="020B0503020204020204" pitchFamily="34" charset="-122"/>
          </a:endParaRPr>
        </a:p>
      </dgm:t>
    </dgm:pt>
    <dgm:pt modelId="{06959F11-821E-4DE2-A9E2-3B28D0F8007F}" type="parTrans" cxnId="{2498FFA7-B466-4B7B-8015-43ABFDFCB480}">
      <dgm:prSet/>
      <dgm:spPr/>
      <dgm:t>
        <a:bodyPr/>
        <a:lstStyle/>
        <a:p>
          <a:endParaRPr lang="zh-CN" altLang="en-US"/>
        </a:p>
      </dgm:t>
    </dgm:pt>
    <dgm:pt modelId="{AD939373-CD63-4CB0-BE1D-6EC2433512D5}" type="sibTrans" cxnId="{2498FFA7-B466-4B7B-8015-43ABFDFCB480}">
      <dgm:prSet/>
      <dgm:spPr/>
      <dgm:t>
        <a:bodyPr/>
        <a:lstStyle/>
        <a:p>
          <a:endParaRPr lang="zh-CN" altLang="en-US"/>
        </a:p>
      </dgm:t>
    </dgm:pt>
    <dgm:pt modelId="{79F6C72A-7D07-4E9B-BEEB-F16DCF621D0A}">
      <dgm:prSet phldrT="[文本]" custT="1"/>
      <dgm:spPr/>
      <dgm:t>
        <a:bodyPr/>
        <a:lstStyle/>
        <a:p>
          <a:endParaRPr lang="zh-CN" altLang="en-US" sz="2000" b="0">
            <a:solidFill>
              <a:schemeClr val="accent2">
                <a:lumMod val="75000"/>
              </a:schemeClr>
            </a:solidFill>
            <a:latin typeface="微软雅黑" panose="020B0503020204020204" pitchFamily="34" charset="-122"/>
            <a:ea typeface="微软雅黑" panose="020B0503020204020204" pitchFamily="34" charset="-122"/>
          </a:endParaRPr>
        </a:p>
      </dgm:t>
    </dgm:pt>
    <dgm:pt modelId="{F83526B4-653F-4A52-92D0-026A5D7C06E0}" type="parTrans" cxnId="{131738F7-EA6C-4334-980E-5A239EEA9766}">
      <dgm:prSet/>
      <dgm:spPr/>
      <dgm:t>
        <a:bodyPr/>
        <a:lstStyle/>
        <a:p>
          <a:endParaRPr lang="zh-CN" altLang="en-US"/>
        </a:p>
      </dgm:t>
    </dgm:pt>
    <dgm:pt modelId="{1F321349-D207-4B0C-86FF-0FBC6C801EC8}" type="sibTrans" cxnId="{131738F7-EA6C-4334-980E-5A239EEA9766}">
      <dgm:prSet/>
      <dgm:spPr/>
      <dgm:t>
        <a:bodyPr/>
        <a:lstStyle/>
        <a:p>
          <a:endParaRPr lang="zh-CN" altLang="en-US"/>
        </a:p>
      </dgm:t>
    </dgm:pt>
    <dgm:pt modelId="{F45E3D53-5C48-4D17-A4B9-5D3BA44B02BB}" type="pres">
      <dgm:prSet presAssocID="{DC255D14-38E7-49D5-902D-A7975BE745A5}" presName="linear" presStyleCnt="0">
        <dgm:presLayoutVars>
          <dgm:animLvl val="lvl"/>
          <dgm:resizeHandles val="exact"/>
        </dgm:presLayoutVars>
      </dgm:prSet>
      <dgm:spPr/>
      <dgm:t>
        <a:bodyPr/>
        <a:lstStyle/>
        <a:p>
          <a:endParaRPr lang="zh-CN" altLang="en-US"/>
        </a:p>
      </dgm:t>
    </dgm:pt>
    <dgm:pt modelId="{4C475BE3-5A2B-49E1-A1E7-5C2A996F899C}" type="pres">
      <dgm:prSet presAssocID="{7FA8D519-2DC5-4646-8AD1-7C5EE1565799}" presName="parentText" presStyleLbl="node1" presStyleIdx="0" presStyleCnt="2">
        <dgm:presLayoutVars>
          <dgm:chMax val="0"/>
          <dgm:bulletEnabled val="1"/>
        </dgm:presLayoutVars>
      </dgm:prSet>
      <dgm:spPr/>
      <dgm:t>
        <a:bodyPr/>
        <a:lstStyle/>
        <a:p>
          <a:endParaRPr lang="zh-CN" altLang="en-US"/>
        </a:p>
      </dgm:t>
    </dgm:pt>
    <dgm:pt modelId="{98DE40E3-E48C-46B7-8780-FC7E6C512FD6}" type="pres">
      <dgm:prSet presAssocID="{7FA8D519-2DC5-4646-8AD1-7C5EE1565799}" presName="childText" presStyleLbl="revTx" presStyleIdx="0" presStyleCnt="2">
        <dgm:presLayoutVars>
          <dgm:bulletEnabled val="1"/>
        </dgm:presLayoutVars>
      </dgm:prSet>
      <dgm:spPr/>
      <dgm:t>
        <a:bodyPr/>
        <a:lstStyle/>
        <a:p>
          <a:endParaRPr lang="zh-CN" altLang="en-US"/>
        </a:p>
      </dgm:t>
    </dgm:pt>
    <dgm:pt modelId="{162868C1-CA38-4697-9C5F-3060AE8E078A}" type="pres">
      <dgm:prSet presAssocID="{88AF82A7-F899-487F-827E-810D8592C2E5}" presName="parentText" presStyleLbl="node1" presStyleIdx="1" presStyleCnt="2">
        <dgm:presLayoutVars>
          <dgm:chMax val="0"/>
          <dgm:bulletEnabled val="1"/>
        </dgm:presLayoutVars>
      </dgm:prSet>
      <dgm:spPr/>
      <dgm:t>
        <a:bodyPr/>
        <a:lstStyle/>
        <a:p>
          <a:endParaRPr lang="zh-CN" altLang="en-US"/>
        </a:p>
      </dgm:t>
    </dgm:pt>
    <dgm:pt modelId="{63BAE3FF-F9EB-4262-86E4-50B8476B4235}" type="pres">
      <dgm:prSet presAssocID="{88AF82A7-F899-487F-827E-810D8592C2E5}" presName="childText" presStyleLbl="revTx" presStyleIdx="1" presStyleCnt="2">
        <dgm:presLayoutVars>
          <dgm:bulletEnabled val="1"/>
        </dgm:presLayoutVars>
      </dgm:prSet>
      <dgm:spPr/>
      <dgm:t>
        <a:bodyPr/>
        <a:lstStyle/>
        <a:p>
          <a:endParaRPr lang="zh-CN" altLang="en-US"/>
        </a:p>
      </dgm:t>
    </dgm:pt>
  </dgm:ptLst>
  <dgm:cxnLst>
    <dgm:cxn modelId="{87518900-2FD8-48F7-A7CC-D1CF91145147}" type="presOf" srcId="{A7BB6A15-F476-4F8B-BB36-35417783D0BA}" destId="{63BAE3FF-F9EB-4262-86E4-50B8476B4235}" srcOrd="0" destOrd="1" presId="urn:microsoft.com/office/officeart/2005/8/layout/vList2"/>
    <dgm:cxn modelId="{43A2668A-2C40-4E71-8E57-A81F1DB61F1A}" type="presOf" srcId="{37C2EB9F-2FE0-4A2B-BF6C-89B90AC2EC5E}" destId="{98DE40E3-E48C-46B7-8780-FC7E6C512FD6}" srcOrd="0" destOrd="5" presId="urn:microsoft.com/office/officeart/2005/8/layout/vList2"/>
    <dgm:cxn modelId="{79FC61A0-4BA3-4DCC-98E0-AF13347A469F}" srcId="{7FA8D519-2DC5-4646-8AD1-7C5EE1565799}" destId="{6589D1BA-7D70-414A-B049-93A8C0D7AB5E}" srcOrd="1" destOrd="0" parTransId="{ADD7C8EF-6FFB-4E3C-BFD1-DF79AAB2E866}" sibTransId="{B0A1E741-F85E-4C54-B4E6-F6F65776A253}"/>
    <dgm:cxn modelId="{0E32BED8-F0E3-42A4-B3CB-C4AE105C7738}" srcId="{DC255D14-38E7-49D5-902D-A7975BE745A5}" destId="{7FA8D519-2DC5-4646-8AD1-7C5EE1565799}" srcOrd="0" destOrd="0" parTransId="{F752E247-A011-467B-B6DA-1F1E576EDF30}" sibTransId="{433E5BEB-3260-4141-BF34-DADCA74BAE7A}"/>
    <dgm:cxn modelId="{16385F6D-4D3C-4C05-9EAE-FBB3C04EA8FC}" type="presOf" srcId="{79F6C72A-7D07-4E9B-BEEB-F16DCF621D0A}" destId="{98DE40E3-E48C-46B7-8780-FC7E6C512FD6}" srcOrd="0" destOrd="4" presId="urn:microsoft.com/office/officeart/2005/8/layout/vList2"/>
    <dgm:cxn modelId="{CBBC6509-1438-4556-B190-F96134B6189C}" type="presOf" srcId="{88AF82A7-F899-487F-827E-810D8592C2E5}" destId="{162868C1-CA38-4697-9C5F-3060AE8E078A}" srcOrd="0" destOrd="0" presId="urn:microsoft.com/office/officeart/2005/8/layout/vList2"/>
    <dgm:cxn modelId="{A0EB3343-DDCC-4BAF-9129-D71687196211}" type="presOf" srcId="{7FA8D519-2DC5-4646-8AD1-7C5EE1565799}" destId="{4C475BE3-5A2B-49E1-A1E7-5C2A996F899C}" srcOrd="0" destOrd="0" presId="urn:microsoft.com/office/officeart/2005/8/layout/vList2"/>
    <dgm:cxn modelId="{E6D39B1E-B5CC-403C-B9D4-58E1635F3B03}" srcId="{7FA8D519-2DC5-4646-8AD1-7C5EE1565799}" destId="{1B482950-E733-4F49-9F38-37748285725E}" srcOrd="2" destOrd="0" parTransId="{ADC3ACE5-52D6-4138-BF0C-D848A726BEF7}" sibTransId="{04BD389F-C73B-42E0-B08A-960EE3008D79}"/>
    <dgm:cxn modelId="{4A19875B-21AC-4D0F-9250-A6454D84A07B}" type="presOf" srcId="{E0EF7B69-57D7-486B-98A0-5325F592E5F7}" destId="{98DE40E3-E48C-46B7-8780-FC7E6C512FD6}" srcOrd="0" destOrd="0" presId="urn:microsoft.com/office/officeart/2005/8/layout/vList2"/>
    <dgm:cxn modelId="{47F84247-4CD9-4655-B29D-11C8212FA188}" srcId="{7FA8D519-2DC5-4646-8AD1-7C5EE1565799}" destId="{37C2EB9F-2FE0-4A2B-BF6C-89B90AC2EC5E}" srcOrd="5" destOrd="0" parTransId="{F6A6C727-3D94-46F1-9FA0-FBF06585967C}" sibTransId="{D36D37F6-83C5-4DFD-AD6A-A9455344ED80}"/>
    <dgm:cxn modelId="{2498FFA7-B466-4B7B-8015-43ABFDFCB480}" srcId="{7FA8D519-2DC5-4646-8AD1-7C5EE1565799}" destId="{50FF399B-556C-4E1A-BEFC-33F5BD24D30F}" srcOrd="3" destOrd="0" parTransId="{06959F11-821E-4DE2-A9E2-3B28D0F8007F}" sibTransId="{AD939373-CD63-4CB0-BE1D-6EC2433512D5}"/>
    <dgm:cxn modelId="{D32A15CF-F655-4A3B-9ADE-B66E2B9057CA}" type="presOf" srcId="{DC255D14-38E7-49D5-902D-A7975BE745A5}" destId="{F45E3D53-5C48-4D17-A4B9-5D3BA44B02BB}" srcOrd="0" destOrd="0" presId="urn:microsoft.com/office/officeart/2005/8/layout/vList2"/>
    <dgm:cxn modelId="{14361C40-76F7-4D72-941E-F1E204B521B6}" srcId="{88AF82A7-F899-487F-827E-810D8592C2E5}" destId="{E35FC18D-038E-44D4-9E1A-B6E877C5A35B}" srcOrd="0" destOrd="0" parTransId="{29CC967A-4F3E-4721-AE0A-F24A81C2438D}" sibTransId="{407B4368-7FCF-4116-9055-3279CC0C8514}"/>
    <dgm:cxn modelId="{A845AF96-1748-4FBB-9A1B-1AFFD5FCAC4E}" type="presOf" srcId="{1B482950-E733-4F49-9F38-37748285725E}" destId="{98DE40E3-E48C-46B7-8780-FC7E6C512FD6}" srcOrd="0" destOrd="2" presId="urn:microsoft.com/office/officeart/2005/8/layout/vList2"/>
    <dgm:cxn modelId="{E96F7EEB-4988-46BC-B2B4-B60DF31DDC7F}" srcId="{88AF82A7-F899-487F-827E-810D8592C2E5}" destId="{A7BB6A15-F476-4F8B-BB36-35417783D0BA}" srcOrd="1" destOrd="0" parTransId="{F3215226-BBDA-4798-8CA1-28C96ECDD997}" sibTransId="{E7A57783-5DEB-470D-AF6F-2A9D1ABFB4A9}"/>
    <dgm:cxn modelId="{D5845FEA-483D-41A3-A007-BF3FC8221E4A}" type="presOf" srcId="{6589D1BA-7D70-414A-B049-93A8C0D7AB5E}" destId="{98DE40E3-E48C-46B7-8780-FC7E6C512FD6}" srcOrd="0" destOrd="1" presId="urn:microsoft.com/office/officeart/2005/8/layout/vList2"/>
    <dgm:cxn modelId="{D2A0D5A3-BA0F-4A79-875B-C7FF1DE86242}" srcId="{DC255D14-38E7-49D5-902D-A7975BE745A5}" destId="{88AF82A7-F899-487F-827E-810D8592C2E5}" srcOrd="1" destOrd="0" parTransId="{AD4C15BA-E738-41D2-8544-DBBB736A2FB9}" sibTransId="{CB72487A-C04E-421B-A130-3071A2094023}"/>
    <dgm:cxn modelId="{131738F7-EA6C-4334-980E-5A239EEA9766}" srcId="{7FA8D519-2DC5-4646-8AD1-7C5EE1565799}" destId="{79F6C72A-7D07-4E9B-BEEB-F16DCF621D0A}" srcOrd="4" destOrd="0" parTransId="{F83526B4-653F-4A52-92D0-026A5D7C06E0}" sibTransId="{1F321349-D207-4B0C-86FF-0FBC6C801EC8}"/>
    <dgm:cxn modelId="{168CAEFF-8E89-4A36-9CC5-E9811B06F0F8}" srcId="{7FA8D519-2DC5-4646-8AD1-7C5EE1565799}" destId="{E0EF7B69-57D7-486B-98A0-5325F592E5F7}" srcOrd="0" destOrd="0" parTransId="{1863C6B4-637F-43E3-8877-7DE4724C1D10}" sibTransId="{1DCBA2DD-F3EA-411F-959B-D94B3C111402}"/>
    <dgm:cxn modelId="{47AF74DC-AB65-4D6C-925D-638FD10DED35}" type="presOf" srcId="{E35FC18D-038E-44D4-9E1A-B6E877C5A35B}" destId="{63BAE3FF-F9EB-4262-86E4-50B8476B4235}" srcOrd="0" destOrd="0" presId="urn:microsoft.com/office/officeart/2005/8/layout/vList2"/>
    <dgm:cxn modelId="{10873C84-05E6-433E-9C9A-69935048FFBD}" type="presOf" srcId="{50FF399B-556C-4E1A-BEFC-33F5BD24D30F}" destId="{98DE40E3-E48C-46B7-8780-FC7E6C512FD6}" srcOrd="0" destOrd="3" presId="urn:microsoft.com/office/officeart/2005/8/layout/vList2"/>
    <dgm:cxn modelId="{C72D9344-C906-4DCA-B795-C46D1E0F8CDA}" type="presParOf" srcId="{F45E3D53-5C48-4D17-A4B9-5D3BA44B02BB}" destId="{4C475BE3-5A2B-49E1-A1E7-5C2A996F899C}" srcOrd="0" destOrd="0" presId="urn:microsoft.com/office/officeart/2005/8/layout/vList2"/>
    <dgm:cxn modelId="{C5D108E1-4C2B-4F03-9698-6E10791F2E5E}" type="presParOf" srcId="{F45E3D53-5C48-4D17-A4B9-5D3BA44B02BB}" destId="{98DE40E3-E48C-46B7-8780-FC7E6C512FD6}" srcOrd="1" destOrd="0" presId="urn:microsoft.com/office/officeart/2005/8/layout/vList2"/>
    <dgm:cxn modelId="{7CBFB0D7-F200-406A-93BD-EAE91C2A7B59}" type="presParOf" srcId="{F45E3D53-5C48-4D17-A4B9-5D3BA44B02BB}" destId="{162868C1-CA38-4697-9C5F-3060AE8E078A}" srcOrd="2" destOrd="0" presId="urn:microsoft.com/office/officeart/2005/8/layout/vList2"/>
    <dgm:cxn modelId="{F07F0A0D-7461-41A4-AF66-6BF959A0F7E3}" type="presParOf" srcId="{F45E3D53-5C48-4D17-A4B9-5D3BA44B02BB}" destId="{63BAE3FF-F9EB-4262-86E4-50B8476B423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255D14-38E7-49D5-902D-A7975BE745A5}"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zh-CN" altLang="en-US"/>
        </a:p>
      </dgm:t>
    </dgm:pt>
    <dgm:pt modelId="{7FA8D519-2DC5-4646-8AD1-7C5EE1565799}">
      <dgm:prSet phldrT="[文本]"/>
      <dgm:spPr>
        <a:solidFill>
          <a:schemeClr val="accent2">
            <a:lumMod val="75000"/>
          </a:schemeClr>
        </a:solidFill>
      </dgm:spPr>
      <dgm:t>
        <a:bodyPr/>
        <a:lstStyle/>
        <a:p>
          <a:r>
            <a:rPr lang="en-US" altLang="zh-CN" b="0" dirty="0" smtClean="0">
              <a:latin typeface="微软雅黑" panose="020B0503020204020204" pitchFamily="34" charset="-122"/>
              <a:ea typeface="微软雅黑" panose="020B0503020204020204" pitchFamily="34" charset="-122"/>
            </a:rPr>
            <a:t>Models &amp; Regularization</a:t>
          </a:r>
          <a:endParaRPr lang="zh-CN" altLang="en-US" b="0">
            <a:latin typeface="微软雅黑" panose="020B0503020204020204" pitchFamily="34" charset="-122"/>
            <a:ea typeface="微软雅黑" panose="020B0503020204020204" pitchFamily="34" charset="-122"/>
          </a:endParaRPr>
        </a:p>
      </dgm:t>
    </dgm:pt>
    <dgm:pt modelId="{F752E247-A011-467B-B6DA-1F1E576EDF30}" type="parTrans" cxnId="{0E32BED8-F0E3-42A4-B3CB-C4AE105C7738}">
      <dgm:prSet/>
      <dgm:spPr/>
      <dgm:t>
        <a:bodyPr/>
        <a:lstStyle/>
        <a:p>
          <a:endParaRPr lang="zh-CN" altLang="en-US"/>
        </a:p>
      </dgm:t>
    </dgm:pt>
    <dgm:pt modelId="{433E5BEB-3260-4141-BF34-DADCA74BAE7A}" type="sibTrans" cxnId="{0E32BED8-F0E3-42A4-B3CB-C4AE105C7738}">
      <dgm:prSet/>
      <dgm:spPr/>
      <dgm:t>
        <a:bodyPr/>
        <a:lstStyle/>
        <a:p>
          <a:endParaRPr lang="zh-CN" altLang="en-US"/>
        </a:p>
      </dgm:t>
    </dgm:pt>
    <dgm:pt modelId="{E0EF7B69-57D7-486B-98A0-5325F592E5F7}">
      <dgm:prSet phldrT="[文本]" custT="1"/>
      <dgm:spPr/>
      <dgm:t>
        <a:bodyPr/>
        <a:lstStyle/>
        <a:p>
          <a:r>
            <a:rPr lang="en-US" altLang="zh-CN" sz="2000" b="0" dirty="0" smtClean="0">
              <a:solidFill>
                <a:schemeClr val="accent2">
                  <a:lumMod val="75000"/>
                </a:schemeClr>
              </a:solidFill>
              <a:latin typeface="微软雅黑" panose="020B0503020204020204" pitchFamily="34" charset="-122"/>
              <a:ea typeface="微软雅黑" panose="020B0503020204020204" pitchFamily="34" charset="-122"/>
            </a:rPr>
            <a:t>Conventional Model</a:t>
          </a:r>
          <a:endParaRPr lang="zh-CN" altLang="en-US" sz="2000" b="0">
            <a:solidFill>
              <a:schemeClr val="accent2">
                <a:lumMod val="75000"/>
              </a:schemeClr>
            </a:solidFill>
            <a:latin typeface="微软雅黑" panose="020B0503020204020204" pitchFamily="34" charset="-122"/>
            <a:ea typeface="微软雅黑" panose="020B0503020204020204" pitchFamily="34" charset="-122"/>
          </a:endParaRPr>
        </a:p>
      </dgm:t>
    </dgm:pt>
    <dgm:pt modelId="{1863C6B4-637F-43E3-8877-7DE4724C1D10}" type="parTrans" cxnId="{168CAEFF-8E89-4A36-9CC5-E9811B06F0F8}">
      <dgm:prSet/>
      <dgm:spPr/>
      <dgm:t>
        <a:bodyPr/>
        <a:lstStyle/>
        <a:p>
          <a:endParaRPr lang="zh-CN" altLang="en-US"/>
        </a:p>
      </dgm:t>
    </dgm:pt>
    <dgm:pt modelId="{1DCBA2DD-F3EA-411F-959B-D94B3C111402}" type="sibTrans" cxnId="{168CAEFF-8E89-4A36-9CC5-E9811B06F0F8}">
      <dgm:prSet/>
      <dgm:spPr/>
      <dgm:t>
        <a:bodyPr/>
        <a:lstStyle/>
        <a:p>
          <a:endParaRPr lang="zh-CN" altLang="en-US"/>
        </a:p>
      </dgm:t>
    </dgm:pt>
    <dgm:pt modelId="{88AF82A7-F899-487F-827E-810D8592C2E5}">
      <dgm:prSet phldrT="[文本]" custT="1"/>
      <dgm:spPr>
        <a:solidFill>
          <a:schemeClr val="accent1">
            <a:lumMod val="90000"/>
          </a:schemeClr>
        </a:solidFill>
      </dgm:spPr>
      <dgm:t>
        <a:bodyPr/>
        <a:lstStyle/>
        <a:p>
          <a:r>
            <a:rPr lang="en-US" altLang="zh-CN" sz="3000" dirty="0" smtClean="0">
              <a:latin typeface="微软雅黑 Light" panose="020B0502040204020203" pitchFamily="34" charset="-122"/>
              <a:ea typeface="微软雅黑 Light" panose="020B0502040204020203" pitchFamily="34" charset="-122"/>
            </a:rPr>
            <a:t>Structures &amp; Applications</a:t>
          </a:r>
          <a:endParaRPr lang="zh-CN" altLang="en-US" sz="3000">
            <a:latin typeface="微软雅黑 Light" panose="020B0502040204020203" pitchFamily="34" charset="-122"/>
            <a:ea typeface="微软雅黑 Light" panose="020B0502040204020203" pitchFamily="34" charset="-122"/>
          </a:endParaRPr>
        </a:p>
      </dgm:t>
    </dgm:pt>
    <dgm:pt modelId="{AD4C15BA-E738-41D2-8544-DBBB736A2FB9}" type="parTrans" cxnId="{D2A0D5A3-BA0F-4A79-875B-C7FF1DE86242}">
      <dgm:prSet/>
      <dgm:spPr/>
      <dgm:t>
        <a:bodyPr/>
        <a:lstStyle/>
        <a:p>
          <a:endParaRPr lang="zh-CN" altLang="en-US"/>
        </a:p>
      </dgm:t>
    </dgm:pt>
    <dgm:pt modelId="{CB72487A-C04E-421B-A130-3071A2094023}" type="sibTrans" cxnId="{D2A0D5A3-BA0F-4A79-875B-C7FF1DE86242}">
      <dgm:prSet/>
      <dgm:spPr/>
      <dgm:t>
        <a:bodyPr/>
        <a:lstStyle/>
        <a:p>
          <a:endParaRPr lang="zh-CN" altLang="en-US"/>
        </a:p>
      </dgm:t>
    </dgm:pt>
    <dgm:pt modelId="{6589D1BA-7D70-414A-B049-93A8C0D7AB5E}">
      <dgm:prSet phldrT="[文本]" custT="1"/>
      <dgm:spPr/>
      <dgm:t>
        <a:bodyPr/>
        <a:lstStyle/>
        <a:p>
          <a:r>
            <a:rPr lang="en-US" altLang="zh-CN" sz="2000" b="0" dirty="0" smtClean="0">
              <a:solidFill>
                <a:schemeClr val="accent2">
                  <a:lumMod val="75000"/>
                </a:schemeClr>
              </a:solidFill>
              <a:latin typeface="微软雅黑" panose="020B0503020204020204" pitchFamily="34" charset="-122"/>
              <a:ea typeface="微软雅黑" panose="020B0503020204020204" pitchFamily="34" charset="-122"/>
            </a:rPr>
            <a:t>Latent Model</a:t>
          </a:r>
          <a:endParaRPr lang="zh-CN" altLang="en-US" sz="2000" b="0">
            <a:solidFill>
              <a:schemeClr val="accent2">
                <a:lumMod val="75000"/>
              </a:schemeClr>
            </a:solidFill>
            <a:latin typeface="微软雅黑" panose="020B0503020204020204" pitchFamily="34" charset="-122"/>
            <a:ea typeface="微软雅黑" panose="020B0503020204020204" pitchFamily="34" charset="-122"/>
          </a:endParaRPr>
        </a:p>
      </dgm:t>
    </dgm:pt>
    <dgm:pt modelId="{ADD7C8EF-6FFB-4E3C-BFD1-DF79AAB2E866}" type="parTrans" cxnId="{79FC61A0-4BA3-4DCC-98E0-AF13347A469F}">
      <dgm:prSet/>
      <dgm:spPr/>
      <dgm:t>
        <a:bodyPr/>
        <a:lstStyle/>
        <a:p>
          <a:endParaRPr lang="zh-CN" altLang="en-US"/>
        </a:p>
      </dgm:t>
    </dgm:pt>
    <dgm:pt modelId="{B0A1E741-F85E-4C54-B4E6-F6F65776A253}" type="sibTrans" cxnId="{79FC61A0-4BA3-4DCC-98E0-AF13347A469F}">
      <dgm:prSet/>
      <dgm:spPr/>
      <dgm:t>
        <a:bodyPr/>
        <a:lstStyle/>
        <a:p>
          <a:endParaRPr lang="zh-CN" altLang="en-US"/>
        </a:p>
      </dgm:t>
    </dgm:pt>
    <dgm:pt modelId="{1B482950-E733-4F49-9F38-37748285725E}">
      <dgm:prSet phldrT="[文本]" custT="1"/>
      <dgm:spPr/>
      <dgm:t>
        <a:bodyPr/>
        <a:lstStyle/>
        <a:p>
          <a:r>
            <a:rPr lang="en-US" altLang="zh-CN" sz="2000" b="0" dirty="0" smtClean="0">
              <a:solidFill>
                <a:schemeClr val="accent2">
                  <a:lumMod val="75000"/>
                </a:schemeClr>
              </a:solidFill>
              <a:latin typeface="微软雅黑" panose="020B0503020204020204" pitchFamily="34" charset="-122"/>
              <a:ea typeface="微软雅黑" panose="020B0503020204020204" pitchFamily="34" charset="-122"/>
            </a:rPr>
            <a:t>Neural Model</a:t>
          </a:r>
          <a:endParaRPr lang="zh-CN" altLang="en-US" sz="2000" b="0">
            <a:solidFill>
              <a:schemeClr val="accent2">
                <a:lumMod val="75000"/>
              </a:schemeClr>
            </a:solidFill>
            <a:latin typeface="微软雅黑" panose="020B0503020204020204" pitchFamily="34" charset="-122"/>
            <a:ea typeface="微软雅黑" panose="020B0503020204020204" pitchFamily="34" charset="-122"/>
          </a:endParaRPr>
        </a:p>
      </dgm:t>
    </dgm:pt>
    <dgm:pt modelId="{ADC3ACE5-52D6-4138-BF0C-D848A726BEF7}" type="parTrans" cxnId="{E6D39B1E-B5CC-403C-B9D4-58E1635F3B03}">
      <dgm:prSet/>
      <dgm:spPr/>
      <dgm:t>
        <a:bodyPr/>
        <a:lstStyle/>
        <a:p>
          <a:endParaRPr lang="zh-CN" altLang="en-US"/>
        </a:p>
      </dgm:t>
    </dgm:pt>
    <dgm:pt modelId="{04BD389F-C73B-42E0-B08A-960EE3008D79}" type="sibTrans" cxnId="{E6D39B1E-B5CC-403C-B9D4-58E1635F3B03}">
      <dgm:prSet/>
      <dgm:spPr/>
      <dgm:t>
        <a:bodyPr/>
        <a:lstStyle/>
        <a:p>
          <a:endParaRPr lang="zh-CN" altLang="en-US"/>
        </a:p>
      </dgm:t>
    </dgm:pt>
    <dgm:pt modelId="{E35FC18D-038E-44D4-9E1A-B6E877C5A35B}">
      <dgm:prSet phldrT="[文本]" custT="1"/>
      <dgm:spPr/>
      <dgm:t>
        <a:bodyPr/>
        <a:lstStyle/>
        <a:p>
          <a:r>
            <a:rPr lang="en-US" altLang="zh-CN" sz="2000" dirty="0" smtClean="0">
              <a:solidFill>
                <a:schemeClr val="accent1">
                  <a:lumMod val="75000"/>
                </a:schemeClr>
              </a:solidFill>
              <a:latin typeface="微软雅黑 Light" panose="020B0502040204020203" pitchFamily="34" charset="-122"/>
              <a:ea typeface="微软雅黑 Light" panose="020B0502040204020203" pitchFamily="34" charset="-122"/>
            </a:rPr>
            <a:t>Sequence Structure</a:t>
          </a:r>
          <a:endParaRPr lang="zh-CN" altLang="en-US" sz="2000">
            <a:solidFill>
              <a:schemeClr val="accent1">
                <a:lumMod val="75000"/>
              </a:schemeClr>
            </a:solidFill>
            <a:latin typeface="微软雅黑 Light" panose="020B0502040204020203" pitchFamily="34" charset="-122"/>
            <a:ea typeface="微软雅黑 Light" panose="020B0502040204020203" pitchFamily="34" charset="-122"/>
          </a:endParaRPr>
        </a:p>
      </dgm:t>
    </dgm:pt>
    <dgm:pt modelId="{29CC967A-4F3E-4721-AE0A-F24A81C2438D}" type="parTrans" cxnId="{14361C40-76F7-4D72-941E-F1E204B521B6}">
      <dgm:prSet/>
      <dgm:spPr/>
      <dgm:t>
        <a:bodyPr/>
        <a:lstStyle/>
        <a:p>
          <a:endParaRPr lang="zh-CN" altLang="en-US"/>
        </a:p>
      </dgm:t>
    </dgm:pt>
    <dgm:pt modelId="{407B4368-7FCF-4116-9055-3279CC0C8514}" type="sibTrans" cxnId="{14361C40-76F7-4D72-941E-F1E204B521B6}">
      <dgm:prSet/>
      <dgm:spPr/>
      <dgm:t>
        <a:bodyPr/>
        <a:lstStyle/>
        <a:p>
          <a:endParaRPr lang="zh-CN" altLang="en-US"/>
        </a:p>
      </dgm:t>
    </dgm:pt>
    <dgm:pt modelId="{A7BB6A15-F476-4F8B-BB36-35417783D0BA}">
      <dgm:prSet phldrT="[文本]" custT="1"/>
      <dgm:spPr/>
      <dgm:t>
        <a:bodyPr/>
        <a:lstStyle/>
        <a:p>
          <a:r>
            <a:rPr lang="en-US" altLang="zh-CN" sz="2000" dirty="0" smtClean="0">
              <a:solidFill>
                <a:schemeClr val="accent1">
                  <a:lumMod val="75000"/>
                </a:schemeClr>
              </a:solidFill>
              <a:latin typeface="微软雅黑 Light" panose="020B0502040204020203" pitchFamily="34" charset="-122"/>
              <a:ea typeface="微软雅黑 Light" panose="020B0502040204020203" pitchFamily="34" charset="-122"/>
            </a:rPr>
            <a:t>Tree/Graph Structure</a:t>
          </a:r>
          <a:endParaRPr lang="zh-CN" altLang="en-US" sz="2000">
            <a:solidFill>
              <a:schemeClr val="accent1">
                <a:lumMod val="75000"/>
              </a:schemeClr>
            </a:solidFill>
            <a:latin typeface="微软雅黑 Light" panose="020B0502040204020203" pitchFamily="34" charset="-122"/>
            <a:ea typeface="微软雅黑 Light" panose="020B0502040204020203" pitchFamily="34" charset="-122"/>
          </a:endParaRPr>
        </a:p>
      </dgm:t>
    </dgm:pt>
    <dgm:pt modelId="{F3215226-BBDA-4798-8CA1-28C96ECDD997}" type="parTrans" cxnId="{E96F7EEB-4988-46BC-B2B4-B60DF31DDC7F}">
      <dgm:prSet/>
      <dgm:spPr/>
      <dgm:t>
        <a:bodyPr/>
        <a:lstStyle/>
        <a:p>
          <a:endParaRPr lang="zh-CN" altLang="en-US"/>
        </a:p>
      </dgm:t>
    </dgm:pt>
    <dgm:pt modelId="{E7A57783-5DEB-470D-AF6F-2A9D1ABFB4A9}" type="sibTrans" cxnId="{E96F7EEB-4988-46BC-B2B4-B60DF31DDC7F}">
      <dgm:prSet/>
      <dgm:spPr/>
      <dgm:t>
        <a:bodyPr/>
        <a:lstStyle/>
        <a:p>
          <a:endParaRPr lang="zh-CN" altLang="en-US"/>
        </a:p>
      </dgm:t>
    </dgm:pt>
    <dgm:pt modelId="{37C2EB9F-2FE0-4A2B-BF6C-89B90AC2EC5E}">
      <dgm:prSet phldrT="[文本]" custT="1"/>
      <dgm:spPr/>
      <dgm:t>
        <a:bodyPr/>
        <a:lstStyle/>
        <a:p>
          <a:endParaRPr lang="zh-CN" altLang="en-US" sz="1400" b="0">
            <a:solidFill>
              <a:schemeClr val="accent2">
                <a:lumMod val="75000"/>
              </a:schemeClr>
            </a:solidFill>
            <a:latin typeface="微软雅黑" panose="020B0503020204020204" pitchFamily="34" charset="-122"/>
            <a:ea typeface="微软雅黑" panose="020B0503020204020204" pitchFamily="34" charset="-122"/>
          </a:endParaRPr>
        </a:p>
      </dgm:t>
    </dgm:pt>
    <dgm:pt modelId="{F6A6C727-3D94-46F1-9FA0-FBF06585967C}" type="parTrans" cxnId="{47F84247-4CD9-4655-B29D-11C8212FA188}">
      <dgm:prSet/>
      <dgm:spPr/>
      <dgm:t>
        <a:bodyPr/>
        <a:lstStyle/>
        <a:p>
          <a:endParaRPr lang="zh-CN" altLang="en-US"/>
        </a:p>
      </dgm:t>
    </dgm:pt>
    <dgm:pt modelId="{D36D37F6-83C5-4DFD-AD6A-A9455344ED80}" type="sibTrans" cxnId="{47F84247-4CD9-4655-B29D-11C8212FA188}">
      <dgm:prSet/>
      <dgm:spPr/>
      <dgm:t>
        <a:bodyPr/>
        <a:lstStyle/>
        <a:p>
          <a:endParaRPr lang="zh-CN" altLang="en-US"/>
        </a:p>
      </dgm:t>
    </dgm:pt>
    <dgm:pt modelId="{50FF399B-556C-4E1A-BEFC-33F5BD24D30F}">
      <dgm:prSet phldrT="[文本]" custT="1"/>
      <dgm:spPr/>
      <dgm:t>
        <a:bodyPr/>
        <a:lstStyle/>
        <a:p>
          <a:endParaRPr lang="zh-CN" altLang="en-US" sz="2000" b="0">
            <a:solidFill>
              <a:schemeClr val="accent2">
                <a:lumMod val="75000"/>
              </a:schemeClr>
            </a:solidFill>
            <a:latin typeface="微软雅黑" panose="020B0503020204020204" pitchFamily="34" charset="-122"/>
            <a:ea typeface="微软雅黑" panose="020B0503020204020204" pitchFamily="34" charset="-122"/>
          </a:endParaRPr>
        </a:p>
      </dgm:t>
    </dgm:pt>
    <dgm:pt modelId="{06959F11-821E-4DE2-A9E2-3B28D0F8007F}" type="parTrans" cxnId="{2498FFA7-B466-4B7B-8015-43ABFDFCB480}">
      <dgm:prSet/>
      <dgm:spPr/>
      <dgm:t>
        <a:bodyPr/>
        <a:lstStyle/>
        <a:p>
          <a:endParaRPr lang="zh-CN" altLang="en-US"/>
        </a:p>
      </dgm:t>
    </dgm:pt>
    <dgm:pt modelId="{AD939373-CD63-4CB0-BE1D-6EC2433512D5}" type="sibTrans" cxnId="{2498FFA7-B466-4B7B-8015-43ABFDFCB480}">
      <dgm:prSet/>
      <dgm:spPr/>
      <dgm:t>
        <a:bodyPr/>
        <a:lstStyle/>
        <a:p>
          <a:endParaRPr lang="zh-CN" altLang="en-US"/>
        </a:p>
      </dgm:t>
    </dgm:pt>
    <dgm:pt modelId="{79F6C72A-7D07-4E9B-BEEB-F16DCF621D0A}">
      <dgm:prSet phldrT="[文本]" custT="1"/>
      <dgm:spPr/>
      <dgm:t>
        <a:bodyPr/>
        <a:lstStyle/>
        <a:p>
          <a:endParaRPr lang="zh-CN" altLang="en-US" sz="2000" b="0">
            <a:solidFill>
              <a:schemeClr val="accent2">
                <a:lumMod val="75000"/>
              </a:schemeClr>
            </a:solidFill>
            <a:latin typeface="微软雅黑" panose="020B0503020204020204" pitchFamily="34" charset="-122"/>
            <a:ea typeface="微软雅黑" panose="020B0503020204020204" pitchFamily="34" charset="-122"/>
          </a:endParaRPr>
        </a:p>
      </dgm:t>
    </dgm:pt>
    <dgm:pt modelId="{F83526B4-653F-4A52-92D0-026A5D7C06E0}" type="parTrans" cxnId="{131738F7-EA6C-4334-980E-5A239EEA9766}">
      <dgm:prSet/>
      <dgm:spPr/>
      <dgm:t>
        <a:bodyPr/>
        <a:lstStyle/>
        <a:p>
          <a:endParaRPr lang="zh-CN" altLang="en-US"/>
        </a:p>
      </dgm:t>
    </dgm:pt>
    <dgm:pt modelId="{1F321349-D207-4B0C-86FF-0FBC6C801EC8}" type="sibTrans" cxnId="{131738F7-EA6C-4334-980E-5A239EEA9766}">
      <dgm:prSet/>
      <dgm:spPr/>
      <dgm:t>
        <a:bodyPr/>
        <a:lstStyle/>
        <a:p>
          <a:endParaRPr lang="zh-CN" altLang="en-US"/>
        </a:p>
      </dgm:t>
    </dgm:pt>
    <dgm:pt modelId="{F45E3D53-5C48-4D17-A4B9-5D3BA44B02BB}" type="pres">
      <dgm:prSet presAssocID="{DC255D14-38E7-49D5-902D-A7975BE745A5}" presName="linear" presStyleCnt="0">
        <dgm:presLayoutVars>
          <dgm:animLvl val="lvl"/>
          <dgm:resizeHandles val="exact"/>
        </dgm:presLayoutVars>
      </dgm:prSet>
      <dgm:spPr/>
      <dgm:t>
        <a:bodyPr/>
        <a:lstStyle/>
        <a:p>
          <a:endParaRPr lang="zh-CN" altLang="en-US"/>
        </a:p>
      </dgm:t>
    </dgm:pt>
    <dgm:pt modelId="{4C475BE3-5A2B-49E1-A1E7-5C2A996F899C}" type="pres">
      <dgm:prSet presAssocID="{7FA8D519-2DC5-4646-8AD1-7C5EE1565799}" presName="parentText" presStyleLbl="node1" presStyleIdx="0" presStyleCnt="2">
        <dgm:presLayoutVars>
          <dgm:chMax val="0"/>
          <dgm:bulletEnabled val="1"/>
        </dgm:presLayoutVars>
      </dgm:prSet>
      <dgm:spPr/>
      <dgm:t>
        <a:bodyPr/>
        <a:lstStyle/>
        <a:p>
          <a:endParaRPr lang="zh-CN" altLang="en-US"/>
        </a:p>
      </dgm:t>
    </dgm:pt>
    <dgm:pt modelId="{98DE40E3-E48C-46B7-8780-FC7E6C512FD6}" type="pres">
      <dgm:prSet presAssocID="{7FA8D519-2DC5-4646-8AD1-7C5EE1565799}" presName="childText" presStyleLbl="revTx" presStyleIdx="0" presStyleCnt="2">
        <dgm:presLayoutVars>
          <dgm:bulletEnabled val="1"/>
        </dgm:presLayoutVars>
      </dgm:prSet>
      <dgm:spPr/>
      <dgm:t>
        <a:bodyPr/>
        <a:lstStyle/>
        <a:p>
          <a:endParaRPr lang="zh-CN" altLang="en-US"/>
        </a:p>
      </dgm:t>
    </dgm:pt>
    <dgm:pt modelId="{162868C1-CA38-4697-9C5F-3060AE8E078A}" type="pres">
      <dgm:prSet presAssocID="{88AF82A7-F899-487F-827E-810D8592C2E5}" presName="parentText" presStyleLbl="node1" presStyleIdx="1" presStyleCnt="2">
        <dgm:presLayoutVars>
          <dgm:chMax val="0"/>
          <dgm:bulletEnabled val="1"/>
        </dgm:presLayoutVars>
      </dgm:prSet>
      <dgm:spPr/>
      <dgm:t>
        <a:bodyPr/>
        <a:lstStyle/>
        <a:p>
          <a:endParaRPr lang="zh-CN" altLang="en-US"/>
        </a:p>
      </dgm:t>
    </dgm:pt>
    <dgm:pt modelId="{63BAE3FF-F9EB-4262-86E4-50B8476B4235}" type="pres">
      <dgm:prSet presAssocID="{88AF82A7-F899-487F-827E-810D8592C2E5}" presName="childText" presStyleLbl="revTx" presStyleIdx="1" presStyleCnt="2">
        <dgm:presLayoutVars>
          <dgm:bulletEnabled val="1"/>
        </dgm:presLayoutVars>
      </dgm:prSet>
      <dgm:spPr/>
      <dgm:t>
        <a:bodyPr/>
        <a:lstStyle/>
        <a:p>
          <a:endParaRPr lang="zh-CN" altLang="en-US"/>
        </a:p>
      </dgm:t>
    </dgm:pt>
  </dgm:ptLst>
  <dgm:cxnLst>
    <dgm:cxn modelId="{A0EB3343-DDCC-4BAF-9129-D71687196211}" type="presOf" srcId="{7FA8D519-2DC5-4646-8AD1-7C5EE1565799}" destId="{4C475BE3-5A2B-49E1-A1E7-5C2A996F899C}" srcOrd="0" destOrd="0" presId="urn:microsoft.com/office/officeart/2005/8/layout/vList2"/>
    <dgm:cxn modelId="{E6D39B1E-B5CC-403C-B9D4-58E1635F3B03}" srcId="{7FA8D519-2DC5-4646-8AD1-7C5EE1565799}" destId="{1B482950-E733-4F49-9F38-37748285725E}" srcOrd="2" destOrd="0" parTransId="{ADC3ACE5-52D6-4138-BF0C-D848A726BEF7}" sibTransId="{04BD389F-C73B-42E0-B08A-960EE3008D79}"/>
    <dgm:cxn modelId="{CBBC6509-1438-4556-B190-F96134B6189C}" type="presOf" srcId="{88AF82A7-F899-487F-827E-810D8592C2E5}" destId="{162868C1-CA38-4697-9C5F-3060AE8E078A}" srcOrd="0" destOrd="0" presId="urn:microsoft.com/office/officeart/2005/8/layout/vList2"/>
    <dgm:cxn modelId="{4A19875B-21AC-4D0F-9250-A6454D84A07B}" type="presOf" srcId="{E0EF7B69-57D7-486B-98A0-5325F592E5F7}" destId="{98DE40E3-E48C-46B7-8780-FC7E6C512FD6}" srcOrd="0" destOrd="0" presId="urn:microsoft.com/office/officeart/2005/8/layout/vList2"/>
    <dgm:cxn modelId="{D5845FEA-483D-41A3-A007-BF3FC8221E4A}" type="presOf" srcId="{6589D1BA-7D70-414A-B049-93A8C0D7AB5E}" destId="{98DE40E3-E48C-46B7-8780-FC7E6C512FD6}" srcOrd="0" destOrd="1" presId="urn:microsoft.com/office/officeart/2005/8/layout/vList2"/>
    <dgm:cxn modelId="{D32A15CF-F655-4A3B-9ADE-B66E2B9057CA}" type="presOf" srcId="{DC255D14-38E7-49D5-902D-A7975BE745A5}" destId="{F45E3D53-5C48-4D17-A4B9-5D3BA44B02BB}" srcOrd="0" destOrd="0" presId="urn:microsoft.com/office/officeart/2005/8/layout/vList2"/>
    <dgm:cxn modelId="{43A2668A-2C40-4E71-8E57-A81F1DB61F1A}" type="presOf" srcId="{37C2EB9F-2FE0-4A2B-BF6C-89B90AC2EC5E}" destId="{98DE40E3-E48C-46B7-8780-FC7E6C512FD6}" srcOrd="0" destOrd="5" presId="urn:microsoft.com/office/officeart/2005/8/layout/vList2"/>
    <dgm:cxn modelId="{47AF74DC-AB65-4D6C-925D-638FD10DED35}" type="presOf" srcId="{E35FC18D-038E-44D4-9E1A-B6E877C5A35B}" destId="{63BAE3FF-F9EB-4262-86E4-50B8476B4235}" srcOrd="0" destOrd="0" presId="urn:microsoft.com/office/officeart/2005/8/layout/vList2"/>
    <dgm:cxn modelId="{79FC61A0-4BA3-4DCC-98E0-AF13347A469F}" srcId="{7FA8D519-2DC5-4646-8AD1-7C5EE1565799}" destId="{6589D1BA-7D70-414A-B049-93A8C0D7AB5E}" srcOrd="1" destOrd="0" parTransId="{ADD7C8EF-6FFB-4E3C-BFD1-DF79AAB2E866}" sibTransId="{B0A1E741-F85E-4C54-B4E6-F6F65776A253}"/>
    <dgm:cxn modelId="{10873C84-05E6-433E-9C9A-69935048FFBD}" type="presOf" srcId="{50FF399B-556C-4E1A-BEFC-33F5BD24D30F}" destId="{98DE40E3-E48C-46B7-8780-FC7E6C512FD6}" srcOrd="0" destOrd="3" presId="urn:microsoft.com/office/officeart/2005/8/layout/vList2"/>
    <dgm:cxn modelId="{47F84247-4CD9-4655-B29D-11C8212FA188}" srcId="{7FA8D519-2DC5-4646-8AD1-7C5EE1565799}" destId="{37C2EB9F-2FE0-4A2B-BF6C-89B90AC2EC5E}" srcOrd="5" destOrd="0" parTransId="{F6A6C727-3D94-46F1-9FA0-FBF06585967C}" sibTransId="{D36D37F6-83C5-4DFD-AD6A-A9455344ED80}"/>
    <dgm:cxn modelId="{168CAEFF-8E89-4A36-9CC5-E9811B06F0F8}" srcId="{7FA8D519-2DC5-4646-8AD1-7C5EE1565799}" destId="{E0EF7B69-57D7-486B-98A0-5325F592E5F7}" srcOrd="0" destOrd="0" parTransId="{1863C6B4-637F-43E3-8877-7DE4724C1D10}" sibTransId="{1DCBA2DD-F3EA-411F-959B-D94B3C111402}"/>
    <dgm:cxn modelId="{87518900-2FD8-48F7-A7CC-D1CF91145147}" type="presOf" srcId="{A7BB6A15-F476-4F8B-BB36-35417783D0BA}" destId="{63BAE3FF-F9EB-4262-86E4-50B8476B4235}" srcOrd="0" destOrd="1" presId="urn:microsoft.com/office/officeart/2005/8/layout/vList2"/>
    <dgm:cxn modelId="{0E32BED8-F0E3-42A4-B3CB-C4AE105C7738}" srcId="{DC255D14-38E7-49D5-902D-A7975BE745A5}" destId="{7FA8D519-2DC5-4646-8AD1-7C5EE1565799}" srcOrd="0" destOrd="0" parTransId="{F752E247-A011-467B-B6DA-1F1E576EDF30}" sibTransId="{433E5BEB-3260-4141-BF34-DADCA74BAE7A}"/>
    <dgm:cxn modelId="{A845AF96-1748-4FBB-9A1B-1AFFD5FCAC4E}" type="presOf" srcId="{1B482950-E733-4F49-9F38-37748285725E}" destId="{98DE40E3-E48C-46B7-8780-FC7E6C512FD6}" srcOrd="0" destOrd="2" presId="urn:microsoft.com/office/officeart/2005/8/layout/vList2"/>
    <dgm:cxn modelId="{E96F7EEB-4988-46BC-B2B4-B60DF31DDC7F}" srcId="{88AF82A7-F899-487F-827E-810D8592C2E5}" destId="{A7BB6A15-F476-4F8B-BB36-35417783D0BA}" srcOrd="1" destOrd="0" parTransId="{F3215226-BBDA-4798-8CA1-28C96ECDD997}" sibTransId="{E7A57783-5DEB-470D-AF6F-2A9D1ABFB4A9}"/>
    <dgm:cxn modelId="{14361C40-76F7-4D72-941E-F1E204B521B6}" srcId="{88AF82A7-F899-487F-827E-810D8592C2E5}" destId="{E35FC18D-038E-44D4-9E1A-B6E877C5A35B}" srcOrd="0" destOrd="0" parTransId="{29CC967A-4F3E-4721-AE0A-F24A81C2438D}" sibTransId="{407B4368-7FCF-4116-9055-3279CC0C8514}"/>
    <dgm:cxn modelId="{16385F6D-4D3C-4C05-9EAE-FBB3C04EA8FC}" type="presOf" srcId="{79F6C72A-7D07-4E9B-BEEB-F16DCF621D0A}" destId="{98DE40E3-E48C-46B7-8780-FC7E6C512FD6}" srcOrd="0" destOrd="4" presId="urn:microsoft.com/office/officeart/2005/8/layout/vList2"/>
    <dgm:cxn modelId="{D2A0D5A3-BA0F-4A79-875B-C7FF1DE86242}" srcId="{DC255D14-38E7-49D5-902D-A7975BE745A5}" destId="{88AF82A7-F899-487F-827E-810D8592C2E5}" srcOrd="1" destOrd="0" parTransId="{AD4C15BA-E738-41D2-8544-DBBB736A2FB9}" sibTransId="{CB72487A-C04E-421B-A130-3071A2094023}"/>
    <dgm:cxn modelId="{131738F7-EA6C-4334-980E-5A239EEA9766}" srcId="{7FA8D519-2DC5-4646-8AD1-7C5EE1565799}" destId="{79F6C72A-7D07-4E9B-BEEB-F16DCF621D0A}" srcOrd="4" destOrd="0" parTransId="{F83526B4-653F-4A52-92D0-026A5D7C06E0}" sibTransId="{1F321349-D207-4B0C-86FF-0FBC6C801EC8}"/>
    <dgm:cxn modelId="{2498FFA7-B466-4B7B-8015-43ABFDFCB480}" srcId="{7FA8D519-2DC5-4646-8AD1-7C5EE1565799}" destId="{50FF399B-556C-4E1A-BEFC-33F5BD24D30F}" srcOrd="3" destOrd="0" parTransId="{06959F11-821E-4DE2-A9E2-3B28D0F8007F}" sibTransId="{AD939373-CD63-4CB0-BE1D-6EC2433512D5}"/>
    <dgm:cxn modelId="{C72D9344-C906-4DCA-B795-C46D1E0F8CDA}" type="presParOf" srcId="{F45E3D53-5C48-4D17-A4B9-5D3BA44B02BB}" destId="{4C475BE3-5A2B-49E1-A1E7-5C2A996F899C}" srcOrd="0" destOrd="0" presId="urn:microsoft.com/office/officeart/2005/8/layout/vList2"/>
    <dgm:cxn modelId="{C5D108E1-4C2B-4F03-9698-6E10791F2E5E}" type="presParOf" srcId="{F45E3D53-5C48-4D17-A4B9-5D3BA44B02BB}" destId="{98DE40E3-E48C-46B7-8780-FC7E6C512FD6}" srcOrd="1" destOrd="0" presId="urn:microsoft.com/office/officeart/2005/8/layout/vList2"/>
    <dgm:cxn modelId="{7CBFB0D7-F200-406A-93BD-EAE91C2A7B59}" type="presParOf" srcId="{F45E3D53-5C48-4D17-A4B9-5D3BA44B02BB}" destId="{162868C1-CA38-4697-9C5F-3060AE8E078A}" srcOrd="2" destOrd="0" presId="urn:microsoft.com/office/officeart/2005/8/layout/vList2"/>
    <dgm:cxn modelId="{F07F0A0D-7461-41A4-AF66-6BF959A0F7E3}" type="presParOf" srcId="{F45E3D53-5C48-4D17-A4B9-5D3BA44B02BB}" destId="{63BAE3FF-F9EB-4262-86E4-50B8476B423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C16306-433D-4A58-A77A-79BAD8C47EFC}"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zh-CN" altLang="en-US"/>
        </a:p>
      </dgm:t>
    </dgm:pt>
    <dgm:pt modelId="{2BC9D9D9-3BC0-4152-A48E-D0B4EAE864DF}">
      <dgm:prSet phldrT="[文本]"/>
      <dgm:spPr/>
      <dgm:t>
        <a:bodyPr/>
        <a:lstStyle/>
        <a:p>
          <a:r>
            <a:rPr lang="en-US" altLang="zh-CN" dirty="0" smtClean="0">
              <a:solidFill>
                <a:schemeClr val="accent2">
                  <a:lumMod val="50000"/>
                </a:schemeClr>
              </a:solidFill>
            </a:rPr>
            <a:t>Phonetics</a:t>
          </a:r>
          <a:endParaRPr lang="zh-CN" altLang="en-US">
            <a:solidFill>
              <a:schemeClr val="accent2">
                <a:lumMod val="50000"/>
              </a:schemeClr>
            </a:solidFill>
          </a:endParaRPr>
        </a:p>
      </dgm:t>
    </dgm:pt>
    <dgm:pt modelId="{D98A3408-AC59-4177-AAD9-A8332514BCB3}" type="parTrans" cxnId="{FD7F8F0D-44E0-4338-8BC9-BFBFC17E6A4C}">
      <dgm:prSet/>
      <dgm:spPr/>
      <dgm:t>
        <a:bodyPr/>
        <a:lstStyle/>
        <a:p>
          <a:endParaRPr lang="zh-CN" altLang="en-US"/>
        </a:p>
      </dgm:t>
    </dgm:pt>
    <dgm:pt modelId="{4FBCB087-4083-4B29-82AD-1C6341087C7F}" type="sibTrans" cxnId="{FD7F8F0D-44E0-4338-8BC9-BFBFC17E6A4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t>
        <a:bodyPr/>
        <a:lstStyle/>
        <a:p>
          <a:endParaRPr lang="zh-CN" altLang="en-US"/>
        </a:p>
      </dgm:t>
    </dgm:pt>
    <dgm:pt modelId="{E21F0672-8864-46F0-AE83-3881DF304A7F}">
      <dgm:prSet phldrT="[文本]"/>
      <dgm:spPr/>
      <dgm:t>
        <a:bodyPr/>
        <a:lstStyle/>
        <a:p>
          <a:r>
            <a:rPr lang="en-US" altLang="zh-CN" dirty="0" smtClean="0">
              <a:solidFill>
                <a:schemeClr val="accent2">
                  <a:lumMod val="50000"/>
                </a:schemeClr>
              </a:solidFill>
            </a:rPr>
            <a:t>Semantics</a:t>
          </a:r>
          <a:endParaRPr lang="zh-CN" altLang="en-US">
            <a:solidFill>
              <a:schemeClr val="accent2">
                <a:lumMod val="50000"/>
              </a:schemeClr>
            </a:solidFill>
          </a:endParaRPr>
        </a:p>
      </dgm:t>
    </dgm:pt>
    <dgm:pt modelId="{6F504A3E-937D-4258-810B-92744419CF0E}" type="parTrans" cxnId="{7F9D9CAF-BF88-462E-A45E-1D45993ABF76}">
      <dgm:prSet/>
      <dgm:spPr/>
      <dgm:t>
        <a:bodyPr/>
        <a:lstStyle/>
        <a:p>
          <a:endParaRPr lang="zh-CN" altLang="en-US"/>
        </a:p>
      </dgm:t>
    </dgm:pt>
    <dgm:pt modelId="{EF227C55-886A-4648-B26C-E77FB580E282}" type="sibTrans" cxnId="{7F9D9CAF-BF88-462E-A45E-1D45993ABF76}">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dgm:spPr>
      <dgm:t>
        <a:bodyPr/>
        <a:lstStyle/>
        <a:p>
          <a:endParaRPr lang="zh-CN" altLang="en-US"/>
        </a:p>
      </dgm:t>
    </dgm:pt>
    <dgm:pt modelId="{981E98F9-D974-4B1F-ADAD-A979072DBED3}">
      <dgm:prSet phldrT="[文本]"/>
      <dgm:spPr/>
      <dgm:t>
        <a:bodyPr/>
        <a:lstStyle/>
        <a:p>
          <a:r>
            <a:rPr lang="en-US" altLang="zh-CN" dirty="0" smtClean="0">
              <a:solidFill>
                <a:schemeClr val="accent2">
                  <a:lumMod val="50000"/>
                </a:schemeClr>
              </a:solidFill>
            </a:rPr>
            <a:t>Pragmatics</a:t>
          </a:r>
          <a:endParaRPr lang="zh-CN" altLang="en-US">
            <a:solidFill>
              <a:schemeClr val="accent2">
                <a:lumMod val="50000"/>
              </a:schemeClr>
            </a:solidFill>
          </a:endParaRPr>
        </a:p>
      </dgm:t>
    </dgm:pt>
    <dgm:pt modelId="{60886154-B6B0-40D4-9FF6-E6448D84AEB1}" type="parTrans" cxnId="{C42799D4-5992-494D-A1B6-46E74A306C1C}">
      <dgm:prSet/>
      <dgm:spPr/>
      <dgm:t>
        <a:bodyPr/>
        <a:lstStyle/>
        <a:p>
          <a:endParaRPr lang="zh-CN" altLang="en-US"/>
        </a:p>
      </dgm:t>
    </dgm:pt>
    <dgm:pt modelId="{7D389EA8-296F-42BD-91A6-268319FA5942}" type="sibTrans" cxnId="{C42799D4-5992-494D-A1B6-46E74A306C1C}">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dgm:spPr>
      <dgm:t>
        <a:bodyPr/>
        <a:lstStyle/>
        <a:p>
          <a:endParaRPr lang="zh-CN" altLang="en-US"/>
        </a:p>
      </dgm:t>
    </dgm:pt>
    <dgm:pt modelId="{EC274976-4A56-429B-B395-1D59DC35123B}">
      <dgm:prSet phldrT="[文本]"/>
      <dgm:spPr/>
      <dgm:t>
        <a:bodyPr/>
        <a:lstStyle/>
        <a:p>
          <a:r>
            <a:rPr lang="en-US" altLang="zh-CN" dirty="0" smtClean="0">
              <a:solidFill>
                <a:schemeClr val="accent2">
                  <a:lumMod val="50000"/>
                </a:schemeClr>
              </a:solidFill>
            </a:rPr>
            <a:t>Morphology</a:t>
          </a:r>
          <a:endParaRPr lang="zh-CN" altLang="en-US">
            <a:solidFill>
              <a:schemeClr val="accent2">
                <a:lumMod val="50000"/>
              </a:schemeClr>
            </a:solidFill>
          </a:endParaRPr>
        </a:p>
      </dgm:t>
    </dgm:pt>
    <dgm:pt modelId="{107125D2-0819-4623-B74D-AB0AEE1956F8}" type="parTrans" cxnId="{51965910-25C1-4573-AE0A-99EA3ED777D9}">
      <dgm:prSet/>
      <dgm:spPr/>
      <dgm:t>
        <a:bodyPr/>
        <a:lstStyle/>
        <a:p>
          <a:endParaRPr lang="zh-CN" altLang="en-US"/>
        </a:p>
      </dgm:t>
    </dgm:pt>
    <dgm:pt modelId="{A59A2C1A-CAE1-4FEF-AC81-449AC5DB77FB}" type="sibTrans" cxnId="{51965910-25C1-4573-AE0A-99EA3ED777D9}">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4000" r="-4000"/>
          </a:stretch>
        </a:blipFill>
      </dgm:spPr>
      <dgm:t>
        <a:bodyPr/>
        <a:lstStyle/>
        <a:p>
          <a:endParaRPr lang="zh-CN" altLang="en-US"/>
        </a:p>
      </dgm:t>
    </dgm:pt>
    <dgm:pt modelId="{28D31B09-99EF-4DB8-A71C-6CB81E90E36D}">
      <dgm:prSet phldrT="[文本]"/>
      <dgm:spPr/>
      <dgm:t>
        <a:bodyPr/>
        <a:lstStyle/>
        <a:p>
          <a:r>
            <a:rPr lang="en-US" altLang="zh-CN" dirty="0" smtClean="0">
              <a:solidFill>
                <a:schemeClr val="accent2">
                  <a:lumMod val="50000"/>
                </a:schemeClr>
              </a:solidFill>
            </a:rPr>
            <a:t>Syntax</a:t>
          </a:r>
          <a:endParaRPr lang="zh-CN" altLang="en-US">
            <a:solidFill>
              <a:schemeClr val="accent2">
                <a:lumMod val="50000"/>
              </a:schemeClr>
            </a:solidFill>
          </a:endParaRPr>
        </a:p>
      </dgm:t>
    </dgm:pt>
    <dgm:pt modelId="{F2BA620E-CE0E-4968-8383-C246C50FB9E9}" type="parTrans" cxnId="{2662A25B-B145-4E4F-B46F-256E0BD5AADC}">
      <dgm:prSet/>
      <dgm:spPr/>
      <dgm:t>
        <a:bodyPr/>
        <a:lstStyle/>
        <a:p>
          <a:endParaRPr lang="zh-CN" altLang="en-US"/>
        </a:p>
      </dgm:t>
    </dgm:pt>
    <dgm:pt modelId="{24A4A861-2F06-4B3C-A743-283A4848F456}" type="sibTrans" cxnId="{2662A25B-B145-4E4F-B46F-256E0BD5AADC}">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30000" r="-30000"/>
          </a:stretch>
        </a:blipFill>
      </dgm:spPr>
      <dgm:t>
        <a:bodyPr/>
        <a:lstStyle/>
        <a:p>
          <a:endParaRPr lang="zh-CN" altLang="en-US"/>
        </a:p>
      </dgm:t>
    </dgm:pt>
    <dgm:pt modelId="{EBE202C7-5404-46BB-822C-516B312DCED3}">
      <dgm:prSet phldrT="[文本]"/>
      <dgm:spPr/>
      <dgm:t>
        <a:bodyPr/>
        <a:lstStyle/>
        <a:p>
          <a:r>
            <a:rPr lang="en-US" altLang="zh-CN" dirty="0" smtClean="0">
              <a:solidFill>
                <a:schemeClr val="accent2">
                  <a:lumMod val="50000"/>
                </a:schemeClr>
              </a:solidFill>
            </a:rPr>
            <a:t>and many more</a:t>
          </a:r>
          <a:endParaRPr lang="zh-CN" altLang="en-US">
            <a:solidFill>
              <a:schemeClr val="accent2">
                <a:lumMod val="50000"/>
              </a:schemeClr>
            </a:solidFill>
          </a:endParaRPr>
        </a:p>
      </dgm:t>
    </dgm:pt>
    <dgm:pt modelId="{3481723F-9348-4B67-89AA-237A47F6FA09}" type="parTrans" cxnId="{DF337493-9F7B-4BCC-9841-12967FB4BAD2}">
      <dgm:prSet/>
      <dgm:spPr/>
      <dgm:t>
        <a:bodyPr/>
        <a:lstStyle/>
        <a:p>
          <a:endParaRPr lang="zh-CN" altLang="en-US"/>
        </a:p>
      </dgm:t>
    </dgm:pt>
    <dgm:pt modelId="{C0B3F2A3-3281-4052-9A84-98EEC45BE4A9}" type="sibTrans" cxnId="{DF337493-9F7B-4BCC-9841-12967FB4BAD2}">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dgm:spPr>
      <dgm:t>
        <a:bodyPr/>
        <a:lstStyle/>
        <a:p>
          <a:endParaRPr lang="zh-CN" altLang="en-US"/>
        </a:p>
      </dgm:t>
    </dgm:pt>
    <dgm:pt modelId="{ECE59E59-0831-4459-980B-0623334F1489}" type="pres">
      <dgm:prSet presAssocID="{92C16306-433D-4A58-A77A-79BAD8C47EFC}" presName="Name0" presStyleCnt="0">
        <dgm:presLayoutVars>
          <dgm:chMax val="21"/>
          <dgm:chPref val="21"/>
        </dgm:presLayoutVars>
      </dgm:prSet>
      <dgm:spPr/>
      <dgm:t>
        <a:bodyPr/>
        <a:lstStyle/>
        <a:p>
          <a:endParaRPr lang="zh-CN" altLang="en-US"/>
        </a:p>
      </dgm:t>
    </dgm:pt>
    <dgm:pt modelId="{FC38FFD7-96AF-4495-A8A2-FB8038CDE6DF}" type="pres">
      <dgm:prSet presAssocID="{2BC9D9D9-3BC0-4152-A48E-D0B4EAE864DF}" presName="text1" presStyleCnt="0"/>
      <dgm:spPr/>
    </dgm:pt>
    <dgm:pt modelId="{75559FB9-BE58-4E62-9309-A31025C45A61}" type="pres">
      <dgm:prSet presAssocID="{2BC9D9D9-3BC0-4152-A48E-D0B4EAE864DF}" presName="textRepeatNode" presStyleLbl="alignNode1" presStyleIdx="0" presStyleCnt="6">
        <dgm:presLayoutVars>
          <dgm:chMax val="0"/>
          <dgm:chPref val="0"/>
          <dgm:bulletEnabled val="1"/>
        </dgm:presLayoutVars>
      </dgm:prSet>
      <dgm:spPr/>
      <dgm:t>
        <a:bodyPr/>
        <a:lstStyle/>
        <a:p>
          <a:endParaRPr lang="zh-CN" altLang="en-US"/>
        </a:p>
      </dgm:t>
    </dgm:pt>
    <dgm:pt modelId="{6AA86C71-D9D2-4A81-9802-38548D11EDED}" type="pres">
      <dgm:prSet presAssocID="{2BC9D9D9-3BC0-4152-A48E-D0B4EAE864DF}" presName="textaccent1" presStyleCnt="0"/>
      <dgm:spPr/>
    </dgm:pt>
    <dgm:pt modelId="{1411C515-C27D-44D2-9A19-B9F174384FF0}" type="pres">
      <dgm:prSet presAssocID="{2BC9D9D9-3BC0-4152-A48E-D0B4EAE864DF}" presName="accentRepeatNode" presStyleLbl="solidAlignAcc1" presStyleIdx="0" presStyleCnt="12"/>
      <dgm:spPr/>
    </dgm:pt>
    <dgm:pt modelId="{9DD234DC-F1E4-4C23-A0DE-1D47DF6AE785}" type="pres">
      <dgm:prSet presAssocID="{4FBCB087-4083-4B29-82AD-1C6341087C7F}" presName="image1" presStyleCnt="0"/>
      <dgm:spPr/>
    </dgm:pt>
    <dgm:pt modelId="{AA785685-3A3A-461F-9757-13461559F27F}" type="pres">
      <dgm:prSet presAssocID="{4FBCB087-4083-4B29-82AD-1C6341087C7F}" presName="imageRepeatNode" presStyleLbl="alignAcc1" presStyleIdx="0" presStyleCnt="6"/>
      <dgm:spPr/>
      <dgm:t>
        <a:bodyPr/>
        <a:lstStyle/>
        <a:p>
          <a:endParaRPr lang="zh-CN" altLang="en-US"/>
        </a:p>
      </dgm:t>
    </dgm:pt>
    <dgm:pt modelId="{3A4E5089-81DF-4865-B4ED-408924213DF5}" type="pres">
      <dgm:prSet presAssocID="{4FBCB087-4083-4B29-82AD-1C6341087C7F}" presName="imageaccent1" presStyleCnt="0"/>
      <dgm:spPr/>
    </dgm:pt>
    <dgm:pt modelId="{488E66D0-C16C-4CE2-91C5-86B3172613BC}" type="pres">
      <dgm:prSet presAssocID="{4FBCB087-4083-4B29-82AD-1C6341087C7F}" presName="accentRepeatNode" presStyleLbl="solidAlignAcc1" presStyleIdx="1" presStyleCnt="12"/>
      <dgm:spPr/>
    </dgm:pt>
    <dgm:pt modelId="{D7F6A69A-56FA-4C72-961F-DC0E8CB7FE7C}" type="pres">
      <dgm:prSet presAssocID="{EC274976-4A56-429B-B395-1D59DC35123B}" presName="text2" presStyleCnt="0"/>
      <dgm:spPr/>
    </dgm:pt>
    <dgm:pt modelId="{32D1C9B5-44E1-48D0-8B26-9D8FC55A9926}" type="pres">
      <dgm:prSet presAssocID="{EC274976-4A56-429B-B395-1D59DC35123B}" presName="textRepeatNode" presStyleLbl="alignNode1" presStyleIdx="1" presStyleCnt="6">
        <dgm:presLayoutVars>
          <dgm:chMax val="0"/>
          <dgm:chPref val="0"/>
          <dgm:bulletEnabled val="1"/>
        </dgm:presLayoutVars>
      </dgm:prSet>
      <dgm:spPr/>
      <dgm:t>
        <a:bodyPr/>
        <a:lstStyle/>
        <a:p>
          <a:endParaRPr lang="zh-CN" altLang="en-US"/>
        </a:p>
      </dgm:t>
    </dgm:pt>
    <dgm:pt modelId="{AF993EDC-A606-45E2-9BD0-7B1228E2F7A7}" type="pres">
      <dgm:prSet presAssocID="{EC274976-4A56-429B-B395-1D59DC35123B}" presName="textaccent2" presStyleCnt="0"/>
      <dgm:spPr/>
    </dgm:pt>
    <dgm:pt modelId="{527794F1-EAD0-48DE-ABB9-15561E53663A}" type="pres">
      <dgm:prSet presAssocID="{EC274976-4A56-429B-B395-1D59DC35123B}" presName="accentRepeatNode" presStyleLbl="solidAlignAcc1" presStyleIdx="2" presStyleCnt="12"/>
      <dgm:spPr/>
    </dgm:pt>
    <dgm:pt modelId="{7665DD7C-12E7-4565-96F4-B2344FA933B3}" type="pres">
      <dgm:prSet presAssocID="{A59A2C1A-CAE1-4FEF-AC81-449AC5DB77FB}" presName="image2" presStyleCnt="0"/>
      <dgm:spPr/>
    </dgm:pt>
    <dgm:pt modelId="{0969CBBC-08CD-4944-BD45-0034897C99B3}" type="pres">
      <dgm:prSet presAssocID="{A59A2C1A-CAE1-4FEF-AC81-449AC5DB77FB}" presName="imageRepeatNode" presStyleLbl="alignAcc1" presStyleIdx="1" presStyleCnt="6"/>
      <dgm:spPr/>
      <dgm:t>
        <a:bodyPr/>
        <a:lstStyle/>
        <a:p>
          <a:endParaRPr lang="zh-CN" altLang="en-US"/>
        </a:p>
      </dgm:t>
    </dgm:pt>
    <dgm:pt modelId="{E891C47A-1481-48A9-8C70-016B1BCE339A}" type="pres">
      <dgm:prSet presAssocID="{A59A2C1A-CAE1-4FEF-AC81-449AC5DB77FB}" presName="imageaccent2" presStyleCnt="0"/>
      <dgm:spPr/>
    </dgm:pt>
    <dgm:pt modelId="{BD30BA2B-451F-4E67-8276-22D517B6B27F}" type="pres">
      <dgm:prSet presAssocID="{A59A2C1A-CAE1-4FEF-AC81-449AC5DB77FB}" presName="accentRepeatNode" presStyleLbl="solidAlignAcc1" presStyleIdx="3" presStyleCnt="12"/>
      <dgm:spPr/>
    </dgm:pt>
    <dgm:pt modelId="{CA227A72-5264-44E8-A6A5-F143C8FBDAAF}" type="pres">
      <dgm:prSet presAssocID="{28D31B09-99EF-4DB8-A71C-6CB81E90E36D}" presName="text3" presStyleCnt="0"/>
      <dgm:spPr/>
    </dgm:pt>
    <dgm:pt modelId="{46A5A1B3-A227-43D2-BC16-6D72E7BD78C2}" type="pres">
      <dgm:prSet presAssocID="{28D31B09-99EF-4DB8-A71C-6CB81E90E36D}" presName="textRepeatNode" presStyleLbl="alignNode1" presStyleIdx="2" presStyleCnt="6">
        <dgm:presLayoutVars>
          <dgm:chMax val="0"/>
          <dgm:chPref val="0"/>
          <dgm:bulletEnabled val="1"/>
        </dgm:presLayoutVars>
      </dgm:prSet>
      <dgm:spPr/>
      <dgm:t>
        <a:bodyPr/>
        <a:lstStyle/>
        <a:p>
          <a:endParaRPr lang="zh-CN" altLang="en-US"/>
        </a:p>
      </dgm:t>
    </dgm:pt>
    <dgm:pt modelId="{58DBD31D-86CB-474F-9B73-A98D2ED2BF4E}" type="pres">
      <dgm:prSet presAssocID="{28D31B09-99EF-4DB8-A71C-6CB81E90E36D}" presName="textaccent3" presStyleCnt="0"/>
      <dgm:spPr/>
    </dgm:pt>
    <dgm:pt modelId="{4CEB0A7C-6706-4B0A-BA24-450ECEA3418A}" type="pres">
      <dgm:prSet presAssocID="{28D31B09-99EF-4DB8-A71C-6CB81E90E36D}" presName="accentRepeatNode" presStyleLbl="solidAlignAcc1" presStyleIdx="4" presStyleCnt="12"/>
      <dgm:spPr/>
    </dgm:pt>
    <dgm:pt modelId="{C1A9EAF3-907F-4CF4-8728-4C2E37C99ECB}" type="pres">
      <dgm:prSet presAssocID="{24A4A861-2F06-4B3C-A743-283A4848F456}" presName="image3" presStyleCnt="0"/>
      <dgm:spPr/>
    </dgm:pt>
    <dgm:pt modelId="{EE020DCB-3191-49BA-82FD-8FBF836344A2}" type="pres">
      <dgm:prSet presAssocID="{24A4A861-2F06-4B3C-A743-283A4848F456}" presName="imageRepeatNode" presStyleLbl="alignAcc1" presStyleIdx="2" presStyleCnt="6"/>
      <dgm:spPr/>
      <dgm:t>
        <a:bodyPr/>
        <a:lstStyle/>
        <a:p>
          <a:endParaRPr lang="zh-CN" altLang="en-US"/>
        </a:p>
      </dgm:t>
    </dgm:pt>
    <dgm:pt modelId="{B0AC4C32-5630-4CA5-B30E-D3B8A266DF50}" type="pres">
      <dgm:prSet presAssocID="{24A4A861-2F06-4B3C-A743-283A4848F456}" presName="imageaccent3" presStyleCnt="0"/>
      <dgm:spPr/>
    </dgm:pt>
    <dgm:pt modelId="{50B79B5F-4FA4-440D-BE04-5C660FC1DA27}" type="pres">
      <dgm:prSet presAssocID="{24A4A861-2F06-4B3C-A743-283A4848F456}" presName="accentRepeatNode" presStyleLbl="solidAlignAcc1" presStyleIdx="5" presStyleCnt="12"/>
      <dgm:spPr/>
    </dgm:pt>
    <dgm:pt modelId="{672E5711-5BC0-4C77-8C1E-90D2BCA9A14F}" type="pres">
      <dgm:prSet presAssocID="{E21F0672-8864-46F0-AE83-3881DF304A7F}" presName="text4" presStyleCnt="0"/>
      <dgm:spPr/>
    </dgm:pt>
    <dgm:pt modelId="{3DAEF4A8-99D5-45CA-B5ED-055237748A81}" type="pres">
      <dgm:prSet presAssocID="{E21F0672-8864-46F0-AE83-3881DF304A7F}" presName="textRepeatNode" presStyleLbl="alignNode1" presStyleIdx="3" presStyleCnt="6">
        <dgm:presLayoutVars>
          <dgm:chMax val="0"/>
          <dgm:chPref val="0"/>
          <dgm:bulletEnabled val="1"/>
        </dgm:presLayoutVars>
      </dgm:prSet>
      <dgm:spPr/>
      <dgm:t>
        <a:bodyPr/>
        <a:lstStyle/>
        <a:p>
          <a:endParaRPr lang="zh-CN" altLang="en-US"/>
        </a:p>
      </dgm:t>
    </dgm:pt>
    <dgm:pt modelId="{3E9956B9-F33C-4228-A8BE-849DA4D978BF}" type="pres">
      <dgm:prSet presAssocID="{E21F0672-8864-46F0-AE83-3881DF304A7F}" presName="textaccent4" presStyleCnt="0"/>
      <dgm:spPr/>
    </dgm:pt>
    <dgm:pt modelId="{8008BB35-2669-49E9-A9DF-328E807DB04F}" type="pres">
      <dgm:prSet presAssocID="{E21F0672-8864-46F0-AE83-3881DF304A7F}" presName="accentRepeatNode" presStyleLbl="solidAlignAcc1" presStyleIdx="6" presStyleCnt="12"/>
      <dgm:spPr/>
    </dgm:pt>
    <dgm:pt modelId="{1E454EEF-0A8B-428B-A1C3-838DA25B1FAA}" type="pres">
      <dgm:prSet presAssocID="{EF227C55-886A-4648-B26C-E77FB580E282}" presName="image4" presStyleCnt="0"/>
      <dgm:spPr/>
    </dgm:pt>
    <dgm:pt modelId="{A1D0CE22-E6A1-466A-A775-B55226043583}" type="pres">
      <dgm:prSet presAssocID="{EF227C55-886A-4648-B26C-E77FB580E282}" presName="imageRepeatNode" presStyleLbl="alignAcc1" presStyleIdx="3" presStyleCnt="6"/>
      <dgm:spPr/>
      <dgm:t>
        <a:bodyPr/>
        <a:lstStyle/>
        <a:p>
          <a:endParaRPr lang="zh-CN" altLang="en-US"/>
        </a:p>
      </dgm:t>
    </dgm:pt>
    <dgm:pt modelId="{3FD9A4B6-B8C9-46F7-B97C-D610D9C22C3B}" type="pres">
      <dgm:prSet presAssocID="{EF227C55-886A-4648-B26C-E77FB580E282}" presName="imageaccent4" presStyleCnt="0"/>
      <dgm:spPr/>
    </dgm:pt>
    <dgm:pt modelId="{C34AE365-9BCB-4326-A8DD-67E019959039}" type="pres">
      <dgm:prSet presAssocID="{EF227C55-886A-4648-B26C-E77FB580E282}" presName="accentRepeatNode" presStyleLbl="solidAlignAcc1" presStyleIdx="7" presStyleCnt="12"/>
      <dgm:spPr/>
    </dgm:pt>
    <dgm:pt modelId="{40FADB48-E090-4416-95A0-187F5A0824A8}" type="pres">
      <dgm:prSet presAssocID="{981E98F9-D974-4B1F-ADAD-A979072DBED3}" presName="text5" presStyleCnt="0"/>
      <dgm:spPr/>
    </dgm:pt>
    <dgm:pt modelId="{78DBDB36-0B24-45D2-B9DE-EF21A5922976}" type="pres">
      <dgm:prSet presAssocID="{981E98F9-D974-4B1F-ADAD-A979072DBED3}" presName="textRepeatNode" presStyleLbl="alignNode1" presStyleIdx="4" presStyleCnt="6">
        <dgm:presLayoutVars>
          <dgm:chMax val="0"/>
          <dgm:chPref val="0"/>
          <dgm:bulletEnabled val="1"/>
        </dgm:presLayoutVars>
      </dgm:prSet>
      <dgm:spPr/>
      <dgm:t>
        <a:bodyPr/>
        <a:lstStyle/>
        <a:p>
          <a:endParaRPr lang="zh-CN" altLang="en-US"/>
        </a:p>
      </dgm:t>
    </dgm:pt>
    <dgm:pt modelId="{676D6A8D-A5B0-48A0-A6C7-16E6B5E30675}" type="pres">
      <dgm:prSet presAssocID="{981E98F9-D974-4B1F-ADAD-A979072DBED3}" presName="textaccent5" presStyleCnt="0"/>
      <dgm:spPr/>
    </dgm:pt>
    <dgm:pt modelId="{BE2F3527-3636-47B0-86CC-87F878589774}" type="pres">
      <dgm:prSet presAssocID="{981E98F9-D974-4B1F-ADAD-A979072DBED3}" presName="accentRepeatNode" presStyleLbl="solidAlignAcc1" presStyleIdx="8" presStyleCnt="12"/>
      <dgm:spPr/>
    </dgm:pt>
    <dgm:pt modelId="{0913DEFC-7745-4C0D-A8AF-1682940E3530}" type="pres">
      <dgm:prSet presAssocID="{7D389EA8-296F-42BD-91A6-268319FA5942}" presName="image5" presStyleCnt="0"/>
      <dgm:spPr/>
    </dgm:pt>
    <dgm:pt modelId="{BEC172C8-AFA6-4236-A5FC-78FCD0DCE3D0}" type="pres">
      <dgm:prSet presAssocID="{7D389EA8-296F-42BD-91A6-268319FA5942}" presName="imageRepeatNode" presStyleLbl="alignAcc1" presStyleIdx="4" presStyleCnt="6"/>
      <dgm:spPr/>
      <dgm:t>
        <a:bodyPr/>
        <a:lstStyle/>
        <a:p>
          <a:endParaRPr lang="zh-CN" altLang="en-US"/>
        </a:p>
      </dgm:t>
    </dgm:pt>
    <dgm:pt modelId="{33151567-167D-490C-9A4F-EF4277EA7F28}" type="pres">
      <dgm:prSet presAssocID="{7D389EA8-296F-42BD-91A6-268319FA5942}" presName="imageaccent5" presStyleCnt="0"/>
      <dgm:spPr/>
    </dgm:pt>
    <dgm:pt modelId="{5E67750F-0767-4BC8-A2D3-17E1E7EB75BB}" type="pres">
      <dgm:prSet presAssocID="{7D389EA8-296F-42BD-91A6-268319FA5942}" presName="accentRepeatNode" presStyleLbl="solidAlignAcc1" presStyleIdx="9" presStyleCnt="12"/>
      <dgm:spPr/>
    </dgm:pt>
    <dgm:pt modelId="{481CEAA3-67A1-4518-ACA9-B74EA02FC534}" type="pres">
      <dgm:prSet presAssocID="{EBE202C7-5404-46BB-822C-516B312DCED3}" presName="text6" presStyleCnt="0"/>
      <dgm:spPr/>
    </dgm:pt>
    <dgm:pt modelId="{F9D020B2-63E6-48DD-816F-C24FD94691A0}" type="pres">
      <dgm:prSet presAssocID="{EBE202C7-5404-46BB-822C-516B312DCED3}" presName="textRepeatNode" presStyleLbl="alignNode1" presStyleIdx="5" presStyleCnt="6">
        <dgm:presLayoutVars>
          <dgm:chMax val="0"/>
          <dgm:chPref val="0"/>
          <dgm:bulletEnabled val="1"/>
        </dgm:presLayoutVars>
      </dgm:prSet>
      <dgm:spPr/>
      <dgm:t>
        <a:bodyPr/>
        <a:lstStyle/>
        <a:p>
          <a:endParaRPr lang="zh-CN" altLang="en-US"/>
        </a:p>
      </dgm:t>
    </dgm:pt>
    <dgm:pt modelId="{698DD6E6-786C-412F-AC6D-D05424DC4D96}" type="pres">
      <dgm:prSet presAssocID="{EBE202C7-5404-46BB-822C-516B312DCED3}" presName="textaccent6" presStyleCnt="0"/>
      <dgm:spPr/>
    </dgm:pt>
    <dgm:pt modelId="{E4772C90-920C-4E37-9978-DE8CC160290D}" type="pres">
      <dgm:prSet presAssocID="{EBE202C7-5404-46BB-822C-516B312DCED3}" presName="accentRepeatNode" presStyleLbl="solidAlignAcc1" presStyleIdx="10" presStyleCnt="12"/>
      <dgm:spPr/>
    </dgm:pt>
    <dgm:pt modelId="{ED4980EB-0DB1-40D1-8D18-1C51C95D9185}" type="pres">
      <dgm:prSet presAssocID="{C0B3F2A3-3281-4052-9A84-98EEC45BE4A9}" presName="image6" presStyleCnt="0"/>
      <dgm:spPr/>
    </dgm:pt>
    <dgm:pt modelId="{AB4C19A3-1870-4BD3-B259-54A8DC2EA258}" type="pres">
      <dgm:prSet presAssocID="{C0B3F2A3-3281-4052-9A84-98EEC45BE4A9}" presName="imageRepeatNode" presStyleLbl="alignAcc1" presStyleIdx="5" presStyleCnt="6"/>
      <dgm:spPr/>
      <dgm:t>
        <a:bodyPr/>
        <a:lstStyle/>
        <a:p>
          <a:endParaRPr lang="zh-CN" altLang="en-US"/>
        </a:p>
      </dgm:t>
    </dgm:pt>
    <dgm:pt modelId="{2448E8FB-9EF2-45D4-BD00-93F5251BA582}" type="pres">
      <dgm:prSet presAssocID="{C0B3F2A3-3281-4052-9A84-98EEC45BE4A9}" presName="imageaccent6" presStyleCnt="0"/>
      <dgm:spPr/>
    </dgm:pt>
    <dgm:pt modelId="{1E582B8B-B0AF-4EAC-91AF-2AA638B33D00}" type="pres">
      <dgm:prSet presAssocID="{C0B3F2A3-3281-4052-9A84-98EEC45BE4A9}" presName="accentRepeatNode" presStyleLbl="solidAlignAcc1" presStyleIdx="11" presStyleCnt="12"/>
      <dgm:spPr/>
    </dgm:pt>
  </dgm:ptLst>
  <dgm:cxnLst>
    <dgm:cxn modelId="{FD7F8F0D-44E0-4338-8BC9-BFBFC17E6A4C}" srcId="{92C16306-433D-4A58-A77A-79BAD8C47EFC}" destId="{2BC9D9D9-3BC0-4152-A48E-D0B4EAE864DF}" srcOrd="0" destOrd="0" parTransId="{D98A3408-AC59-4177-AAD9-A8332514BCB3}" sibTransId="{4FBCB087-4083-4B29-82AD-1C6341087C7F}"/>
    <dgm:cxn modelId="{8EF7A55E-BB9C-48AF-AA4F-80345A75B462}" type="presOf" srcId="{24A4A861-2F06-4B3C-A743-283A4848F456}" destId="{EE020DCB-3191-49BA-82FD-8FBF836344A2}" srcOrd="0" destOrd="0" presId="urn:microsoft.com/office/officeart/2008/layout/HexagonCluster"/>
    <dgm:cxn modelId="{A9C4CDDD-1579-42A4-B06C-FD88E2499807}" type="presOf" srcId="{EBE202C7-5404-46BB-822C-516B312DCED3}" destId="{F9D020B2-63E6-48DD-816F-C24FD94691A0}" srcOrd="0" destOrd="0" presId="urn:microsoft.com/office/officeart/2008/layout/HexagonCluster"/>
    <dgm:cxn modelId="{51965910-25C1-4573-AE0A-99EA3ED777D9}" srcId="{92C16306-433D-4A58-A77A-79BAD8C47EFC}" destId="{EC274976-4A56-429B-B395-1D59DC35123B}" srcOrd="1" destOrd="0" parTransId="{107125D2-0819-4623-B74D-AB0AEE1956F8}" sibTransId="{A59A2C1A-CAE1-4FEF-AC81-449AC5DB77FB}"/>
    <dgm:cxn modelId="{C87AE77B-7DB1-4EEF-8950-D1F339489406}" type="presOf" srcId="{C0B3F2A3-3281-4052-9A84-98EEC45BE4A9}" destId="{AB4C19A3-1870-4BD3-B259-54A8DC2EA258}" srcOrd="0" destOrd="0" presId="urn:microsoft.com/office/officeart/2008/layout/HexagonCluster"/>
    <dgm:cxn modelId="{7F9D9CAF-BF88-462E-A45E-1D45993ABF76}" srcId="{92C16306-433D-4A58-A77A-79BAD8C47EFC}" destId="{E21F0672-8864-46F0-AE83-3881DF304A7F}" srcOrd="3" destOrd="0" parTransId="{6F504A3E-937D-4258-810B-92744419CF0E}" sibTransId="{EF227C55-886A-4648-B26C-E77FB580E282}"/>
    <dgm:cxn modelId="{DF337493-9F7B-4BCC-9841-12967FB4BAD2}" srcId="{92C16306-433D-4A58-A77A-79BAD8C47EFC}" destId="{EBE202C7-5404-46BB-822C-516B312DCED3}" srcOrd="5" destOrd="0" parTransId="{3481723F-9348-4B67-89AA-237A47F6FA09}" sibTransId="{C0B3F2A3-3281-4052-9A84-98EEC45BE4A9}"/>
    <dgm:cxn modelId="{F4FEB1E8-054B-49C5-97ED-86C0B24DD3D9}" type="presOf" srcId="{92C16306-433D-4A58-A77A-79BAD8C47EFC}" destId="{ECE59E59-0831-4459-980B-0623334F1489}" srcOrd="0" destOrd="0" presId="urn:microsoft.com/office/officeart/2008/layout/HexagonCluster"/>
    <dgm:cxn modelId="{643A925A-C81C-48CE-B70E-D73A765841CF}" type="presOf" srcId="{7D389EA8-296F-42BD-91A6-268319FA5942}" destId="{BEC172C8-AFA6-4236-A5FC-78FCD0DCE3D0}" srcOrd="0" destOrd="0" presId="urn:microsoft.com/office/officeart/2008/layout/HexagonCluster"/>
    <dgm:cxn modelId="{B95A8D26-F6EB-43DF-A390-62A6C330BFC1}" type="presOf" srcId="{EF227C55-886A-4648-B26C-E77FB580E282}" destId="{A1D0CE22-E6A1-466A-A775-B55226043583}" srcOrd="0" destOrd="0" presId="urn:microsoft.com/office/officeart/2008/layout/HexagonCluster"/>
    <dgm:cxn modelId="{C42799D4-5992-494D-A1B6-46E74A306C1C}" srcId="{92C16306-433D-4A58-A77A-79BAD8C47EFC}" destId="{981E98F9-D974-4B1F-ADAD-A979072DBED3}" srcOrd="4" destOrd="0" parTransId="{60886154-B6B0-40D4-9FF6-E6448D84AEB1}" sibTransId="{7D389EA8-296F-42BD-91A6-268319FA5942}"/>
    <dgm:cxn modelId="{06EE626D-062C-4042-8696-E47289C8D5B9}" type="presOf" srcId="{2BC9D9D9-3BC0-4152-A48E-D0B4EAE864DF}" destId="{75559FB9-BE58-4E62-9309-A31025C45A61}" srcOrd="0" destOrd="0" presId="urn:microsoft.com/office/officeart/2008/layout/HexagonCluster"/>
    <dgm:cxn modelId="{2662A25B-B145-4E4F-B46F-256E0BD5AADC}" srcId="{92C16306-433D-4A58-A77A-79BAD8C47EFC}" destId="{28D31B09-99EF-4DB8-A71C-6CB81E90E36D}" srcOrd="2" destOrd="0" parTransId="{F2BA620E-CE0E-4968-8383-C246C50FB9E9}" sibTransId="{24A4A861-2F06-4B3C-A743-283A4848F456}"/>
    <dgm:cxn modelId="{50659E50-A2EA-4182-A7EE-6BD1A319001A}" type="presOf" srcId="{A59A2C1A-CAE1-4FEF-AC81-449AC5DB77FB}" destId="{0969CBBC-08CD-4944-BD45-0034897C99B3}" srcOrd="0" destOrd="0" presId="urn:microsoft.com/office/officeart/2008/layout/HexagonCluster"/>
    <dgm:cxn modelId="{5FF8001B-2548-4F03-A363-506CEA619207}" type="presOf" srcId="{EC274976-4A56-429B-B395-1D59DC35123B}" destId="{32D1C9B5-44E1-48D0-8B26-9D8FC55A9926}" srcOrd="0" destOrd="0" presId="urn:microsoft.com/office/officeart/2008/layout/HexagonCluster"/>
    <dgm:cxn modelId="{3CD75C43-3886-458C-A59E-A1BBD26C5054}" type="presOf" srcId="{981E98F9-D974-4B1F-ADAD-A979072DBED3}" destId="{78DBDB36-0B24-45D2-B9DE-EF21A5922976}" srcOrd="0" destOrd="0" presId="urn:microsoft.com/office/officeart/2008/layout/HexagonCluster"/>
    <dgm:cxn modelId="{0764F876-C8B5-4321-A9F8-71977D514B7E}" type="presOf" srcId="{4FBCB087-4083-4B29-82AD-1C6341087C7F}" destId="{AA785685-3A3A-461F-9757-13461559F27F}" srcOrd="0" destOrd="0" presId="urn:microsoft.com/office/officeart/2008/layout/HexagonCluster"/>
    <dgm:cxn modelId="{AAA74267-D2F3-49D2-A4C7-8686FD1E174A}" type="presOf" srcId="{28D31B09-99EF-4DB8-A71C-6CB81E90E36D}" destId="{46A5A1B3-A227-43D2-BC16-6D72E7BD78C2}" srcOrd="0" destOrd="0" presId="urn:microsoft.com/office/officeart/2008/layout/HexagonCluster"/>
    <dgm:cxn modelId="{F4570A96-27E0-4E75-A7CF-10C120B5CB40}" type="presOf" srcId="{E21F0672-8864-46F0-AE83-3881DF304A7F}" destId="{3DAEF4A8-99D5-45CA-B5ED-055237748A81}" srcOrd="0" destOrd="0" presId="urn:microsoft.com/office/officeart/2008/layout/HexagonCluster"/>
    <dgm:cxn modelId="{88729B6E-A838-4A9C-BE9F-F7C2C6EC647F}" type="presParOf" srcId="{ECE59E59-0831-4459-980B-0623334F1489}" destId="{FC38FFD7-96AF-4495-A8A2-FB8038CDE6DF}" srcOrd="0" destOrd="0" presId="urn:microsoft.com/office/officeart/2008/layout/HexagonCluster"/>
    <dgm:cxn modelId="{1CE23049-18CF-4B5D-8CBD-8CC11BD0F51B}" type="presParOf" srcId="{FC38FFD7-96AF-4495-A8A2-FB8038CDE6DF}" destId="{75559FB9-BE58-4E62-9309-A31025C45A61}" srcOrd="0" destOrd="0" presId="urn:microsoft.com/office/officeart/2008/layout/HexagonCluster"/>
    <dgm:cxn modelId="{831D2D78-0B6E-49FB-9F65-B010D8D133A0}" type="presParOf" srcId="{ECE59E59-0831-4459-980B-0623334F1489}" destId="{6AA86C71-D9D2-4A81-9802-38548D11EDED}" srcOrd="1" destOrd="0" presId="urn:microsoft.com/office/officeart/2008/layout/HexagonCluster"/>
    <dgm:cxn modelId="{2C5F9807-A692-48D8-A585-0EA63177AB91}" type="presParOf" srcId="{6AA86C71-D9D2-4A81-9802-38548D11EDED}" destId="{1411C515-C27D-44D2-9A19-B9F174384FF0}" srcOrd="0" destOrd="0" presId="urn:microsoft.com/office/officeart/2008/layout/HexagonCluster"/>
    <dgm:cxn modelId="{77C4F1AC-D1E3-4FF7-B5AA-0539745CE310}" type="presParOf" srcId="{ECE59E59-0831-4459-980B-0623334F1489}" destId="{9DD234DC-F1E4-4C23-A0DE-1D47DF6AE785}" srcOrd="2" destOrd="0" presId="urn:microsoft.com/office/officeart/2008/layout/HexagonCluster"/>
    <dgm:cxn modelId="{EF067FC4-3231-4103-B7D5-BD78360E6512}" type="presParOf" srcId="{9DD234DC-F1E4-4C23-A0DE-1D47DF6AE785}" destId="{AA785685-3A3A-461F-9757-13461559F27F}" srcOrd="0" destOrd="0" presId="urn:microsoft.com/office/officeart/2008/layout/HexagonCluster"/>
    <dgm:cxn modelId="{F7703660-A8FF-4587-98C0-3718E266DAFC}" type="presParOf" srcId="{ECE59E59-0831-4459-980B-0623334F1489}" destId="{3A4E5089-81DF-4865-B4ED-408924213DF5}" srcOrd="3" destOrd="0" presId="urn:microsoft.com/office/officeart/2008/layout/HexagonCluster"/>
    <dgm:cxn modelId="{19AD802E-C9DC-4DDB-8CE3-B14826C87A6D}" type="presParOf" srcId="{3A4E5089-81DF-4865-B4ED-408924213DF5}" destId="{488E66D0-C16C-4CE2-91C5-86B3172613BC}" srcOrd="0" destOrd="0" presId="urn:microsoft.com/office/officeart/2008/layout/HexagonCluster"/>
    <dgm:cxn modelId="{F7F66E7F-C16D-4A6D-B5BE-727BBF2BFDB5}" type="presParOf" srcId="{ECE59E59-0831-4459-980B-0623334F1489}" destId="{D7F6A69A-56FA-4C72-961F-DC0E8CB7FE7C}" srcOrd="4" destOrd="0" presId="urn:microsoft.com/office/officeart/2008/layout/HexagonCluster"/>
    <dgm:cxn modelId="{6DD58AEB-0FC1-416E-8D51-30C88AC0C42D}" type="presParOf" srcId="{D7F6A69A-56FA-4C72-961F-DC0E8CB7FE7C}" destId="{32D1C9B5-44E1-48D0-8B26-9D8FC55A9926}" srcOrd="0" destOrd="0" presId="urn:microsoft.com/office/officeart/2008/layout/HexagonCluster"/>
    <dgm:cxn modelId="{74863DFC-51FB-4E55-B0FD-B88462678F5C}" type="presParOf" srcId="{ECE59E59-0831-4459-980B-0623334F1489}" destId="{AF993EDC-A606-45E2-9BD0-7B1228E2F7A7}" srcOrd="5" destOrd="0" presId="urn:microsoft.com/office/officeart/2008/layout/HexagonCluster"/>
    <dgm:cxn modelId="{D219E302-A73F-44E3-8D3E-B3793FE19736}" type="presParOf" srcId="{AF993EDC-A606-45E2-9BD0-7B1228E2F7A7}" destId="{527794F1-EAD0-48DE-ABB9-15561E53663A}" srcOrd="0" destOrd="0" presId="urn:microsoft.com/office/officeart/2008/layout/HexagonCluster"/>
    <dgm:cxn modelId="{BB2B4169-06F4-4652-8969-18B34451DE56}" type="presParOf" srcId="{ECE59E59-0831-4459-980B-0623334F1489}" destId="{7665DD7C-12E7-4565-96F4-B2344FA933B3}" srcOrd="6" destOrd="0" presId="urn:microsoft.com/office/officeart/2008/layout/HexagonCluster"/>
    <dgm:cxn modelId="{BF2BFC4A-0103-4352-90A2-D9E4EF08E22F}" type="presParOf" srcId="{7665DD7C-12E7-4565-96F4-B2344FA933B3}" destId="{0969CBBC-08CD-4944-BD45-0034897C99B3}" srcOrd="0" destOrd="0" presId="urn:microsoft.com/office/officeart/2008/layout/HexagonCluster"/>
    <dgm:cxn modelId="{6CACB79F-B3B3-43B8-ABFD-315540A88045}" type="presParOf" srcId="{ECE59E59-0831-4459-980B-0623334F1489}" destId="{E891C47A-1481-48A9-8C70-016B1BCE339A}" srcOrd="7" destOrd="0" presId="urn:microsoft.com/office/officeart/2008/layout/HexagonCluster"/>
    <dgm:cxn modelId="{C45B27AB-A509-4C40-AD9E-547B31453982}" type="presParOf" srcId="{E891C47A-1481-48A9-8C70-016B1BCE339A}" destId="{BD30BA2B-451F-4E67-8276-22D517B6B27F}" srcOrd="0" destOrd="0" presId="urn:microsoft.com/office/officeart/2008/layout/HexagonCluster"/>
    <dgm:cxn modelId="{5DD9C7B1-620B-4152-A908-1B3212879094}" type="presParOf" srcId="{ECE59E59-0831-4459-980B-0623334F1489}" destId="{CA227A72-5264-44E8-A6A5-F143C8FBDAAF}" srcOrd="8" destOrd="0" presId="urn:microsoft.com/office/officeart/2008/layout/HexagonCluster"/>
    <dgm:cxn modelId="{40B59797-D082-415F-8B91-FA0936017E59}" type="presParOf" srcId="{CA227A72-5264-44E8-A6A5-F143C8FBDAAF}" destId="{46A5A1B3-A227-43D2-BC16-6D72E7BD78C2}" srcOrd="0" destOrd="0" presId="urn:microsoft.com/office/officeart/2008/layout/HexagonCluster"/>
    <dgm:cxn modelId="{F3EDDB1B-8646-4FF5-8383-E37B9B285084}" type="presParOf" srcId="{ECE59E59-0831-4459-980B-0623334F1489}" destId="{58DBD31D-86CB-474F-9B73-A98D2ED2BF4E}" srcOrd="9" destOrd="0" presId="urn:microsoft.com/office/officeart/2008/layout/HexagonCluster"/>
    <dgm:cxn modelId="{57EAA765-DE33-4FDB-9AC1-4A5EBF214FCF}" type="presParOf" srcId="{58DBD31D-86CB-474F-9B73-A98D2ED2BF4E}" destId="{4CEB0A7C-6706-4B0A-BA24-450ECEA3418A}" srcOrd="0" destOrd="0" presId="urn:microsoft.com/office/officeart/2008/layout/HexagonCluster"/>
    <dgm:cxn modelId="{396D31FF-0D7F-456E-8E63-51C5DB1272E4}" type="presParOf" srcId="{ECE59E59-0831-4459-980B-0623334F1489}" destId="{C1A9EAF3-907F-4CF4-8728-4C2E37C99ECB}" srcOrd="10" destOrd="0" presId="urn:microsoft.com/office/officeart/2008/layout/HexagonCluster"/>
    <dgm:cxn modelId="{DC9E7E26-A1A9-458B-A386-2CC844DCB1F4}" type="presParOf" srcId="{C1A9EAF3-907F-4CF4-8728-4C2E37C99ECB}" destId="{EE020DCB-3191-49BA-82FD-8FBF836344A2}" srcOrd="0" destOrd="0" presId="urn:microsoft.com/office/officeart/2008/layout/HexagonCluster"/>
    <dgm:cxn modelId="{6B0DA702-6AB9-43D8-B756-9D4F7546B2F5}" type="presParOf" srcId="{ECE59E59-0831-4459-980B-0623334F1489}" destId="{B0AC4C32-5630-4CA5-B30E-D3B8A266DF50}" srcOrd="11" destOrd="0" presId="urn:microsoft.com/office/officeart/2008/layout/HexagonCluster"/>
    <dgm:cxn modelId="{9569A032-6C49-4E26-8159-884A20FF39DF}" type="presParOf" srcId="{B0AC4C32-5630-4CA5-B30E-D3B8A266DF50}" destId="{50B79B5F-4FA4-440D-BE04-5C660FC1DA27}" srcOrd="0" destOrd="0" presId="urn:microsoft.com/office/officeart/2008/layout/HexagonCluster"/>
    <dgm:cxn modelId="{5A625EB4-E87C-4072-91E1-D9E7750187B8}" type="presParOf" srcId="{ECE59E59-0831-4459-980B-0623334F1489}" destId="{672E5711-5BC0-4C77-8C1E-90D2BCA9A14F}" srcOrd="12" destOrd="0" presId="urn:microsoft.com/office/officeart/2008/layout/HexagonCluster"/>
    <dgm:cxn modelId="{A9E6733F-9425-403A-A554-C92FF1829AF6}" type="presParOf" srcId="{672E5711-5BC0-4C77-8C1E-90D2BCA9A14F}" destId="{3DAEF4A8-99D5-45CA-B5ED-055237748A81}" srcOrd="0" destOrd="0" presId="urn:microsoft.com/office/officeart/2008/layout/HexagonCluster"/>
    <dgm:cxn modelId="{3FB5CB17-458A-4ADB-8C4D-E5276A298C54}" type="presParOf" srcId="{ECE59E59-0831-4459-980B-0623334F1489}" destId="{3E9956B9-F33C-4228-A8BE-849DA4D978BF}" srcOrd="13" destOrd="0" presId="urn:microsoft.com/office/officeart/2008/layout/HexagonCluster"/>
    <dgm:cxn modelId="{2453777F-D19C-4E99-9042-E1C9184BDF39}" type="presParOf" srcId="{3E9956B9-F33C-4228-A8BE-849DA4D978BF}" destId="{8008BB35-2669-49E9-A9DF-328E807DB04F}" srcOrd="0" destOrd="0" presId="urn:microsoft.com/office/officeart/2008/layout/HexagonCluster"/>
    <dgm:cxn modelId="{AFACFAE1-F669-48FB-91B4-F1F96D6E2096}" type="presParOf" srcId="{ECE59E59-0831-4459-980B-0623334F1489}" destId="{1E454EEF-0A8B-428B-A1C3-838DA25B1FAA}" srcOrd="14" destOrd="0" presId="urn:microsoft.com/office/officeart/2008/layout/HexagonCluster"/>
    <dgm:cxn modelId="{68557102-423A-476F-8BC5-05EFD56E7DAD}" type="presParOf" srcId="{1E454EEF-0A8B-428B-A1C3-838DA25B1FAA}" destId="{A1D0CE22-E6A1-466A-A775-B55226043583}" srcOrd="0" destOrd="0" presId="urn:microsoft.com/office/officeart/2008/layout/HexagonCluster"/>
    <dgm:cxn modelId="{78546D38-D55F-45CE-92C0-155C472050E7}" type="presParOf" srcId="{ECE59E59-0831-4459-980B-0623334F1489}" destId="{3FD9A4B6-B8C9-46F7-B97C-D610D9C22C3B}" srcOrd="15" destOrd="0" presId="urn:microsoft.com/office/officeart/2008/layout/HexagonCluster"/>
    <dgm:cxn modelId="{3F24EB8D-A49F-43FD-B2E0-E0D3B2ACEB1D}" type="presParOf" srcId="{3FD9A4B6-B8C9-46F7-B97C-D610D9C22C3B}" destId="{C34AE365-9BCB-4326-A8DD-67E019959039}" srcOrd="0" destOrd="0" presId="urn:microsoft.com/office/officeart/2008/layout/HexagonCluster"/>
    <dgm:cxn modelId="{92B78B08-28C4-4984-A722-F3A878F0B21E}" type="presParOf" srcId="{ECE59E59-0831-4459-980B-0623334F1489}" destId="{40FADB48-E090-4416-95A0-187F5A0824A8}" srcOrd="16" destOrd="0" presId="urn:microsoft.com/office/officeart/2008/layout/HexagonCluster"/>
    <dgm:cxn modelId="{A0ABAC7C-B06B-4A69-BAC7-7687B12490DD}" type="presParOf" srcId="{40FADB48-E090-4416-95A0-187F5A0824A8}" destId="{78DBDB36-0B24-45D2-B9DE-EF21A5922976}" srcOrd="0" destOrd="0" presId="urn:microsoft.com/office/officeart/2008/layout/HexagonCluster"/>
    <dgm:cxn modelId="{E6A721C2-0098-4270-B1A5-2A7CA380FD73}" type="presParOf" srcId="{ECE59E59-0831-4459-980B-0623334F1489}" destId="{676D6A8D-A5B0-48A0-A6C7-16E6B5E30675}" srcOrd="17" destOrd="0" presId="urn:microsoft.com/office/officeart/2008/layout/HexagonCluster"/>
    <dgm:cxn modelId="{6B6FDDFA-1D23-4CDB-8B1F-984A053BD692}" type="presParOf" srcId="{676D6A8D-A5B0-48A0-A6C7-16E6B5E30675}" destId="{BE2F3527-3636-47B0-86CC-87F878589774}" srcOrd="0" destOrd="0" presId="urn:microsoft.com/office/officeart/2008/layout/HexagonCluster"/>
    <dgm:cxn modelId="{A41A6194-5A8A-4F57-A587-2CF2C712C95B}" type="presParOf" srcId="{ECE59E59-0831-4459-980B-0623334F1489}" destId="{0913DEFC-7745-4C0D-A8AF-1682940E3530}" srcOrd="18" destOrd="0" presId="urn:microsoft.com/office/officeart/2008/layout/HexagonCluster"/>
    <dgm:cxn modelId="{38119D05-F319-4334-A3D6-CDDCFE67C145}" type="presParOf" srcId="{0913DEFC-7745-4C0D-A8AF-1682940E3530}" destId="{BEC172C8-AFA6-4236-A5FC-78FCD0DCE3D0}" srcOrd="0" destOrd="0" presId="urn:microsoft.com/office/officeart/2008/layout/HexagonCluster"/>
    <dgm:cxn modelId="{C9B430F2-E9A7-42F2-958B-91D6C452971B}" type="presParOf" srcId="{ECE59E59-0831-4459-980B-0623334F1489}" destId="{33151567-167D-490C-9A4F-EF4277EA7F28}" srcOrd="19" destOrd="0" presId="urn:microsoft.com/office/officeart/2008/layout/HexagonCluster"/>
    <dgm:cxn modelId="{73C37BE9-BE1D-49AF-91B3-505F8E1D2F00}" type="presParOf" srcId="{33151567-167D-490C-9A4F-EF4277EA7F28}" destId="{5E67750F-0767-4BC8-A2D3-17E1E7EB75BB}" srcOrd="0" destOrd="0" presId="urn:microsoft.com/office/officeart/2008/layout/HexagonCluster"/>
    <dgm:cxn modelId="{2AE2743D-5209-4EBF-A871-C314A36FD0BF}" type="presParOf" srcId="{ECE59E59-0831-4459-980B-0623334F1489}" destId="{481CEAA3-67A1-4518-ACA9-B74EA02FC534}" srcOrd="20" destOrd="0" presId="urn:microsoft.com/office/officeart/2008/layout/HexagonCluster"/>
    <dgm:cxn modelId="{4C1811FE-2440-47F3-83E1-1C6F2C74F058}" type="presParOf" srcId="{481CEAA3-67A1-4518-ACA9-B74EA02FC534}" destId="{F9D020B2-63E6-48DD-816F-C24FD94691A0}" srcOrd="0" destOrd="0" presId="urn:microsoft.com/office/officeart/2008/layout/HexagonCluster"/>
    <dgm:cxn modelId="{28137BC6-72B1-42BF-9FA8-901D0C35913C}" type="presParOf" srcId="{ECE59E59-0831-4459-980B-0623334F1489}" destId="{698DD6E6-786C-412F-AC6D-D05424DC4D96}" srcOrd="21" destOrd="0" presId="urn:microsoft.com/office/officeart/2008/layout/HexagonCluster"/>
    <dgm:cxn modelId="{7DCDBA71-E5F0-42EE-934D-8252E7BB56BF}" type="presParOf" srcId="{698DD6E6-786C-412F-AC6D-D05424DC4D96}" destId="{E4772C90-920C-4E37-9978-DE8CC160290D}" srcOrd="0" destOrd="0" presId="urn:microsoft.com/office/officeart/2008/layout/HexagonCluster"/>
    <dgm:cxn modelId="{DAFF9F8A-C680-4EF8-8EB0-5C23531F1C4A}" type="presParOf" srcId="{ECE59E59-0831-4459-980B-0623334F1489}" destId="{ED4980EB-0DB1-40D1-8D18-1C51C95D9185}" srcOrd="22" destOrd="0" presId="urn:microsoft.com/office/officeart/2008/layout/HexagonCluster"/>
    <dgm:cxn modelId="{D5409858-7013-4985-AEAB-8DBF5D69DBD4}" type="presParOf" srcId="{ED4980EB-0DB1-40D1-8D18-1C51C95D9185}" destId="{AB4C19A3-1870-4BD3-B259-54A8DC2EA258}" srcOrd="0" destOrd="0" presId="urn:microsoft.com/office/officeart/2008/layout/HexagonCluster"/>
    <dgm:cxn modelId="{07AF3997-218A-4F63-8141-298623D42FC3}" type="presParOf" srcId="{ECE59E59-0831-4459-980B-0623334F1489}" destId="{2448E8FB-9EF2-45D4-BD00-93F5251BA582}" srcOrd="23" destOrd="0" presId="urn:microsoft.com/office/officeart/2008/layout/HexagonCluster"/>
    <dgm:cxn modelId="{246334BE-2712-4365-95E5-D13776DA4A86}" type="presParOf" srcId="{2448E8FB-9EF2-45D4-BD00-93F5251BA582}" destId="{1E582B8B-B0AF-4EAC-91AF-2AA638B33D00}"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B550DB-A6E3-48AB-BEB5-5BBD68F552E8}" type="doc">
      <dgm:prSet loTypeId="urn:microsoft.com/office/officeart/2009/layout/CircleArrowProcess" loCatId="cycle" qsTypeId="urn:microsoft.com/office/officeart/2005/8/quickstyle/simple1" qsCatId="simple" csTypeId="urn:microsoft.com/office/officeart/2005/8/colors/colorful5" csCatId="colorful" phldr="1"/>
      <dgm:spPr/>
    </dgm:pt>
    <dgm:pt modelId="{A6A398B7-412A-483D-9541-1375F93B8482}">
      <dgm:prSet phldrT="[文本]"/>
      <dgm:spPr/>
      <dgm:t>
        <a:bodyPr/>
        <a:lstStyle/>
        <a:p>
          <a:r>
            <a:rPr lang="en-US" altLang="zh-CN" b="1" dirty="0" smtClean="0">
              <a:solidFill>
                <a:srgbClr val="FF0000"/>
              </a:solidFill>
            </a:rPr>
            <a:t>Conventional Model</a:t>
          </a:r>
          <a:endParaRPr lang="zh-CN" altLang="en-US" b="1" dirty="0">
            <a:solidFill>
              <a:srgbClr val="FF0000"/>
            </a:solidFill>
          </a:endParaRPr>
        </a:p>
      </dgm:t>
    </dgm:pt>
    <dgm:pt modelId="{C07E4FF3-0B4F-43C2-9F0C-FF28D596076F}" type="parTrans" cxnId="{5A4BC749-657B-4A4E-9DA1-96FE9D11FE50}">
      <dgm:prSet/>
      <dgm:spPr/>
      <dgm:t>
        <a:bodyPr/>
        <a:lstStyle/>
        <a:p>
          <a:endParaRPr lang="zh-CN" altLang="en-US"/>
        </a:p>
      </dgm:t>
    </dgm:pt>
    <dgm:pt modelId="{9B1A9137-2C59-47D5-B4D0-B757F9F24C4B}" type="sibTrans" cxnId="{5A4BC749-657B-4A4E-9DA1-96FE9D11FE50}">
      <dgm:prSet/>
      <dgm:spPr/>
      <dgm:t>
        <a:bodyPr/>
        <a:lstStyle/>
        <a:p>
          <a:endParaRPr lang="zh-CN" altLang="en-US"/>
        </a:p>
      </dgm:t>
    </dgm:pt>
    <dgm:pt modelId="{6818AE06-324A-4EE6-B6FB-44B741AD8FE2}">
      <dgm:prSet phldrT="[文本]"/>
      <dgm:spPr/>
      <dgm:t>
        <a:bodyPr/>
        <a:lstStyle/>
        <a:p>
          <a:r>
            <a:rPr lang="en-US" altLang="zh-CN" dirty="0" smtClean="0">
              <a:solidFill>
                <a:schemeClr val="accent1">
                  <a:lumMod val="75000"/>
                </a:schemeClr>
              </a:solidFill>
            </a:rPr>
            <a:t>Latent    Model</a:t>
          </a:r>
          <a:endParaRPr lang="zh-CN" altLang="en-US">
            <a:solidFill>
              <a:schemeClr val="accent1">
                <a:lumMod val="75000"/>
              </a:schemeClr>
            </a:solidFill>
          </a:endParaRPr>
        </a:p>
      </dgm:t>
    </dgm:pt>
    <dgm:pt modelId="{034C4FE3-D7DA-4D21-BB49-A257CF9914FC}" type="parTrans" cxnId="{1FA2D673-4E95-4121-A537-92E99DE412C1}">
      <dgm:prSet/>
      <dgm:spPr/>
      <dgm:t>
        <a:bodyPr/>
        <a:lstStyle/>
        <a:p>
          <a:endParaRPr lang="zh-CN" altLang="en-US"/>
        </a:p>
      </dgm:t>
    </dgm:pt>
    <dgm:pt modelId="{6B3B786B-9804-4713-A85A-FE3DD1E415ED}" type="sibTrans" cxnId="{1FA2D673-4E95-4121-A537-92E99DE412C1}">
      <dgm:prSet/>
      <dgm:spPr/>
      <dgm:t>
        <a:bodyPr/>
        <a:lstStyle/>
        <a:p>
          <a:endParaRPr lang="zh-CN" altLang="en-US"/>
        </a:p>
      </dgm:t>
    </dgm:pt>
    <dgm:pt modelId="{A06396B4-B303-46DA-B633-39CCCD0C5CF8}">
      <dgm:prSet phldrT="[文本]"/>
      <dgm:spPr/>
      <dgm:t>
        <a:bodyPr/>
        <a:lstStyle/>
        <a:p>
          <a:r>
            <a:rPr lang="en-US" altLang="zh-CN" dirty="0" smtClean="0">
              <a:solidFill>
                <a:schemeClr val="accent1">
                  <a:lumMod val="50000"/>
                </a:schemeClr>
              </a:solidFill>
            </a:rPr>
            <a:t>Neural Model</a:t>
          </a:r>
          <a:endParaRPr lang="zh-CN" altLang="en-US">
            <a:solidFill>
              <a:schemeClr val="accent1">
                <a:lumMod val="50000"/>
              </a:schemeClr>
            </a:solidFill>
          </a:endParaRPr>
        </a:p>
      </dgm:t>
    </dgm:pt>
    <dgm:pt modelId="{51AEE951-80CA-4819-B332-7A1267E92CCF}" type="parTrans" cxnId="{3881C803-7AF8-46FF-9462-35376A85B650}">
      <dgm:prSet/>
      <dgm:spPr/>
      <dgm:t>
        <a:bodyPr/>
        <a:lstStyle/>
        <a:p>
          <a:endParaRPr lang="zh-CN" altLang="en-US"/>
        </a:p>
      </dgm:t>
    </dgm:pt>
    <dgm:pt modelId="{9FE1530A-DCCD-4FB3-8D68-08C8CF94207C}" type="sibTrans" cxnId="{3881C803-7AF8-46FF-9462-35376A85B650}">
      <dgm:prSet/>
      <dgm:spPr/>
      <dgm:t>
        <a:bodyPr/>
        <a:lstStyle/>
        <a:p>
          <a:endParaRPr lang="zh-CN" altLang="en-US"/>
        </a:p>
      </dgm:t>
    </dgm:pt>
    <dgm:pt modelId="{25736830-E0EC-4797-83AA-CA2946CADA4A}">
      <dgm:prSet phldrT="[文本]" custT="1"/>
      <dgm:spPr/>
      <dgm:t>
        <a:bodyPr/>
        <a:lstStyle/>
        <a:p>
          <a:r>
            <a:rPr lang="en-US" altLang="zh-CN" sz="1400" dirty="0" smtClean="0">
              <a:solidFill>
                <a:srgbClr val="FF0000"/>
              </a:solidFill>
            </a:rPr>
            <a:t>Conditional Random Field</a:t>
          </a:r>
          <a:endParaRPr lang="zh-CN" altLang="en-US" sz="1400" dirty="0">
            <a:solidFill>
              <a:srgbClr val="FF0000"/>
            </a:solidFill>
          </a:endParaRPr>
        </a:p>
      </dgm:t>
    </dgm:pt>
    <dgm:pt modelId="{D12B8F6B-D6D7-4710-B3BC-E487BE02A568}" type="parTrans" cxnId="{1E220E06-B03D-4383-A125-848ADC8CF4BC}">
      <dgm:prSet/>
      <dgm:spPr/>
      <dgm:t>
        <a:bodyPr/>
        <a:lstStyle/>
        <a:p>
          <a:endParaRPr lang="zh-CN" altLang="en-US"/>
        </a:p>
      </dgm:t>
    </dgm:pt>
    <dgm:pt modelId="{380274BA-0C0B-425D-B620-C0FF9DEE4A87}" type="sibTrans" cxnId="{1E220E06-B03D-4383-A125-848ADC8CF4BC}">
      <dgm:prSet/>
      <dgm:spPr/>
      <dgm:t>
        <a:bodyPr/>
        <a:lstStyle/>
        <a:p>
          <a:endParaRPr lang="zh-CN" altLang="en-US"/>
        </a:p>
      </dgm:t>
    </dgm:pt>
    <dgm:pt modelId="{4994C853-8D13-4FF9-B815-8A0ABDFB4881}">
      <dgm:prSet phldrT="[文本]" custT="1"/>
      <dgm:spPr/>
      <dgm:t>
        <a:bodyPr/>
        <a:lstStyle/>
        <a:p>
          <a:r>
            <a:rPr lang="fr-FR" altLang="zh-CN" sz="1400" smtClean="0">
              <a:solidFill>
                <a:schemeClr val="accent1">
                  <a:lumMod val="75000"/>
                </a:schemeClr>
              </a:solidFill>
            </a:rPr>
            <a:t>Latent Dynamic CRF</a:t>
          </a:r>
          <a:endParaRPr lang="zh-CN" altLang="en-US" sz="1400">
            <a:solidFill>
              <a:schemeClr val="accent1">
                <a:lumMod val="75000"/>
              </a:schemeClr>
            </a:solidFill>
          </a:endParaRPr>
        </a:p>
      </dgm:t>
    </dgm:pt>
    <dgm:pt modelId="{03581F81-22C5-43D6-8A97-EADC1A5E3CE6}" type="parTrans" cxnId="{2CDC93D8-27A4-470B-9EE3-A0E2957A7BE3}">
      <dgm:prSet/>
      <dgm:spPr/>
      <dgm:t>
        <a:bodyPr/>
        <a:lstStyle/>
        <a:p>
          <a:endParaRPr lang="zh-CN" altLang="en-US"/>
        </a:p>
      </dgm:t>
    </dgm:pt>
    <dgm:pt modelId="{25B38B6D-CC90-4AF0-919C-AB145BBAF86A}" type="sibTrans" cxnId="{2CDC93D8-27A4-470B-9EE3-A0E2957A7BE3}">
      <dgm:prSet/>
      <dgm:spPr/>
      <dgm:t>
        <a:bodyPr/>
        <a:lstStyle/>
        <a:p>
          <a:endParaRPr lang="zh-CN" altLang="en-US"/>
        </a:p>
      </dgm:t>
    </dgm:pt>
    <dgm:pt modelId="{FF14FBE9-9013-4BF5-85A4-D3A1B74DADF7}">
      <dgm:prSet phldrT="[文本]" custT="1"/>
      <dgm:spPr/>
      <dgm:t>
        <a:bodyPr/>
        <a:lstStyle/>
        <a:p>
          <a:r>
            <a:rPr lang="fr-FR" altLang="zh-CN" sz="1400" smtClean="0">
              <a:solidFill>
                <a:schemeClr val="accent1">
                  <a:lumMod val="75000"/>
                </a:schemeClr>
              </a:solidFill>
            </a:rPr>
            <a:t>Latent Variable Perceptron</a:t>
          </a:r>
          <a:endParaRPr lang="zh-CN" altLang="en-US" sz="1400">
            <a:solidFill>
              <a:schemeClr val="accent1">
                <a:lumMod val="75000"/>
              </a:schemeClr>
            </a:solidFill>
          </a:endParaRPr>
        </a:p>
      </dgm:t>
    </dgm:pt>
    <dgm:pt modelId="{DA8313A9-0FD3-4E88-83B8-3B437146707A}" type="parTrans" cxnId="{B286F7D1-9B03-46A5-8EDB-5B73BA9ACCC5}">
      <dgm:prSet/>
      <dgm:spPr/>
      <dgm:t>
        <a:bodyPr/>
        <a:lstStyle/>
        <a:p>
          <a:endParaRPr lang="zh-CN" altLang="en-US"/>
        </a:p>
      </dgm:t>
    </dgm:pt>
    <dgm:pt modelId="{50E2BE29-FFA3-46FA-9DD7-E079EC29D4A6}" type="sibTrans" cxnId="{B286F7D1-9B03-46A5-8EDB-5B73BA9ACCC5}">
      <dgm:prSet/>
      <dgm:spPr/>
      <dgm:t>
        <a:bodyPr/>
        <a:lstStyle/>
        <a:p>
          <a:endParaRPr lang="zh-CN" altLang="en-US"/>
        </a:p>
      </dgm:t>
    </dgm:pt>
    <dgm:pt modelId="{026572FB-39C3-4DF4-928E-A5657E3A3869}">
      <dgm:prSet phldrT="[文本]" custT="1"/>
      <dgm:spPr/>
      <dgm:t>
        <a:bodyPr/>
        <a:lstStyle/>
        <a:p>
          <a:r>
            <a:rPr lang="en-US" altLang="zh-CN" sz="1400" dirty="0" smtClean="0">
              <a:solidFill>
                <a:schemeClr val="accent1">
                  <a:lumMod val="50000"/>
                </a:schemeClr>
              </a:solidFill>
            </a:rPr>
            <a:t>Recurrent Neural Network</a:t>
          </a:r>
          <a:endParaRPr lang="zh-CN" altLang="en-US" sz="1400">
            <a:solidFill>
              <a:schemeClr val="accent1">
                <a:lumMod val="50000"/>
              </a:schemeClr>
            </a:solidFill>
          </a:endParaRPr>
        </a:p>
      </dgm:t>
    </dgm:pt>
    <dgm:pt modelId="{F354510C-4552-4038-B96D-8888DFD4A109}" type="parTrans" cxnId="{1F8D97D8-9DE6-425D-B467-D48283D31BBC}">
      <dgm:prSet/>
      <dgm:spPr/>
      <dgm:t>
        <a:bodyPr/>
        <a:lstStyle/>
        <a:p>
          <a:endParaRPr lang="zh-CN" altLang="en-US"/>
        </a:p>
      </dgm:t>
    </dgm:pt>
    <dgm:pt modelId="{AD3584AA-65FC-4FA0-ACD2-21131DB0478C}" type="sibTrans" cxnId="{1F8D97D8-9DE6-425D-B467-D48283D31BBC}">
      <dgm:prSet/>
      <dgm:spPr/>
      <dgm:t>
        <a:bodyPr/>
        <a:lstStyle/>
        <a:p>
          <a:endParaRPr lang="zh-CN" altLang="en-US"/>
        </a:p>
      </dgm:t>
    </dgm:pt>
    <dgm:pt modelId="{AD2CEF8B-072B-41BF-A243-9EC05CA41F67}">
      <dgm:prSet phldrT="[文本]" custT="1"/>
      <dgm:spPr/>
      <dgm:t>
        <a:bodyPr/>
        <a:lstStyle/>
        <a:p>
          <a:r>
            <a:rPr lang="en-US" altLang="zh-CN" sz="1400" dirty="0" smtClean="0">
              <a:solidFill>
                <a:schemeClr val="accent1">
                  <a:lumMod val="50000"/>
                </a:schemeClr>
              </a:solidFill>
            </a:rPr>
            <a:t>LSTM-CRF</a:t>
          </a:r>
          <a:endParaRPr lang="zh-CN" altLang="en-US" sz="1400">
            <a:solidFill>
              <a:schemeClr val="accent1">
                <a:lumMod val="50000"/>
              </a:schemeClr>
            </a:solidFill>
          </a:endParaRPr>
        </a:p>
      </dgm:t>
    </dgm:pt>
    <dgm:pt modelId="{4FB797F2-E6DA-443A-AA26-EA142AC92B6A}" type="parTrans" cxnId="{A2BE38D8-F483-4997-83F4-DCD19CB1FECF}">
      <dgm:prSet/>
      <dgm:spPr/>
      <dgm:t>
        <a:bodyPr/>
        <a:lstStyle/>
        <a:p>
          <a:endParaRPr lang="zh-CN" altLang="en-US"/>
        </a:p>
      </dgm:t>
    </dgm:pt>
    <dgm:pt modelId="{A24DB03A-4483-43D3-B305-7FB7E8F4FAD2}" type="sibTrans" cxnId="{A2BE38D8-F483-4997-83F4-DCD19CB1FECF}">
      <dgm:prSet/>
      <dgm:spPr/>
      <dgm:t>
        <a:bodyPr/>
        <a:lstStyle/>
        <a:p>
          <a:endParaRPr lang="zh-CN" altLang="en-US"/>
        </a:p>
      </dgm:t>
    </dgm:pt>
    <dgm:pt modelId="{0AF99F52-962F-4737-BB02-A9CFA86B6B0E}">
      <dgm:prSet phldrT="[文本]" custT="1"/>
      <dgm:spPr/>
      <dgm:t>
        <a:bodyPr/>
        <a:lstStyle/>
        <a:p>
          <a:r>
            <a:rPr lang="en-US" altLang="zh-CN" sz="1400" dirty="0" smtClean="0">
              <a:solidFill>
                <a:schemeClr val="accent1">
                  <a:lumMod val="50000"/>
                </a:schemeClr>
              </a:solidFill>
            </a:rPr>
            <a:t>Long Short-term Memory</a:t>
          </a:r>
          <a:endParaRPr lang="zh-CN" altLang="en-US" sz="1400">
            <a:solidFill>
              <a:schemeClr val="accent1">
                <a:lumMod val="50000"/>
              </a:schemeClr>
            </a:solidFill>
          </a:endParaRPr>
        </a:p>
      </dgm:t>
    </dgm:pt>
    <dgm:pt modelId="{14D55358-06A6-4C75-BA89-EFE882291E79}" type="parTrans" cxnId="{5C3ACF50-F7FA-403D-AE15-23507C32595E}">
      <dgm:prSet/>
      <dgm:spPr/>
      <dgm:t>
        <a:bodyPr/>
        <a:lstStyle/>
        <a:p>
          <a:endParaRPr lang="zh-CN" altLang="en-US"/>
        </a:p>
      </dgm:t>
    </dgm:pt>
    <dgm:pt modelId="{05B98B75-7745-4D6D-88D7-8BA238B39D86}" type="sibTrans" cxnId="{5C3ACF50-F7FA-403D-AE15-23507C32595E}">
      <dgm:prSet/>
      <dgm:spPr/>
      <dgm:t>
        <a:bodyPr/>
        <a:lstStyle/>
        <a:p>
          <a:endParaRPr lang="zh-CN" altLang="en-US"/>
        </a:p>
      </dgm:t>
    </dgm:pt>
    <dgm:pt modelId="{9104327A-0B3B-4ED8-838D-9C2AE0110363}">
      <dgm:prSet phldrT="[文本]" custT="1"/>
      <dgm:spPr/>
      <dgm:t>
        <a:bodyPr/>
        <a:lstStyle/>
        <a:p>
          <a:r>
            <a:rPr lang="en-US" altLang="zh-CN" sz="1400" dirty="0" smtClean="0">
              <a:solidFill>
                <a:srgbClr val="FF0000"/>
              </a:solidFill>
            </a:rPr>
            <a:t>Structure Perceptron</a:t>
          </a:r>
          <a:endParaRPr lang="zh-CN" altLang="en-US" sz="1400" dirty="0">
            <a:solidFill>
              <a:srgbClr val="FF0000"/>
            </a:solidFill>
          </a:endParaRPr>
        </a:p>
      </dgm:t>
    </dgm:pt>
    <dgm:pt modelId="{0000A8E3-98E1-4950-8960-D48072F43208}" type="sibTrans" cxnId="{F8EDB62A-0BC9-4EEA-BDF9-0CE2163EDAC9}">
      <dgm:prSet/>
      <dgm:spPr/>
      <dgm:t>
        <a:bodyPr/>
        <a:lstStyle/>
        <a:p>
          <a:endParaRPr lang="zh-CN" altLang="en-US"/>
        </a:p>
      </dgm:t>
    </dgm:pt>
    <dgm:pt modelId="{E348B64E-8807-4313-B3AC-088ACC677840}" type="parTrans" cxnId="{F8EDB62A-0BC9-4EEA-BDF9-0CE2163EDAC9}">
      <dgm:prSet/>
      <dgm:spPr/>
      <dgm:t>
        <a:bodyPr/>
        <a:lstStyle/>
        <a:p>
          <a:endParaRPr lang="zh-CN" altLang="en-US"/>
        </a:p>
      </dgm:t>
    </dgm:pt>
    <dgm:pt modelId="{F81A48B8-DA01-4436-AB88-68DA1AFC5463}">
      <dgm:prSet phldrT="[文本]" custT="1"/>
      <dgm:spPr/>
      <dgm:t>
        <a:bodyPr/>
        <a:lstStyle/>
        <a:p>
          <a:r>
            <a:rPr lang="en-US" altLang="zh-CN" sz="1400" dirty="0" smtClean="0">
              <a:solidFill>
                <a:srgbClr val="FF0000"/>
              </a:solidFill>
            </a:rPr>
            <a:t>MIRA</a:t>
          </a:r>
          <a:endParaRPr lang="zh-CN" altLang="en-US" sz="1400">
            <a:solidFill>
              <a:srgbClr val="FF0000"/>
            </a:solidFill>
          </a:endParaRPr>
        </a:p>
      </dgm:t>
    </dgm:pt>
    <dgm:pt modelId="{DA35956A-BD9E-4E3F-A18C-B33A4B08CF38}" type="sibTrans" cxnId="{7995D789-A368-4913-8430-D447A42C000C}">
      <dgm:prSet/>
      <dgm:spPr/>
      <dgm:t>
        <a:bodyPr/>
        <a:lstStyle/>
        <a:p>
          <a:endParaRPr lang="zh-CN" altLang="en-US"/>
        </a:p>
      </dgm:t>
    </dgm:pt>
    <dgm:pt modelId="{CD052C2B-CAFC-4CFD-915D-A0653D1B67D2}" type="parTrans" cxnId="{7995D789-A368-4913-8430-D447A42C000C}">
      <dgm:prSet/>
      <dgm:spPr/>
      <dgm:t>
        <a:bodyPr/>
        <a:lstStyle/>
        <a:p>
          <a:endParaRPr lang="zh-CN" altLang="en-US"/>
        </a:p>
      </dgm:t>
    </dgm:pt>
    <dgm:pt modelId="{57F4E275-9064-4DFF-8851-37CEA8B7ED46}">
      <dgm:prSet phldrT="[文本]" custT="1"/>
      <dgm:spPr/>
      <dgm:t>
        <a:bodyPr/>
        <a:lstStyle/>
        <a:p>
          <a:r>
            <a:rPr lang="en-US" altLang="zh-CN" sz="1400" dirty="0" smtClean="0">
              <a:solidFill>
                <a:srgbClr val="FF0000"/>
              </a:solidFill>
            </a:rPr>
            <a:t>Probabilistic Perceptron</a:t>
          </a:r>
          <a:endParaRPr lang="zh-CN" altLang="en-US" sz="1400" dirty="0">
            <a:solidFill>
              <a:srgbClr val="FF0000"/>
            </a:solidFill>
          </a:endParaRPr>
        </a:p>
      </dgm:t>
    </dgm:pt>
    <dgm:pt modelId="{6E5B1A9D-BBFB-4D73-91BC-F03A9FA57EB7}" type="sibTrans" cxnId="{4560DBF4-CEB9-4F94-B8DD-441D7C3E2A50}">
      <dgm:prSet/>
      <dgm:spPr/>
      <dgm:t>
        <a:bodyPr/>
        <a:lstStyle/>
        <a:p>
          <a:endParaRPr lang="zh-CN" altLang="en-US"/>
        </a:p>
      </dgm:t>
    </dgm:pt>
    <dgm:pt modelId="{8E753B87-5DAF-4E7F-8074-86570D3B0A62}" type="parTrans" cxnId="{4560DBF4-CEB9-4F94-B8DD-441D7C3E2A50}">
      <dgm:prSet/>
      <dgm:spPr/>
      <dgm:t>
        <a:bodyPr/>
        <a:lstStyle/>
        <a:p>
          <a:endParaRPr lang="zh-CN" altLang="en-US"/>
        </a:p>
      </dgm:t>
    </dgm:pt>
    <dgm:pt modelId="{A4E930A9-8DC7-495A-9EBB-01459537F677}" type="pres">
      <dgm:prSet presAssocID="{2CB550DB-A6E3-48AB-BEB5-5BBD68F552E8}" presName="Name0" presStyleCnt="0">
        <dgm:presLayoutVars>
          <dgm:chMax val="7"/>
          <dgm:chPref val="7"/>
          <dgm:dir/>
          <dgm:animLvl val="lvl"/>
        </dgm:presLayoutVars>
      </dgm:prSet>
      <dgm:spPr/>
    </dgm:pt>
    <dgm:pt modelId="{02BC6F08-732D-446C-83F6-FBE74C534593}" type="pres">
      <dgm:prSet presAssocID="{A6A398B7-412A-483D-9541-1375F93B8482}" presName="Accent1" presStyleCnt="0"/>
      <dgm:spPr/>
    </dgm:pt>
    <dgm:pt modelId="{D76FC9D8-A1BE-4C6E-B81C-214B4143B6AB}" type="pres">
      <dgm:prSet presAssocID="{A6A398B7-412A-483D-9541-1375F93B8482}" presName="Accent" presStyleLbl="node1" presStyleIdx="0" presStyleCnt="3" custLinFactNeighborX="31963"/>
      <dgm:spPr>
        <a:solidFill>
          <a:srgbClr val="FF0000"/>
        </a:solidFill>
      </dgm:spPr>
    </dgm:pt>
    <dgm:pt modelId="{BAF149CD-6838-4EC5-A998-061E845BA5C0}" type="pres">
      <dgm:prSet presAssocID="{A6A398B7-412A-483D-9541-1375F93B8482}" presName="Child1" presStyleLbl="revTx" presStyleIdx="0" presStyleCnt="6" custScaleX="155359" custLinFactX="-100000" custLinFactNeighborX="-116297" custLinFactNeighborY="-1328">
        <dgm:presLayoutVars>
          <dgm:chMax val="0"/>
          <dgm:chPref val="0"/>
          <dgm:bulletEnabled val="1"/>
        </dgm:presLayoutVars>
      </dgm:prSet>
      <dgm:spPr/>
      <dgm:t>
        <a:bodyPr/>
        <a:lstStyle/>
        <a:p>
          <a:endParaRPr lang="zh-CN" altLang="en-US"/>
        </a:p>
      </dgm:t>
    </dgm:pt>
    <dgm:pt modelId="{D0798579-05E1-4761-B220-F9B4DFBA5AC1}" type="pres">
      <dgm:prSet presAssocID="{A6A398B7-412A-483D-9541-1375F93B8482}" presName="Parent1" presStyleLbl="revTx" presStyleIdx="1" presStyleCnt="6" custLinFactNeighborX="57520">
        <dgm:presLayoutVars>
          <dgm:chMax val="1"/>
          <dgm:chPref val="1"/>
          <dgm:bulletEnabled val="1"/>
        </dgm:presLayoutVars>
      </dgm:prSet>
      <dgm:spPr/>
      <dgm:t>
        <a:bodyPr/>
        <a:lstStyle/>
        <a:p>
          <a:endParaRPr lang="zh-CN" altLang="en-US"/>
        </a:p>
      </dgm:t>
    </dgm:pt>
    <dgm:pt modelId="{38CC4845-7E03-41D2-932D-F42F16CFC102}" type="pres">
      <dgm:prSet presAssocID="{6818AE06-324A-4EE6-B6FB-44B741AD8FE2}" presName="Accent2" presStyleCnt="0"/>
      <dgm:spPr/>
    </dgm:pt>
    <dgm:pt modelId="{8FB71EB8-BD7E-4108-B873-F91E3E38C101}" type="pres">
      <dgm:prSet presAssocID="{6818AE06-324A-4EE6-B6FB-44B741AD8FE2}" presName="Accent" presStyleLbl="node1" presStyleIdx="1" presStyleCnt="3" custLinFactNeighborX="31963"/>
      <dgm:spPr/>
    </dgm:pt>
    <dgm:pt modelId="{4E78425E-B521-4E51-9C11-F77164D0DE1A}" type="pres">
      <dgm:prSet presAssocID="{6818AE06-324A-4EE6-B6FB-44B741AD8FE2}" presName="Child2" presStyleLbl="revTx" presStyleIdx="2" presStyleCnt="6" custScaleX="155360" custLinFactNeighborX="53272">
        <dgm:presLayoutVars>
          <dgm:chMax val="0"/>
          <dgm:chPref val="0"/>
          <dgm:bulletEnabled val="1"/>
        </dgm:presLayoutVars>
      </dgm:prSet>
      <dgm:spPr/>
      <dgm:t>
        <a:bodyPr/>
        <a:lstStyle/>
        <a:p>
          <a:endParaRPr lang="zh-CN" altLang="en-US"/>
        </a:p>
      </dgm:t>
    </dgm:pt>
    <dgm:pt modelId="{88D6303A-C54C-4B46-BC36-053D3F26FCAB}" type="pres">
      <dgm:prSet presAssocID="{6818AE06-324A-4EE6-B6FB-44B741AD8FE2}" presName="Parent2" presStyleLbl="revTx" presStyleIdx="3" presStyleCnt="6" custLinFactNeighborX="57520">
        <dgm:presLayoutVars>
          <dgm:chMax val="1"/>
          <dgm:chPref val="1"/>
          <dgm:bulletEnabled val="1"/>
        </dgm:presLayoutVars>
      </dgm:prSet>
      <dgm:spPr/>
      <dgm:t>
        <a:bodyPr/>
        <a:lstStyle/>
        <a:p>
          <a:endParaRPr lang="zh-CN" altLang="en-US"/>
        </a:p>
      </dgm:t>
    </dgm:pt>
    <dgm:pt modelId="{586D92BF-4F20-4D91-9348-B32A0520BE4F}" type="pres">
      <dgm:prSet presAssocID="{A06396B4-B303-46DA-B633-39CCCD0C5CF8}" presName="Accent3" presStyleCnt="0"/>
      <dgm:spPr/>
    </dgm:pt>
    <dgm:pt modelId="{F25420EF-46B5-418E-AC37-3EA6E5274A0E}" type="pres">
      <dgm:prSet presAssocID="{A06396B4-B303-46DA-B633-39CCCD0C5CF8}" presName="Accent" presStyleLbl="node1" presStyleIdx="2" presStyleCnt="3" custLinFactNeighborX="37203"/>
      <dgm:spPr/>
    </dgm:pt>
    <dgm:pt modelId="{C6B9386F-84CB-4EEF-AA55-155856BDEE9F}" type="pres">
      <dgm:prSet presAssocID="{A06396B4-B303-46DA-B633-39CCCD0C5CF8}" presName="Child3" presStyleLbl="revTx" presStyleIdx="4" presStyleCnt="6" custScaleX="155360" custLinFactX="-100000" custLinFactNeighborX="-120736" custLinFactNeighborY="22696">
        <dgm:presLayoutVars>
          <dgm:chMax val="0"/>
          <dgm:chPref val="0"/>
          <dgm:bulletEnabled val="1"/>
        </dgm:presLayoutVars>
      </dgm:prSet>
      <dgm:spPr/>
      <dgm:t>
        <a:bodyPr/>
        <a:lstStyle/>
        <a:p>
          <a:endParaRPr lang="zh-CN" altLang="en-US"/>
        </a:p>
      </dgm:t>
    </dgm:pt>
    <dgm:pt modelId="{F63FADE2-0C3A-42D3-9522-AAE7ECDAE7B4}" type="pres">
      <dgm:prSet presAssocID="{A06396B4-B303-46DA-B633-39CCCD0C5CF8}" presName="Parent3" presStyleLbl="revTx" presStyleIdx="5" presStyleCnt="6" custLinFactNeighborX="57520">
        <dgm:presLayoutVars>
          <dgm:chMax val="1"/>
          <dgm:chPref val="1"/>
          <dgm:bulletEnabled val="1"/>
        </dgm:presLayoutVars>
      </dgm:prSet>
      <dgm:spPr/>
      <dgm:t>
        <a:bodyPr/>
        <a:lstStyle/>
        <a:p>
          <a:endParaRPr lang="zh-CN" altLang="en-US"/>
        </a:p>
      </dgm:t>
    </dgm:pt>
  </dgm:ptLst>
  <dgm:cxnLst>
    <dgm:cxn modelId="{1FA2D673-4E95-4121-A537-92E99DE412C1}" srcId="{2CB550DB-A6E3-48AB-BEB5-5BBD68F552E8}" destId="{6818AE06-324A-4EE6-B6FB-44B741AD8FE2}" srcOrd="1" destOrd="0" parTransId="{034C4FE3-D7DA-4D21-BB49-A257CF9914FC}" sibTransId="{6B3B786B-9804-4713-A85A-FE3DD1E415ED}"/>
    <dgm:cxn modelId="{1E220E06-B03D-4383-A125-848ADC8CF4BC}" srcId="{A6A398B7-412A-483D-9541-1375F93B8482}" destId="{25736830-E0EC-4797-83AA-CA2946CADA4A}" srcOrd="0" destOrd="0" parTransId="{D12B8F6B-D6D7-4710-B3BC-E487BE02A568}" sibTransId="{380274BA-0C0B-425D-B620-C0FF9DEE4A87}"/>
    <dgm:cxn modelId="{B0D76E83-305A-4C7E-9BF4-DCFCC30D7A93}" type="presOf" srcId="{FF14FBE9-9013-4BF5-85A4-D3A1B74DADF7}" destId="{4E78425E-B521-4E51-9C11-F77164D0DE1A}" srcOrd="0" destOrd="1" presId="urn:microsoft.com/office/officeart/2009/layout/CircleArrowProcess"/>
    <dgm:cxn modelId="{5DAF6EE5-C291-47B5-8DDC-D6EC5E223233}" type="presOf" srcId="{F81A48B8-DA01-4436-AB88-68DA1AFC5463}" destId="{BAF149CD-6838-4EC5-A998-061E845BA5C0}" srcOrd="0" destOrd="2" presId="urn:microsoft.com/office/officeart/2009/layout/CircleArrowProcess"/>
    <dgm:cxn modelId="{FABFB468-9F40-4427-968A-43303B700E40}" type="presOf" srcId="{57F4E275-9064-4DFF-8851-37CEA8B7ED46}" destId="{BAF149CD-6838-4EC5-A998-061E845BA5C0}" srcOrd="0" destOrd="3" presId="urn:microsoft.com/office/officeart/2009/layout/CircleArrowProcess"/>
    <dgm:cxn modelId="{6A1857D2-C0AF-4BB7-848D-D5BBEB0BBDF2}" type="presOf" srcId="{A6A398B7-412A-483D-9541-1375F93B8482}" destId="{D0798579-05E1-4761-B220-F9B4DFBA5AC1}" srcOrd="0" destOrd="0" presId="urn:microsoft.com/office/officeart/2009/layout/CircleArrowProcess"/>
    <dgm:cxn modelId="{3881C803-7AF8-46FF-9462-35376A85B650}" srcId="{2CB550DB-A6E3-48AB-BEB5-5BBD68F552E8}" destId="{A06396B4-B303-46DA-B633-39CCCD0C5CF8}" srcOrd="2" destOrd="0" parTransId="{51AEE951-80CA-4819-B332-7A1267E92CCF}" sibTransId="{9FE1530A-DCCD-4FB3-8D68-08C8CF94207C}"/>
    <dgm:cxn modelId="{1F8D97D8-9DE6-425D-B467-D48283D31BBC}" srcId="{A06396B4-B303-46DA-B633-39CCCD0C5CF8}" destId="{026572FB-39C3-4DF4-928E-A5657E3A3869}" srcOrd="0" destOrd="0" parTransId="{F354510C-4552-4038-B96D-8888DFD4A109}" sibTransId="{AD3584AA-65FC-4FA0-ACD2-21131DB0478C}"/>
    <dgm:cxn modelId="{F6B6E77E-9A0A-4C63-87A0-89DFEB7868B4}" type="presOf" srcId="{AD2CEF8B-072B-41BF-A243-9EC05CA41F67}" destId="{C6B9386F-84CB-4EEF-AA55-155856BDEE9F}" srcOrd="0" destOrd="2" presId="urn:microsoft.com/office/officeart/2009/layout/CircleArrowProcess"/>
    <dgm:cxn modelId="{57AC18F4-9F8C-4E1A-9534-1642052F635E}" type="presOf" srcId="{0AF99F52-962F-4737-BB02-A9CFA86B6B0E}" destId="{C6B9386F-84CB-4EEF-AA55-155856BDEE9F}" srcOrd="0" destOrd="1" presId="urn:microsoft.com/office/officeart/2009/layout/CircleArrowProcess"/>
    <dgm:cxn modelId="{094AA6FF-BD29-418C-8FCE-6E4BF62767D9}" type="presOf" srcId="{4994C853-8D13-4FF9-B815-8A0ABDFB4881}" destId="{4E78425E-B521-4E51-9C11-F77164D0DE1A}" srcOrd="0" destOrd="0" presId="urn:microsoft.com/office/officeart/2009/layout/CircleArrowProcess"/>
    <dgm:cxn modelId="{F8EDB62A-0BC9-4EEA-BDF9-0CE2163EDAC9}" srcId="{A6A398B7-412A-483D-9541-1375F93B8482}" destId="{9104327A-0B3B-4ED8-838D-9C2AE0110363}" srcOrd="1" destOrd="0" parTransId="{E348B64E-8807-4313-B3AC-088ACC677840}" sibTransId="{0000A8E3-98E1-4950-8960-D48072F43208}"/>
    <dgm:cxn modelId="{2CDC93D8-27A4-470B-9EE3-A0E2957A7BE3}" srcId="{6818AE06-324A-4EE6-B6FB-44B741AD8FE2}" destId="{4994C853-8D13-4FF9-B815-8A0ABDFB4881}" srcOrd="0" destOrd="0" parTransId="{03581F81-22C5-43D6-8A97-EADC1A5E3CE6}" sibTransId="{25B38B6D-CC90-4AF0-919C-AB145BBAF86A}"/>
    <dgm:cxn modelId="{9F128167-5F5C-4639-AF91-AABA46E94246}" type="presOf" srcId="{25736830-E0EC-4797-83AA-CA2946CADA4A}" destId="{BAF149CD-6838-4EC5-A998-061E845BA5C0}" srcOrd="0" destOrd="0" presId="urn:microsoft.com/office/officeart/2009/layout/CircleArrowProcess"/>
    <dgm:cxn modelId="{5C3ACF50-F7FA-403D-AE15-23507C32595E}" srcId="{A06396B4-B303-46DA-B633-39CCCD0C5CF8}" destId="{0AF99F52-962F-4737-BB02-A9CFA86B6B0E}" srcOrd="1" destOrd="0" parTransId="{14D55358-06A6-4C75-BA89-EFE882291E79}" sibTransId="{05B98B75-7745-4D6D-88D7-8BA238B39D86}"/>
    <dgm:cxn modelId="{F1EF1A8F-1E53-4BCE-860D-2485620CAD9D}" type="presOf" srcId="{A06396B4-B303-46DA-B633-39CCCD0C5CF8}" destId="{F63FADE2-0C3A-42D3-9522-AAE7ECDAE7B4}" srcOrd="0" destOrd="0" presId="urn:microsoft.com/office/officeart/2009/layout/CircleArrowProcess"/>
    <dgm:cxn modelId="{7995D789-A368-4913-8430-D447A42C000C}" srcId="{A6A398B7-412A-483D-9541-1375F93B8482}" destId="{F81A48B8-DA01-4436-AB88-68DA1AFC5463}" srcOrd="2" destOrd="0" parTransId="{CD052C2B-CAFC-4CFD-915D-A0653D1B67D2}" sibTransId="{DA35956A-BD9E-4E3F-A18C-B33A4B08CF38}"/>
    <dgm:cxn modelId="{4560DBF4-CEB9-4F94-B8DD-441D7C3E2A50}" srcId="{A6A398B7-412A-483D-9541-1375F93B8482}" destId="{57F4E275-9064-4DFF-8851-37CEA8B7ED46}" srcOrd="3" destOrd="0" parTransId="{8E753B87-5DAF-4E7F-8074-86570D3B0A62}" sibTransId="{6E5B1A9D-BBFB-4D73-91BC-F03A9FA57EB7}"/>
    <dgm:cxn modelId="{6934CEFE-9F59-49C8-BE4A-94D1E797B2C0}" type="presOf" srcId="{2CB550DB-A6E3-48AB-BEB5-5BBD68F552E8}" destId="{A4E930A9-8DC7-495A-9EBB-01459537F677}" srcOrd="0" destOrd="0" presId="urn:microsoft.com/office/officeart/2009/layout/CircleArrowProcess"/>
    <dgm:cxn modelId="{46D9A9BC-F9AB-4CCF-BF40-F390356190D1}" type="presOf" srcId="{026572FB-39C3-4DF4-928E-A5657E3A3869}" destId="{C6B9386F-84CB-4EEF-AA55-155856BDEE9F}" srcOrd="0" destOrd="0" presId="urn:microsoft.com/office/officeart/2009/layout/CircleArrowProcess"/>
    <dgm:cxn modelId="{5A4BC749-657B-4A4E-9DA1-96FE9D11FE50}" srcId="{2CB550DB-A6E3-48AB-BEB5-5BBD68F552E8}" destId="{A6A398B7-412A-483D-9541-1375F93B8482}" srcOrd="0" destOrd="0" parTransId="{C07E4FF3-0B4F-43C2-9F0C-FF28D596076F}" sibTransId="{9B1A9137-2C59-47D5-B4D0-B757F9F24C4B}"/>
    <dgm:cxn modelId="{B286F7D1-9B03-46A5-8EDB-5B73BA9ACCC5}" srcId="{6818AE06-324A-4EE6-B6FB-44B741AD8FE2}" destId="{FF14FBE9-9013-4BF5-85A4-D3A1B74DADF7}" srcOrd="1" destOrd="0" parTransId="{DA8313A9-0FD3-4E88-83B8-3B437146707A}" sibTransId="{50E2BE29-FFA3-46FA-9DD7-E079EC29D4A6}"/>
    <dgm:cxn modelId="{C9FFFF8E-B402-4BE9-B433-970AD1636018}" type="presOf" srcId="{6818AE06-324A-4EE6-B6FB-44B741AD8FE2}" destId="{88D6303A-C54C-4B46-BC36-053D3F26FCAB}" srcOrd="0" destOrd="0" presId="urn:microsoft.com/office/officeart/2009/layout/CircleArrowProcess"/>
    <dgm:cxn modelId="{79DCABCE-437F-4298-8CE1-478A390509A7}" type="presOf" srcId="{9104327A-0B3B-4ED8-838D-9C2AE0110363}" destId="{BAF149CD-6838-4EC5-A998-061E845BA5C0}" srcOrd="0" destOrd="1" presId="urn:microsoft.com/office/officeart/2009/layout/CircleArrowProcess"/>
    <dgm:cxn modelId="{A2BE38D8-F483-4997-83F4-DCD19CB1FECF}" srcId="{A06396B4-B303-46DA-B633-39CCCD0C5CF8}" destId="{AD2CEF8B-072B-41BF-A243-9EC05CA41F67}" srcOrd="2" destOrd="0" parTransId="{4FB797F2-E6DA-443A-AA26-EA142AC92B6A}" sibTransId="{A24DB03A-4483-43D3-B305-7FB7E8F4FAD2}"/>
    <dgm:cxn modelId="{BED92B1A-C90A-43A6-A3D8-E98B4BD94CA5}" type="presParOf" srcId="{A4E930A9-8DC7-495A-9EBB-01459537F677}" destId="{02BC6F08-732D-446C-83F6-FBE74C534593}" srcOrd="0" destOrd="0" presId="urn:microsoft.com/office/officeart/2009/layout/CircleArrowProcess"/>
    <dgm:cxn modelId="{D7B244BC-DFFF-4514-B0E8-C8C3106EB73E}" type="presParOf" srcId="{02BC6F08-732D-446C-83F6-FBE74C534593}" destId="{D76FC9D8-A1BE-4C6E-B81C-214B4143B6AB}" srcOrd="0" destOrd="0" presId="urn:microsoft.com/office/officeart/2009/layout/CircleArrowProcess"/>
    <dgm:cxn modelId="{BF9F9B2E-5430-4146-AC5E-2A4447433BCE}" type="presParOf" srcId="{A4E930A9-8DC7-495A-9EBB-01459537F677}" destId="{BAF149CD-6838-4EC5-A998-061E845BA5C0}" srcOrd="1" destOrd="0" presId="urn:microsoft.com/office/officeart/2009/layout/CircleArrowProcess"/>
    <dgm:cxn modelId="{E47E75F3-23EA-4A88-BE4C-70DF3BD0FE75}" type="presParOf" srcId="{A4E930A9-8DC7-495A-9EBB-01459537F677}" destId="{D0798579-05E1-4761-B220-F9B4DFBA5AC1}" srcOrd="2" destOrd="0" presId="urn:microsoft.com/office/officeart/2009/layout/CircleArrowProcess"/>
    <dgm:cxn modelId="{C7D8F726-63EA-492E-85BD-ACBA6C0A5D4B}" type="presParOf" srcId="{A4E930A9-8DC7-495A-9EBB-01459537F677}" destId="{38CC4845-7E03-41D2-932D-F42F16CFC102}" srcOrd="3" destOrd="0" presId="urn:microsoft.com/office/officeart/2009/layout/CircleArrowProcess"/>
    <dgm:cxn modelId="{5DE77D76-C037-4045-9907-7A139F196300}" type="presParOf" srcId="{38CC4845-7E03-41D2-932D-F42F16CFC102}" destId="{8FB71EB8-BD7E-4108-B873-F91E3E38C101}" srcOrd="0" destOrd="0" presId="urn:microsoft.com/office/officeart/2009/layout/CircleArrowProcess"/>
    <dgm:cxn modelId="{1A499165-99EF-4538-805F-DBD6B5DA2BE6}" type="presParOf" srcId="{A4E930A9-8DC7-495A-9EBB-01459537F677}" destId="{4E78425E-B521-4E51-9C11-F77164D0DE1A}" srcOrd="4" destOrd="0" presId="urn:microsoft.com/office/officeart/2009/layout/CircleArrowProcess"/>
    <dgm:cxn modelId="{D3EAB084-D3F3-4A3F-B1F8-EC19E438CC2B}" type="presParOf" srcId="{A4E930A9-8DC7-495A-9EBB-01459537F677}" destId="{88D6303A-C54C-4B46-BC36-053D3F26FCAB}" srcOrd="5" destOrd="0" presId="urn:microsoft.com/office/officeart/2009/layout/CircleArrowProcess"/>
    <dgm:cxn modelId="{47A1B774-43E9-49E6-8C9B-F0AF25B16B8A}" type="presParOf" srcId="{A4E930A9-8DC7-495A-9EBB-01459537F677}" destId="{586D92BF-4F20-4D91-9348-B32A0520BE4F}" srcOrd="6" destOrd="0" presId="urn:microsoft.com/office/officeart/2009/layout/CircleArrowProcess"/>
    <dgm:cxn modelId="{8D4C09BC-9E24-4B4C-B62B-2B44BC571100}" type="presParOf" srcId="{586D92BF-4F20-4D91-9348-B32A0520BE4F}" destId="{F25420EF-46B5-418E-AC37-3EA6E5274A0E}" srcOrd="0" destOrd="0" presId="urn:microsoft.com/office/officeart/2009/layout/CircleArrowProcess"/>
    <dgm:cxn modelId="{7CB09535-C313-45C6-99CC-F4294DA0445B}" type="presParOf" srcId="{A4E930A9-8DC7-495A-9EBB-01459537F677}" destId="{C6B9386F-84CB-4EEF-AA55-155856BDEE9F}" srcOrd="7" destOrd="0" presId="urn:microsoft.com/office/officeart/2009/layout/CircleArrowProcess"/>
    <dgm:cxn modelId="{8D091DC5-0EA6-4562-B437-BD1041FCE8BF}" type="presParOf" srcId="{A4E930A9-8DC7-495A-9EBB-01459537F677}" destId="{F63FADE2-0C3A-42D3-9522-AAE7ECDAE7B4}" srcOrd="8"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72D3316-C33F-4164-B2D8-FAAAD3024385}" type="doc">
      <dgm:prSet loTypeId="urn:microsoft.com/office/officeart/2008/layout/CircleAccentTimeline" loCatId="process" qsTypeId="urn:microsoft.com/office/officeart/2005/8/quickstyle/simple2" qsCatId="simple" csTypeId="urn:microsoft.com/office/officeart/2005/8/colors/accent1_2" csCatId="accent1" phldr="1"/>
      <dgm:spPr/>
      <dgm:t>
        <a:bodyPr/>
        <a:lstStyle/>
        <a:p>
          <a:endParaRPr lang="zh-CN" altLang="en-US"/>
        </a:p>
      </dgm:t>
    </dgm:pt>
    <dgm:pt modelId="{F48FDCC4-211A-45A4-B238-FC1388A06817}">
      <dgm:prSet phldrT="[文本]"/>
      <dgm:spPr/>
      <dgm:t>
        <a:bodyPr/>
        <a:lstStyle/>
        <a:p>
          <a:r>
            <a:rPr lang="en-US" altLang="zh-CN" dirty="0" smtClean="0">
              <a:solidFill>
                <a:schemeClr val="accent2">
                  <a:lumMod val="75000"/>
                </a:schemeClr>
              </a:solidFill>
            </a:rPr>
            <a:t>Latent Model</a:t>
          </a:r>
          <a:endParaRPr lang="zh-CN" altLang="en-US">
            <a:solidFill>
              <a:schemeClr val="accent2">
                <a:lumMod val="75000"/>
              </a:schemeClr>
            </a:solidFill>
          </a:endParaRPr>
        </a:p>
      </dgm:t>
    </dgm:pt>
    <dgm:pt modelId="{0C9C3B05-25E0-479B-827F-3C3B0E961021}" type="parTrans" cxnId="{06EFFF70-BA9F-46C6-AAEF-5A6A13582E77}">
      <dgm:prSet/>
      <dgm:spPr/>
      <dgm:t>
        <a:bodyPr/>
        <a:lstStyle/>
        <a:p>
          <a:endParaRPr lang="zh-CN" altLang="en-US"/>
        </a:p>
      </dgm:t>
    </dgm:pt>
    <dgm:pt modelId="{23BE331F-DCEF-40DB-AC11-C3A9CB774D3F}" type="sibTrans" cxnId="{06EFFF70-BA9F-46C6-AAEF-5A6A13582E77}">
      <dgm:prSet/>
      <dgm:spPr/>
      <dgm:t>
        <a:bodyPr/>
        <a:lstStyle/>
        <a:p>
          <a:endParaRPr lang="zh-CN" altLang="en-US"/>
        </a:p>
      </dgm:t>
    </dgm:pt>
    <dgm:pt modelId="{F6BD10E7-6C32-4260-A3A5-DB79CE2DDA8C}">
      <dgm:prSet phldrT="[文本]"/>
      <dgm:spPr/>
      <dgm:t>
        <a:bodyPr/>
        <a:lstStyle/>
        <a:p>
          <a:r>
            <a:rPr lang="en-US" altLang="zh-CN" dirty="0" smtClean="0"/>
            <a:t> </a:t>
          </a:r>
          <a:endParaRPr lang="zh-CN" altLang="en-US"/>
        </a:p>
      </dgm:t>
    </dgm:pt>
    <dgm:pt modelId="{3AD1E310-3E3C-41DD-9E22-0E73CE710EEF}" type="parTrans" cxnId="{4982E665-9C3D-4F3E-9950-9EC0507B3D89}">
      <dgm:prSet/>
      <dgm:spPr/>
      <dgm:t>
        <a:bodyPr/>
        <a:lstStyle/>
        <a:p>
          <a:endParaRPr lang="zh-CN" altLang="en-US"/>
        </a:p>
      </dgm:t>
    </dgm:pt>
    <dgm:pt modelId="{73439384-C65D-47E2-A81C-70DD7E528C18}" type="sibTrans" cxnId="{4982E665-9C3D-4F3E-9950-9EC0507B3D89}">
      <dgm:prSet/>
      <dgm:spPr/>
      <dgm:t>
        <a:bodyPr/>
        <a:lstStyle/>
        <a:p>
          <a:endParaRPr lang="zh-CN" altLang="en-US"/>
        </a:p>
      </dgm:t>
    </dgm:pt>
    <dgm:pt modelId="{A113A26E-E614-4958-8D36-B9F465570CA3}">
      <dgm:prSet phldrT="[文本]"/>
      <dgm:spPr/>
      <dgm:t>
        <a:bodyPr/>
        <a:lstStyle/>
        <a:p>
          <a:r>
            <a:rPr lang="en-US" altLang="zh-CN" dirty="0" smtClean="0"/>
            <a:t> </a:t>
          </a:r>
          <a:endParaRPr lang="zh-CN" altLang="en-US"/>
        </a:p>
      </dgm:t>
    </dgm:pt>
    <dgm:pt modelId="{9D18F092-7811-4B18-AF3B-DA7AE31C772B}" type="parTrans" cxnId="{9CD30044-88B8-4C5C-BC84-EF1BC382EC37}">
      <dgm:prSet/>
      <dgm:spPr/>
      <dgm:t>
        <a:bodyPr/>
        <a:lstStyle/>
        <a:p>
          <a:endParaRPr lang="zh-CN" altLang="en-US"/>
        </a:p>
      </dgm:t>
    </dgm:pt>
    <dgm:pt modelId="{B2E485C1-FA4B-4706-9743-FF6C13D2C830}" type="sibTrans" cxnId="{9CD30044-88B8-4C5C-BC84-EF1BC382EC37}">
      <dgm:prSet/>
      <dgm:spPr/>
      <dgm:t>
        <a:bodyPr/>
        <a:lstStyle/>
        <a:p>
          <a:endParaRPr lang="zh-CN" altLang="en-US"/>
        </a:p>
      </dgm:t>
    </dgm:pt>
    <dgm:pt modelId="{3EE5EC24-C884-4288-967A-7A208BC53D69}">
      <dgm:prSet phldrT="[文本]"/>
      <dgm:spPr/>
      <dgm:t>
        <a:bodyPr/>
        <a:lstStyle/>
        <a:p>
          <a:r>
            <a:rPr lang="en-US" altLang="zh-CN" dirty="0" smtClean="0"/>
            <a:t> </a:t>
          </a:r>
          <a:endParaRPr lang="zh-CN" altLang="en-US"/>
        </a:p>
      </dgm:t>
    </dgm:pt>
    <dgm:pt modelId="{14BC0465-AA6E-4068-A102-40EB12087B8D}" type="parTrans" cxnId="{5A8BBB28-E389-41BB-ACF2-E5CA1582952A}">
      <dgm:prSet/>
      <dgm:spPr/>
      <dgm:t>
        <a:bodyPr/>
        <a:lstStyle/>
        <a:p>
          <a:endParaRPr lang="zh-CN" altLang="en-US"/>
        </a:p>
      </dgm:t>
    </dgm:pt>
    <dgm:pt modelId="{FBB405E5-64D7-4DF9-9FCB-A4A333416D97}" type="sibTrans" cxnId="{5A8BBB28-E389-41BB-ACF2-E5CA1582952A}">
      <dgm:prSet/>
      <dgm:spPr/>
      <dgm:t>
        <a:bodyPr/>
        <a:lstStyle/>
        <a:p>
          <a:endParaRPr lang="zh-CN" altLang="en-US"/>
        </a:p>
      </dgm:t>
    </dgm:pt>
    <dgm:pt modelId="{33545A21-DF5B-4579-BC12-CE5F75717E94}">
      <dgm:prSet/>
      <dgm:spPr/>
      <dgm:t>
        <a:bodyPr/>
        <a:lstStyle/>
        <a:p>
          <a:r>
            <a:rPr lang="en-US" altLang="zh-CN" dirty="0" smtClean="0">
              <a:solidFill>
                <a:srgbClr val="FF0000"/>
              </a:solidFill>
            </a:rPr>
            <a:t>Conventional Model</a:t>
          </a:r>
          <a:endParaRPr lang="zh-CN" altLang="en-US">
            <a:solidFill>
              <a:srgbClr val="FF0000"/>
            </a:solidFill>
          </a:endParaRPr>
        </a:p>
      </dgm:t>
    </dgm:pt>
    <dgm:pt modelId="{C5A362B2-5051-4C00-8D57-356338F188FF}" type="parTrans" cxnId="{E04A265D-FABB-4108-BBE3-3A5FB0D82B87}">
      <dgm:prSet/>
      <dgm:spPr/>
      <dgm:t>
        <a:bodyPr/>
        <a:lstStyle/>
        <a:p>
          <a:endParaRPr lang="zh-CN" altLang="en-US"/>
        </a:p>
      </dgm:t>
    </dgm:pt>
    <dgm:pt modelId="{2A2C49C0-1E9E-48C6-89DB-D7C9F0E8E5EC}" type="sibTrans" cxnId="{E04A265D-FABB-4108-BBE3-3A5FB0D82B87}">
      <dgm:prSet/>
      <dgm:spPr/>
      <dgm:t>
        <a:bodyPr/>
        <a:lstStyle/>
        <a:p>
          <a:endParaRPr lang="zh-CN" altLang="en-US"/>
        </a:p>
      </dgm:t>
    </dgm:pt>
    <dgm:pt modelId="{E8CD3911-B981-42D3-BDE5-06D7A09DD227}">
      <dgm:prSet phldrT="[文本]"/>
      <dgm:spPr/>
      <dgm:t>
        <a:bodyPr/>
        <a:lstStyle/>
        <a:p>
          <a:r>
            <a:rPr lang="en-US" altLang="zh-CN" dirty="0" smtClean="0">
              <a:solidFill>
                <a:schemeClr val="accent2">
                  <a:lumMod val="75000"/>
                </a:schemeClr>
              </a:solidFill>
            </a:rPr>
            <a:t>Neural Model</a:t>
          </a:r>
          <a:endParaRPr lang="zh-CN" altLang="en-US">
            <a:solidFill>
              <a:schemeClr val="accent2">
                <a:lumMod val="75000"/>
              </a:schemeClr>
            </a:solidFill>
          </a:endParaRPr>
        </a:p>
      </dgm:t>
    </dgm:pt>
    <dgm:pt modelId="{C0B82B26-CCF4-4A00-BA2A-4BC40160EA3F}" type="parTrans" cxnId="{140CF3F7-34F3-4AD0-8121-D54E865669D4}">
      <dgm:prSet/>
      <dgm:spPr/>
      <dgm:t>
        <a:bodyPr/>
        <a:lstStyle/>
        <a:p>
          <a:endParaRPr lang="zh-CN" altLang="en-US"/>
        </a:p>
      </dgm:t>
    </dgm:pt>
    <dgm:pt modelId="{884CE034-A7B0-4812-8086-AA1959459B4F}" type="sibTrans" cxnId="{140CF3F7-34F3-4AD0-8121-D54E865669D4}">
      <dgm:prSet/>
      <dgm:spPr/>
      <dgm:t>
        <a:bodyPr/>
        <a:lstStyle/>
        <a:p>
          <a:endParaRPr lang="zh-CN" altLang="en-US"/>
        </a:p>
      </dgm:t>
    </dgm:pt>
    <dgm:pt modelId="{5ACEC849-A571-45E5-A527-560CE1716ADA}">
      <dgm:prSet phldrT="[文本]"/>
      <dgm:spPr/>
      <dgm:t>
        <a:bodyPr/>
        <a:lstStyle/>
        <a:p>
          <a:r>
            <a:rPr lang="en-US" altLang="zh-CN" dirty="0" smtClean="0"/>
            <a:t> </a:t>
          </a:r>
          <a:endParaRPr lang="zh-CN" altLang="en-US"/>
        </a:p>
      </dgm:t>
    </dgm:pt>
    <dgm:pt modelId="{9E5845E3-7537-4C39-8EFE-5B89C73BFE77}" type="sibTrans" cxnId="{DF8B7642-8EA2-42E3-812D-B2BF91DF1BE4}">
      <dgm:prSet/>
      <dgm:spPr/>
      <dgm:t>
        <a:bodyPr/>
        <a:lstStyle/>
        <a:p>
          <a:endParaRPr lang="zh-CN" altLang="en-US"/>
        </a:p>
      </dgm:t>
    </dgm:pt>
    <dgm:pt modelId="{78E62FEE-C091-4B9B-88A1-258B40E5DED2}" type="parTrans" cxnId="{DF8B7642-8EA2-42E3-812D-B2BF91DF1BE4}">
      <dgm:prSet/>
      <dgm:spPr/>
      <dgm:t>
        <a:bodyPr/>
        <a:lstStyle/>
        <a:p>
          <a:endParaRPr lang="zh-CN" altLang="en-US"/>
        </a:p>
      </dgm:t>
    </dgm:pt>
    <dgm:pt modelId="{20885782-30B0-44E5-86E6-05669842F454}" type="pres">
      <dgm:prSet presAssocID="{972D3316-C33F-4164-B2D8-FAAAD3024385}" presName="Name0" presStyleCnt="0">
        <dgm:presLayoutVars>
          <dgm:dir/>
        </dgm:presLayoutVars>
      </dgm:prSet>
      <dgm:spPr/>
      <dgm:t>
        <a:bodyPr/>
        <a:lstStyle/>
        <a:p>
          <a:endParaRPr lang="zh-CN" altLang="en-US"/>
        </a:p>
      </dgm:t>
    </dgm:pt>
    <dgm:pt modelId="{35DF1F96-0BB6-4EF3-AB25-75659A44DCEA}" type="pres">
      <dgm:prSet presAssocID="{5ACEC849-A571-45E5-A527-560CE1716ADA}" presName="parComposite" presStyleCnt="0"/>
      <dgm:spPr/>
    </dgm:pt>
    <dgm:pt modelId="{233E0BE2-73A8-491D-AA4C-B8405E73D9F5}" type="pres">
      <dgm:prSet presAssocID="{5ACEC849-A571-45E5-A527-560CE1716ADA}" presName="parBigCircle" presStyleLbl="node0" presStyleIdx="0" presStyleCnt="4"/>
      <dgm:spPr/>
    </dgm:pt>
    <dgm:pt modelId="{2501CACA-328C-45DF-8A29-EEC1FD2F1AF2}" type="pres">
      <dgm:prSet presAssocID="{5ACEC849-A571-45E5-A527-560CE1716ADA}" presName="parTx" presStyleLbl="revTx" presStyleIdx="0" presStyleCnt="10"/>
      <dgm:spPr/>
      <dgm:t>
        <a:bodyPr/>
        <a:lstStyle/>
        <a:p>
          <a:endParaRPr lang="zh-CN" altLang="en-US"/>
        </a:p>
      </dgm:t>
    </dgm:pt>
    <dgm:pt modelId="{061957FF-397E-4C6A-ACF6-8DDEF2642918}" type="pres">
      <dgm:prSet presAssocID="{5ACEC849-A571-45E5-A527-560CE1716ADA}" presName="bSpace" presStyleCnt="0"/>
      <dgm:spPr/>
    </dgm:pt>
    <dgm:pt modelId="{1E1733B6-A923-4DD6-9ADE-65BD4D3E922E}" type="pres">
      <dgm:prSet presAssocID="{5ACEC849-A571-45E5-A527-560CE1716ADA}" presName="parBackupNorm" presStyleCnt="0"/>
      <dgm:spPr/>
    </dgm:pt>
    <dgm:pt modelId="{29393750-3400-47D7-B266-A0FF28B08DBC}" type="pres">
      <dgm:prSet presAssocID="{9E5845E3-7537-4C39-8EFE-5B89C73BFE77}" presName="parSpace" presStyleCnt="0"/>
      <dgm:spPr/>
    </dgm:pt>
    <dgm:pt modelId="{6FDB8482-2269-4E5D-A3ED-54E564D5D1B3}" type="pres">
      <dgm:prSet presAssocID="{F6BD10E7-6C32-4260-A3A5-DB79CE2DDA8C}" presName="parComposite" presStyleCnt="0"/>
      <dgm:spPr/>
    </dgm:pt>
    <dgm:pt modelId="{AF69286C-C22D-4D6F-B347-9B341883A3D7}" type="pres">
      <dgm:prSet presAssocID="{F6BD10E7-6C32-4260-A3A5-DB79CE2DDA8C}" presName="parBigCircle" presStyleLbl="node0" presStyleIdx="1" presStyleCnt="4"/>
      <dgm:spPr/>
    </dgm:pt>
    <dgm:pt modelId="{D2790DB1-F707-4327-9E18-0A263749E5F5}" type="pres">
      <dgm:prSet presAssocID="{F6BD10E7-6C32-4260-A3A5-DB79CE2DDA8C}" presName="parTx" presStyleLbl="revTx" presStyleIdx="1" presStyleCnt="10"/>
      <dgm:spPr/>
      <dgm:t>
        <a:bodyPr/>
        <a:lstStyle/>
        <a:p>
          <a:endParaRPr lang="zh-CN" altLang="en-US"/>
        </a:p>
      </dgm:t>
    </dgm:pt>
    <dgm:pt modelId="{EF71A76E-1A78-47B5-8249-075B66092492}" type="pres">
      <dgm:prSet presAssocID="{F6BD10E7-6C32-4260-A3A5-DB79CE2DDA8C}" presName="bSpace" presStyleCnt="0"/>
      <dgm:spPr/>
    </dgm:pt>
    <dgm:pt modelId="{709B8386-A6D7-4EB3-9FE1-A6D0492A47AE}" type="pres">
      <dgm:prSet presAssocID="{F6BD10E7-6C32-4260-A3A5-DB79CE2DDA8C}" presName="parBackupNorm" presStyleCnt="0"/>
      <dgm:spPr/>
    </dgm:pt>
    <dgm:pt modelId="{A74BF4CD-3940-4B1E-AA58-C663C62D2ED9}" type="pres">
      <dgm:prSet presAssocID="{73439384-C65D-47E2-A81C-70DD7E528C18}" presName="parSpace" presStyleCnt="0"/>
      <dgm:spPr/>
    </dgm:pt>
    <dgm:pt modelId="{A0ACAA52-C773-4F8B-82B8-0E9604F15B59}" type="pres">
      <dgm:prSet presAssocID="{33545A21-DF5B-4579-BC12-CE5F75717E94}" presName="desBackupLeftNorm" presStyleCnt="0"/>
      <dgm:spPr/>
    </dgm:pt>
    <dgm:pt modelId="{CAA97E11-EA01-4940-8FCA-8B8E97E06977}" type="pres">
      <dgm:prSet presAssocID="{33545A21-DF5B-4579-BC12-CE5F75717E94}" presName="desComposite" presStyleCnt="0"/>
      <dgm:spPr/>
    </dgm:pt>
    <dgm:pt modelId="{B284FDD8-5F06-4C35-AF09-5B832487333F}" type="pres">
      <dgm:prSet presAssocID="{33545A21-DF5B-4579-BC12-CE5F75717E94}" presName="desCircle" presStyleLbl="node1" presStyleIdx="0" presStyleCnt="3"/>
      <dgm:spPr>
        <a:solidFill>
          <a:srgbClr val="FF0000"/>
        </a:solidFill>
      </dgm:spPr>
    </dgm:pt>
    <dgm:pt modelId="{BC36749D-708D-46F7-9AAE-13EFF632DC90}" type="pres">
      <dgm:prSet presAssocID="{33545A21-DF5B-4579-BC12-CE5F75717E94}" presName="chTx" presStyleLbl="revTx" presStyleIdx="2" presStyleCnt="10"/>
      <dgm:spPr/>
      <dgm:t>
        <a:bodyPr/>
        <a:lstStyle/>
        <a:p>
          <a:endParaRPr lang="zh-CN" altLang="en-US"/>
        </a:p>
      </dgm:t>
    </dgm:pt>
    <dgm:pt modelId="{08478755-F6DD-4B04-BA70-D6B1FD0C1DE9}" type="pres">
      <dgm:prSet presAssocID="{33545A21-DF5B-4579-BC12-CE5F75717E94}" presName="desTx" presStyleLbl="revTx" presStyleIdx="3" presStyleCnt="10">
        <dgm:presLayoutVars>
          <dgm:bulletEnabled val="1"/>
        </dgm:presLayoutVars>
      </dgm:prSet>
      <dgm:spPr/>
    </dgm:pt>
    <dgm:pt modelId="{F9AF37CC-3514-4B1B-8E81-EF063BC410A1}" type="pres">
      <dgm:prSet presAssocID="{33545A21-DF5B-4579-BC12-CE5F75717E94}" presName="desBackupRightNorm" presStyleCnt="0"/>
      <dgm:spPr/>
    </dgm:pt>
    <dgm:pt modelId="{76621552-A7ED-4AFF-92F1-F00984BEBD30}" type="pres">
      <dgm:prSet presAssocID="{2A2C49C0-1E9E-48C6-89DB-D7C9F0E8E5EC}" presName="desSpace" presStyleCnt="0"/>
      <dgm:spPr/>
    </dgm:pt>
    <dgm:pt modelId="{151E2AF5-44D6-452C-BF4B-6786248E14E3}" type="pres">
      <dgm:prSet presAssocID="{F48FDCC4-211A-45A4-B238-FC1388A06817}" presName="desBackupLeftNorm" presStyleCnt="0"/>
      <dgm:spPr/>
    </dgm:pt>
    <dgm:pt modelId="{69B9B248-7FBC-49A7-B413-EDF6FD43B852}" type="pres">
      <dgm:prSet presAssocID="{F48FDCC4-211A-45A4-B238-FC1388A06817}" presName="desComposite" presStyleCnt="0"/>
      <dgm:spPr/>
    </dgm:pt>
    <dgm:pt modelId="{7F72DF8A-E790-49EC-8398-85AA71DE5496}" type="pres">
      <dgm:prSet presAssocID="{F48FDCC4-211A-45A4-B238-FC1388A06817}" presName="desCircle" presStyleLbl="node1" presStyleIdx="1" presStyleCnt="3"/>
      <dgm:spPr/>
    </dgm:pt>
    <dgm:pt modelId="{99B1AF97-7335-41D5-BAFE-C49CCED119E6}" type="pres">
      <dgm:prSet presAssocID="{F48FDCC4-211A-45A4-B238-FC1388A06817}" presName="chTx" presStyleLbl="revTx" presStyleIdx="4" presStyleCnt="10"/>
      <dgm:spPr/>
      <dgm:t>
        <a:bodyPr/>
        <a:lstStyle/>
        <a:p>
          <a:endParaRPr lang="zh-CN" altLang="en-US"/>
        </a:p>
      </dgm:t>
    </dgm:pt>
    <dgm:pt modelId="{4BB0DADF-02DA-4B49-AE3A-BF77A56D1EF7}" type="pres">
      <dgm:prSet presAssocID="{F48FDCC4-211A-45A4-B238-FC1388A06817}" presName="desTx" presStyleLbl="revTx" presStyleIdx="5" presStyleCnt="10">
        <dgm:presLayoutVars>
          <dgm:bulletEnabled val="1"/>
        </dgm:presLayoutVars>
      </dgm:prSet>
      <dgm:spPr/>
    </dgm:pt>
    <dgm:pt modelId="{5C4062D4-6F65-41F6-BF93-5DB78FB0DB4A}" type="pres">
      <dgm:prSet presAssocID="{F48FDCC4-211A-45A4-B238-FC1388A06817}" presName="desBackupRightNorm" presStyleCnt="0"/>
      <dgm:spPr/>
    </dgm:pt>
    <dgm:pt modelId="{1CC1CC92-3B5B-4A0F-A4AB-B9EC6FB4E78C}" type="pres">
      <dgm:prSet presAssocID="{23BE331F-DCEF-40DB-AC11-C3A9CB774D3F}" presName="desSpace" presStyleCnt="0"/>
      <dgm:spPr/>
    </dgm:pt>
    <dgm:pt modelId="{BF8554E7-7805-4DE3-9A66-69BBF8FDAB3B}" type="pres">
      <dgm:prSet presAssocID="{E8CD3911-B981-42D3-BDE5-06D7A09DD227}" presName="desBackupLeftNorm" presStyleCnt="0"/>
      <dgm:spPr/>
    </dgm:pt>
    <dgm:pt modelId="{D9A6472C-656B-4D01-967E-3A676DE9E03F}" type="pres">
      <dgm:prSet presAssocID="{E8CD3911-B981-42D3-BDE5-06D7A09DD227}" presName="desComposite" presStyleCnt="0"/>
      <dgm:spPr/>
    </dgm:pt>
    <dgm:pt modelId="{586A86F9-BB63-4567-87F5-55CF47A103F8}" type="pres">
      <dgm:prSet presAssocID="{E8CD3911-B981-42D3-BDE5-06D7A09DD227}" presName="desCircle" presStyleLbl="node1" presStyleIdx="2" presStyleCnt="3"/>
      <dgm:spPr/>
      <dgm:t>
        <a:bodyPr/>
        <a:lstStyle/>
        <a:p>
          <a:endParaRPr lang="zh-CN" altLang="en-US"/>
        </a:p>
      </dgm:t>
    </dgm:pt>
    <dgm:pt modelId="{65E84957-0657-4910-A126-7EC9C7042ECE}" type="pres">
      <dgm:prSet presAssocID="{E8CD3911-B981-42D3-BDE5-06D7A09DD227}" presName="chTx" presStyleLbl="revTx" presStyleIdx="6" presStyleCnt="10"/>
      <dgm:spPr/>
      <dgm:t>
        <a:bodyPr/>
        <a:lstStyle/>
        <a:p>
          <a:endParaRPr lang="zh-CN" altLang="en-US"/>
        </a:p>
      </dgm:t>
    </dgm:pt>
    <dgm:pt modelId="{B5DEEF4F-A2ED-4266-8944-EAF69373CC6F}" type="pres">
      <dgm:prSet presAssocID="{E8CD3911-B981-42D3-BDE5-06D7A09DD227}" presName="desTx" presStyleLbl="revTx" presStyleIdx="7" presStyleCnt="10">
        <dgm:presLayoutVars>
          <dgm:bulletEnabled val="1"/>
        </dgm:presLayoutVars>
      </dgm:prSet>
      <dgm:spPr/>
    </dgm:pt>
    <dgm:pt modelId="{68B93804-A421-402D-8928-A65BC3EE21CA}" type="pres">
      <dgm:prSet presAssocID="{E8CD3911-B981-42D3-BDE5-06D7A09DD227}" presName="desBackupRightNorm" presStyleCnt="0"/>
      <dgm:spPr/>
    </dgm:pt>
    <dgm:pt modelId="{5C938B15-AD06-41CC-B0C9-1ED0407AD0A8}" type="pres">
      <dgm:prSet presAssocID="{884CE034-A7B0-4812-8086-AA1959459B4F}" presName="desSpace" presStyleCnt="0"/>
      <dgm:spPr/>
    </dgm:pt>
    <dgm:pt modelId="{D43B8AE4-BE97-4A29-810A-F3ED875D222B}" type="pres">
      <dgm:prSet presAssocID="{A113A26E-E614-4958-8D36-B9F465570CA3}" presName="parComposite" presStyleCnt="0"/>
      <dgm:spPr/>
    </dgm:pt>
    <dgm:pt modelId="{A160D37F-CBB3-43DD-BC4A-0C5C6F037076}" type="pres">
      <dgm:prSet presAssocID="{A113A26E-E614-4958-8D36-B9F465570CA3}" presName="parBigCircle" presStyleLbl="node0" presStyleIdx="2" presStyleCnt="4"/>
      <dgm:spPr/>
    </dgm:pt>
    <dgm:pt modelId="{ED78B3DE-CFFB-41BF-9835-07E0FBADFBCC}" type="pres">
      <dgm:prSet presAssocID="{A113A26E-E614-4958-8D36-B9F465570CA3}" presName="parTx" presStyleLbl="revTx" presStyleIdx="8" presStyleCnt="10"/>
      <dgm:spPr/>
      <dgm:t>
        <a:bodyPr/>
        <a:lstStyle/>
        <a:p>
          <a:endParaRPr lang="zh-CN" altLang="en-US"/>
        </a:p>
      </dgm:t>
    </dgm:pt>
    <dgm:pt modelId="{70F51944-C72D-42BC-804F-4D59B58FCF41}" type="pres">
      <dgm:prSet presAssocID="{A113A26E-E614-4958-8D36-B9F465570CA3}" presName="bSpace" presStyleCnt="0"/>
      <dgm:spPr/>
    </dgm:pt>
    <dgm:pt modelId="{7DB2665B-64AF-4DC6-AEAE-355AD9524DFB}" type="pres">
      <dgm:prSet presAssocID="{A113A26E-E614-4958-8D36-B9F465570CA3}" presName="parBackupNorm" presStyleCnt="0"/>
      <dgm:spPr/>
    </dgm:pt>
    <dgm:pt modelId="{35CD68BA-A44A-42F2-9EBA-FDC71B860BB0}" type="pres">
      <dgm:prSet presAssocID="{B2E485C1-FA4B-4706-9743-FF6C13D2C830}" presName="parSpace" presStyleCnt="0"/>
      <dgm:spPr/>
    </dgm:pt>
    <dgm:pt modelId="{06279FF2-C490-4EE6-9499-E9FAEFEDFD66}" type="pres">
      <dgm:prSet presAssocID="{3EE5EC24-C884-4288-967A-7A208BC53D69}" presName="parComposite" presStyleCnt="0"/>
      <dgm:spPr/>
    </dgm:pt>
    <dgm:pt modelId="{CD56B676-4815-4918-BD88-53A5555B90CB}" type="pres">
      <dgm:prSet presAssocID="{3EE5EC24-C884-4288-967A-7A208BC53D69}" presName="parBigCircle" presStyleLbl="node0" presStyleIdx="3" presStyleCnt="4"/>
      <dgm:spPr/>
    </dgm:pt>
    <dgm:pt modelId="{359FF601-1B57-4DD0-B150-C77EA2173182}" type="pres">
      <dgm:prSet presAssocID="{3EE5EC24-C884-4288-967A-7A208BC53D69}" presName="parTx" presStyleLbl="revTx" presStyleIdx="9" presStyleCnt="10"/>
      <dgm:spPr/>
      <dgm:t>
        <a:bodyPr/>
        <a:lstStyle/>
        <a:p>
          <a:endParaRPr lang="zh-CN" altLang="en-US"/>
        </a:p>
      </dgm:t>
    </dgm:pt>
    <dgm:pt modelId="{3D63021D-8F06-4CCE-89A8-C79A3CC5050E}" type="pres">
      <dgm:prSet presAssocID="{3EE5EC24-C884-4288-967A-7A208BC53D69}" presName="bSpace" presStyleCnt="0"/>
      <dgm:spPr/>
    </dgm:pt>
    <dgm:pt modelId="{0170DCAA-9D5C-4BEE-BC12-8BF4341700F7}" type="pres">
      <dgm:prSet presAssocID="{3EE5EC24-C884-4288-967A-7A208BC53D69}" presName="parBackupNorm" presStyleCnt="0"/>
      <dgm:spPr/>
    </dgm:pt>
    <dgm:pt modelId="{9EF44339-C4AF-4524-B73F-1257486DF9DA}" type="pres">
      <dgm:prSet presAssocID="{FBB405E5-64D7-4DF9-9FCB-A4A333416D97}" presName="parSpace" presStyleCnt="0"/>
      <dgm:spPr/>
    </dgm:pt>
  </dgm:ptLst>
  <dgm:cxnLst>
    <dgm:cxn modelId="{06EFFF70-BA9F-46C6-AAEF-5A6A13582E77}" srcId="{F6BD10E7-6C32-4260-A3A5-DB79CE2DDA8C}" destId="{F48FDCC4-211A-45A4-B238-FC1388A06817}" srcOrd="1" destOrd="0" parTransId="{0C9C3B05-25E0-479B-827F-3C3B0E961021}" sibTransId="{23BE331F-DCEF-40DB-AC11-C3A9CB774D3F}"/>
    <dgm:cxn modelId="{F80F6415-AB49-4A55-BB22-BE47E379C158}" type="presOf" srcId="{33545A21-DF5B-4579-BC12-CE5F75717E94}" destId="{BC36749D-708D-46F7-9AAE-13EFF632DC90}" srcOrd="0" destOrd="0" presId="urn:microsoft.com/office/officeart/2008/layout/CircleAccentTimeline"/>
    <dgm:cxn modelId="{5A8BBB28-E389-41BB-ACF2-E5CA1582952A}" srcId="{972D3316-C33F-4164-B2D8-FAAAD3024385}" destId="{3EE5EC24-C884-4288-967A-7A208BC53D69}" srcOrd="3" destOrd="0" parTransId="{14BC0465-AA6E-4068-A102-40EB12087B8D}" sibTransId="{FBB405E5-64D7-4DF9-9FCB-A4A333416D97}"/>
    <dgm:cxn modelId="{D5685180-800D-4B23-8E01-EAD6D92C67B2}" type="presOf" srcId="{F48FDCC4-211A-45A4-B238-FC1388A06817}" destId="{99B1AF97-7335-41D5-BAFE-C49CCED119E6}" srcOrd="0" destOrd="0" presId="urn:microsoft.com/office/officeart/2008/layout/CircleAccentTimeline"/>
    <dgm:cxn modelId="{9CD30044-88B8-4C5C-BC84-EF1BC382EC37}" srcId="{972D3316-C33F-4164-B2D8-FAAAD3024385}" destId="{A113A26E-E614-4958-8D36-B9F465570CA3}" srcOrd="2" destOrd="0" parTransId="{9D18F092-7811-4B18-AF3B-DA7AE31C772B}" sibTransId="{B2E485C1-FA4B-4706-9743-FF6C13D2C830}"/>
    <dgm:cxn modelId="{F5553DC2-18CE-4D5D-A023-D08ED5883648}" type="presOf" srcId="{F6BD10E7-6C32-4260-A3A5-DB79CE2DDA8C}" destId="{D2790DB1-F707-4327-9E18-0A263749E5F5}" srcOrd="0" destOrd="0" presId="urn:microsoft.com/office/officeart/2008/layout/CircleAccentTimeline"/>
    <dgm:cxn modelId="{DF8B7642-8EA2-42E3-812D-B2BF91DF1BE4}" srcId="{972D3316-C33F-4164-B2D8-FAAAD3024385}" destId="{5ACEC849-A571-45E5-A527-560CE1716ADA}" srcOrd="0" destOrd="0" parTransId="{78E62FEE-C091-4B9B-88A1-258B40E5DED2}" sibTransId="{9E5845E3-7537-4C39-8EFE-5B89C73BFE77}"/>
    <dgm:cxn modelId="{E04A265D-FABB-4108-BBE3-3A5FB0D82B87}" srcId="{F6BD10E7-6C32-4260-A3A5-DB79CE2DDA8C}" destId="{33545A21-DF5B-4579-BC12-CE5F75717E94}" srcOrd="0" destOrd="0" parTransId="{C5A362B2-5051-4C00-8D57-356338F188FF}" sibTransId="{2A2C49C0-1E9E-48C6-89DB-D7C9F0E8E5EC}"/>
    <dgm:cxn modelId="{140CF3F7-34F3-4AD0-8121-D54E865669D4}" srcId="{F6BD10E7-6C32-4260-A3A5-DB79CE2DDA8C}" destId="{E8CD3911-B981-42D3-BDE5-06D7A09DD227}" srcOrd="2" destOrd="0" parTransId="{C0B82B26-CCF4-4A00-BA2A-4BC40160EA3F}" sibTransId="{884CE034-A7B0-4812-8086-AA1959459B4F}"/>
    <dgm:cxn modelId="{D0A7F67E-381F-4034-81CD-F7138F2D9890}" type="presOf" srcId="{E8CD3911-B981-42D3-BDE5-06D7A09DD227}" destId="{65E84957-0657-4910-A126-7EC9C7042ECE}" srcOrd="0" destOrd="0" presId="urn:microsoft.com/office/officeart/2008/layout/CircleAccentTimeline"/>
    <dgm:cxn modelId="{B878DDB3-2D5E-4C82-B4AE-1E1725EF388D}" type="presOf" srcId="{A113A26E-E614-4958-8D36-B9F465570CA3}" destId="{ED78B3DE-CFFB-41BF-9835-07E0FBADFBCC}" srcOrd="0" destOrd="0" presId="urn:microsoft.com/office/officeart/2008/layout/CircleAccentTimeline"/>
    <dgm:cxn modelId="{4982E665-9C3D-4F3E-9950-9EC0507B3D89}" srcId="{972D3316-C33F-4164-B2D8-FAAAD3024385}" destId="{F6BD10E7-6C32-4260-A3A5-DB79CE2DDA8C}" srcOrd="1" destOrd="0" parTransId="{3AD1E310-3E3C-41DD-9E22-0E73CE710EEF}" sibTransId="{73439384-C65D-47E2-A81C-70DD7E528C18}"/>
    <dgm:cxn modelId="{F9EF2855-560A-47B3-BA41-BB9E7786610E}" type="presOf" srcId="{5ACEC849-A571-45E5-A527-560CE1716ADA}" destId="{2501CACA-328C-45DF-8A29-EEC1FD2F1AF2}" srcOrd="0" destOrd="0" presId="urn:microsoft.com/office/officeart/2008/layout/CircleAccentTimeline"/>
    <dgm:cxn modelId="{B4F9584D-584A-4F8C-9BA0-B842452EB263}" type="presOf" srcId="{3EE5EC24-C884-4288-967A-7A208BC53D69}" destId="{359FF601-1B57-4DD0-B150-C77EA2173182}" srcOrd="0" destOrd="0" presId="urn:microsoft.com/office/officeart/2008/layout/CircleAccentTimeline"/>
    <dgm:cxn modelId="{02AAC2BB-2553-406F-A8DE-7D4F48F0BD39}" type="presOf" srcId="{972D3316-C33F-4164-B2D8-FAAAD3024385}" destId="{20885782-30B0-44E5-86E6-05669842F454}" srcOrd="0" destOrd="0" presId="urn:microsoft.com/office/officeart/2008/layout/CircleAccentTimeline"/>
    <dgm:cxn modelId="{3C547D65-6C70-415D-ACD0-033186F6B65B}" type="presParOf" srcId="{20885782-30B0-44E5-86E6-05669842F454}" destId="{35DF1F96-0BB6-4EF3-AB25-75659A44DCEA}" srcOrd="0" destOrd="0" presId="urn:microsoft.com/office/officeart/2008/layout/CircleAccentTimeline"/>
    <dgm:cxn modelId="{3C0A5232-D7A8-49C2-A9BA-D8E416A0BBFD}" type="presParOf" srcId="{35DF1F96-0BB6-4EF3-AB25-75659A44DCEA}" destId="{233E0BE2-73A8-491D-AA4C-B8405E73D9F5}" srcOrd="0" destOrd="0" presId="urn:microsoft.com/office/officeart/2008/layout/CircleAccentTimeline"/>
    <dgm:cxn modelId="{36C4A7AF-BAF7-4D35-AAFF-0F7412D369D1}" type="presParOf" srcId="{35DF1F96-0BB6-4EF3-AB25-75659A44DCEA}" destId="{2501CACA-328C-45DF-8A29-EEC1FD2F1AF2}" srcOrd="1" destOrd="0" presId="urn:microsoft.com/office/officeart/2008/layout/CircleAccentTimeline"/>
    <dgm:cxn modelId="{8FA3808C-EE09-4165-B6BF-B5A0C3C31E18}" type="presParOf" srcId="{35DF1F96-0BB6-4EF3-AB25-75659A44DCEA}" destId="{061957FF-397E-4C6A-ACF6-8DDEF2642918}" srcOrd="2" destOrd="0" presId="urn:microsoft.com/office/officeart/2008/layout/CircleAccentTimeline"/>
    <dgm:cxn modelId="{69DAD536-224B-4D6B-9AA5-1D6C8F6B5EC5}" type="presParOf" srcId="{20885782-30B0-44E5-86E6-05669842F454}" destId="{1E1733B6-A923-4DD6-9ADE-65BD4D3E922E}" srcOrd="1" destOrd="0" presId="urn:microsoft.com/office/officeart/2008/layout/CircleAccentTimeline"/>
    <dgm:cxn modelId="{B49653EB-C3A9-42CD-950A-2529C02A3DDA}" type="presParOf" srcId="{20885782-30B0-44E5-86E6-05669842F454}" destId="{29393750-3400-47D7-B266-A0FF28B08DBC}" srcOrd="2" destOrd="0" presId="urn:microsoft.com/office/officeart/2008/layout/CircleAccentTimeline"/>
    <dgm:cxn modelId="{8913C6CB-D963-4112-8CFE-6775D8C66137}" type="presParOf" srcId="{20885782-30B0-44E5-86E6-05669842F454}" destId="{6FDB8482-2269-4E5D-A3ED-54E564D5D1B3}" srcOrd="3" destOrd="0" presId="urn:microsoft.com/office/officeart/2008/layout/CircleAccentTimeline"/>
    <dgm:cxn modelId="{3C51C44B-D2AB-4E41-BB55-6DCAF67F5429}" type="presParOf" srcId="{6FDB8482-2269-4E5D-A3ED-54E564D5D1B3}" destId="{AF69286C-C22D-4D6F-B347-9B341883A3D7}" srcOrd="0" destOrd="0" presId="urn:microsoft.com/office/officeart/2008/layout/CircleAccentTimeline"/>
    <dgm:cxn modelId="{B080F6E7-E4E2-4ECA-8174-80932F3BDEBA}" type="presParOf" srcId="{6FDB8482-2269-4E5D-A3ED-54E564D5D1B3}" destId="{D2790DB1-F707-4327-9E18-0A263749E5F5}" srcOrd="1" destOrd="0" presId="urn:microsoft.com/office/officeart/2008/layout/CircleAccentTimeline"/>
    <dgm:cxn modelId="{BE71192D-BC7B-4D65-9BA1-9B719D29BCCB}" type="presParOf" srcId="{6FDB8482-2269-4E5D-A3ED-54E564D5D1B3}" destId="{EF71A76E-1A78-47B5-8249-075B66092492}" srcOrd="2" destOrd="0" presId="urn:microsoft.com/office/officeart/2008/layout/CircleAccentTimeline"/>
    <dgm:cxn modelId="{A15F34A7-7A59-480C-BFDD-B03A7BAADF9D}" type="presParOf" srcId="{20885782-30B0-44E5-86E6-05669842F454}" destId="{709B8386-A6D7-4EB3-9FE1-A6D0492A47AE}" srcOrd="4" destOrd="0" presId="urn:microsoft.com/office/officeart/2008/layout/CircleAccentTimeline"/>
    <dgm:cxn modelId="{E12225DB-0795-402F-A998-81E4C0D0999F}" type="presParOf" srcId="{20885782-30B0-44E5-86E6-05669842F454}" destId="{A74BF4CD-3940-4B1E-AA58-C663C62D2ED9}" srcOrd="5" destOrd="0" presId="urn:microsoft.com/office/officeart/2008/layout/CircleAccentTimeline"/>
    <dgm:cxn modelId="{E1B662BE-72DA-44E2-B812-D7B46BF8B101}" type="presParOf" srcId="{20885782-30B0-44E5-86E6-05669842F454}" destId="{A0ACAA52-C773-4F8B-82B8-0E9604F15B59}" srcOrd="6" destOrd="0" presId="urn:microsoft.com/office/officeart/2008/layout/CircleAccentTimeline"/>
    <dgm:cxn modelId="{523CD5CD-9FE8-4F94-99DC-DFC8EDB0090E}" type="presParOf" srcId="{20885782-30B0-44E5-86E6-05669842F454}" destId="{CAA97E11-EA01-4940-8FCA-8B8E97E06977}" srcOrd="7" destOrd="0" presId="urn:microsoft.com/office/officeart/2008/layout/CircleAccentTimeline"/>
    <dgm:cxn modelId="{DBE4BC54-79CF-4B7C-941B-EB8706C2F48D}" type="presParOf" srcId="{CAA97E11-EA01-4940-8FCA-8B8E97E06977}" destId="{B284FDD8-5F06-4C35-AF09-5B832487333F}" srcOrd="0" destOrd="0" presId="urn:microsoft.com/office/officeart/2008/layout/CircleAccentTimeline"/>
    <dgm:cxn modelId="{8BD5F3F4-5E24-40A3-8E5D-C4F10B8F4C5E}" type="presParOf" srcId="{CAA97E11-EA01-4940-8FCA-8B8E97E06977}" destId="{BC36749D-708D-46F7-9AAE-13EFF632DC90}" srcOrd="1" destOrd="0" presId="urn:microsoft.com/office/officeart/2008/layout/CircleAccentTimeline"/>
    <dgm:cxn modelId="{4B6729C9-A73C-4CE6-8EA1-1C2D03E3C668}" type="presParOf" srcId="{CAA97E11-EA01-4940-8FCA-8B8E97E06977}" destId="{08478755-F6DD-4B04-BA70-D6B1FD0C1DE9}" srcOrd="2" destOrd="0" presId="urn:microsoft.com/office/officeart/2008/layout/CircleAccentTimeline"/>
    <dgm:cxn modelId="{2408E133-1E25-46E1-BE24-4532961F3557}" type="presParOf" srcId="{20885782-30B0-44E5-86E6-05669842F454}" destId="{F9AF37CC-3514-4B1B-8E81-EF063BC410A1}" srcOrd="8" destOrd="0" presId="urn:microsoft.com/office/officeart/2008/layout/CircleAccentTimeline"/>
    <dgm:cxn modelId="{56D9BDD6-70C2-49C9-90AB-BE3DD5749966}" type="presParOf" srcId="{20885782-30B0-44E5-86E6-05669842F454}" destId="{76621552-A7ED-4AFF-92F1-F00984BEBD30}" srcOrd="9" destOrd="0" presId="urn:microsoft.com/office/officeart/2008/layout/CircleAccentTimeline"/>
    <dgm:cxn modelId="{AD812FB8-0668-4557-8FCA-82FB988BE36E}" type="presParOf" srcId="{20885782-30B0-44E5-86E6-05669842F454}" destId="{151E2AF5-44D6-452C-BF4B-6786248E14E3}" srcOrd="10" destOrd="0" presId="urn:microsoft.com/office/officeart/2008/layout/CircleAccentTimeline"/>
    <dgm:cxn modelId="{91F27D86-3D97-4EFB-9DBF-A30806F5444A}" type="presParOf" srcId="{20885782-30B0-44E5-86E6-05669842F454}" destId="{69B9B248-7FBC-49A7-B413-EDF6FD43B852}" srcOrd="11" destOrd="0" presId="urn:microsoft.com/office/officeart/2008/layout/CircleAccentTimeline"/>
    <dgm:cxn modelId="{83F31719-E1FB-472F-A3A9-ADA5B9F88745}" type="presParOf" srcId="{69B9B248-7FBC-49A7-B413-EDF6FD43B852}" destId="{7F72DF8A-E790-49EC-8398-85AA71DE5496}" srcOrd="0" destOrd="0" presId="urn:microsoft.com/office/officeart/2008/layout/CircleAccentTimeline"/>
    <dgm:cxn modelId="{EA676A47-C66F-408D-A739-5A186E863B83}" type="presParOf" srcId="{69B9B248-7FBC-49A7-B413-EDF6FD43B852}" destId="{99B1AF97-7335-41D5-BAFE-C49CCED119E6}" srcOrd="1" destOrd="0" presId="urn:microsoft.com/office/officeart/2008/layout/CircleAccentTimeline"/>
    <dgm:cxn modelId="{DBDB0B8F-D648-42D1-85E6-2C271A1F7C8F}" type="presParOf" srcId="{69B9B248-7FBC-49A7-B413-EDF6FD43B852}" destId="{4BB0DADF-02DA-4B49-AE3A-BF77A56D1EF7}" srcOrd="2" destOrd="0" presId="urn:microsoft.com/office/officeart/2008/layout/CircleAccentTimeline"/>
    <dgm:cxn modelId="{BA205497-CA4A-42F6-A8F7-45BFD134DEB0}" type="presParOf" srcId="{20885782-30B0-44E5-86E6-05669842F454}" destId="{5C4062D4-6F65-41F6-BF93-5DB78FB0DB4A}" srcOrd="12" destOrd="0" presId="urn:microsoft.com/office/officeart/2008/layout/CircleAccentTimeline"/>
    <dgm:cxn modelId="{767C0792-02B1-4103-903D-B1A6753BD871}" type="presParOf" srcId="{20885782-30B0-44E5-86E6-05669842F454}" destId="{1CC1CC92-3B5B-4A0F-A4AB-B9EC6FB4E78C}" srcOrd="13" destOrd="0" presId="urn:microsoft.com/office/officeart/2008/layout/CircleAccentTimeline"/>
    <dgm:cxn modelId="{58D5F88D-EECD-4F15-B453-C7C0C7F4D4C7}" type="presParOf" srcId="{20885782-30B0-44E5-86E6-05669842F454}" destId="{BF8554E7-7805-4DE3-9A66-69BBF8FDAB3B}" srcOrd="14" destOrd="0" presId="urn:microsoft.com/office/officeart/2008/layout/CircleAccentTimeline"/>
    <dgm:cxn modelId="{6CB23D83-EA6F-4A2E-8148-AFEF468B438F}" type="presParOf" srcId="{20885782-30B0-44E5-86E6-05669842F454}" destId="{D9A6472C-656B-4D01-967E-3A676DE9E03F}" srcOrd="15" destOrd="0" presId="urn:microsoft.com/office/officeart/2008/layout/CircleAccentTimeline"/>
    <dgm:cxn modelId="{3B2FC9A6-7051-4A50-8618-776C1EA91B12}" type="presParOf" srcId="{D9A6472C-656B-4D01-967E-3A676DE9E03F}" destId="{586A86F9-BB63-4567-87F5-55CF47A103F8}" srcOrd="0" destOrd="0" presId="urn:microsoft.com/office/officeart/2008/layout/CircleAccentTimeline"/>
    <dgm:cxn modelId="{4B7BA347-970F-49B9-A8B5-B94040F72469}" type="presParOf" srcId="{D9A6472C-656B-4D01-967E-3A676DE9E03F}" destId="{65E84957-0657-4910-A126-7EC9C7042ECE}" srcOrd="1" destOrd="0" presId="urn:microsoft.com/office/officeart/2008/layout/CircleAccentTimeline"/>
    <dgm:cxn modelId="{3AC3E039-C456-42E5-A23F-4802885973B3}" type="presParOf" srcId="{D9A6472C-656B-4D01-967E-3A676DE9E03F}" destId="{B5DEEF4F-A2ED-4266-8944-EAF69373CC6F}" srcOrd="2" destOrd="0" presId="urn:microsoft.com/office/officeart/2008/layout/CircleAccentTimeline"/>
    <dgm:cxn modelId="{20E686A9-9CCD-4417-9B00-5BC53166CBED}" type="presParOf" srcId="{20885782-30B0-44E5-86E6-05669842F454}" destId="{68B93804-A421-402D-8928-A65BC3EE21CA}" srcOrd="16" destOrd="0" presId="urn:microsoft.com/office/officeart/2008/layout/CircleAccentTimeline"/>
    <dgm:cxn modelId="{FD380CBE-0A01-4585-8966-EB38B6A906AA}" type="presParOf" srcId="{20885782-30B0-44E5-86E6-05669842F454}" destId="{5C938B15-AD06-41CC-B0C9-1ED0407AD0A8}" srcOrd="17" destOrd="0" presId="urn:microsoft.com/office/officeart/2008/layout/CircleAccentTimeline"/>
    <dgm:cxn modelId="{FF7D20E6-9F44-4BEE-BC17-ED2250F9D9FC}" type="presParOf" srcId="{20885782-30B0-44E5-86E6-05669842F454}" destId="{D43B8AE4-BE97-4A29-810A-F3ED875D222B}" srcOrd="18" destOrd="0" presId="urn:microsoft.com/office/officeart/2008/layout/CircleAccentTimeline"/>
    <dgm:cxn modelId="{0D5B7AB2-935A-43E3-B210-790757FFD34B}" type="presParOf" srcId="{D43B8AE4-BE97-4A29-810A-F3ED875D222B}" destId="{A160D37F-CBB3-43DD-BC4A-0C5C6F037076}" srcOrd="0" destOrd="0" presId="urn:microsoft.com/office/officeart/2008/layout/CircleAccentTimeline"/>
    <dgm:cxn modelId="{11DCC34C-EC63-4666-8CD4-8B09EDFA09E3}" type="presParOf" srcId="{D43B8AE4-BE97-4A29-810A-F3ED875D222B}" destId="{ED78B3DE-CFFB-41BF-9835-07E0FBADFBCC}" srcOrd="1" destOrd="0" presId="urn:microsoft.com/office/officeart/2008/layout/CircleAccentTimeline"/>
    <dgm:cxn modelId="{489629D0-AE8F-46F9-99FC-5E8EECC65ED9}" type="presParOf" srcId="{D43B8AE4-BE97-4A29-810A-F3ED875D222B}" destId="{70F51944-C72D-42BC-804F-4D59B58FCF41}" srcOrd="2" destOrd="0" presId="urn:microsoft.com/office/officeart/2008/layout/CircleAccentTimeline"/>
    <dgm:cxn modelId="{6C9A8B7F-3804-4B69-A7EB-4EBB4A092F84}" type="presParOf" srcId="{20885782-30B0-44E5-86E6-05669842F454}" destId="{7DB2665B-64AF-4DC6-AEAE-355AD9524DFB}" srcOrd="19" destOrd="0" presId="urn:microsoft.com/office/officeart/2008/layout/CircleAccentTimeline"/>
    <dgm:cxn modelId="{AC055722-C4FB-4946-8300-3C9B81E4E580}" type="presParOf" srcId="{20885782-30B0-44E5-86E6-05669842F454}" destId="{35CD68BA-A44A-42F2-9EBA-FDC71B860BB0}" srcOrd="20" destOrd="0" presId="urn:microsoft.com/office/officeart/2008/layout/CircleAccentTimeline"/>
    <dgm:cxn modelId="{53EC8295-9F7B-41D7-8B63-FEB51A3A20AD}" type="presParOf" srcId="{20885782-30B0-44E5-86E6-05669842F454}" destId="{06279FF2-C490-4EE6-9499-E9FAEFEDFD66}" srcOrd="21" destOrd="0" presId="urn:microsoft.com/office/officeart/2008/layout/CircleAccentTimeline"/>
    <dgm:cxn modelId="{E542F55E-B23B-4D98-89F9-1855845F906A}" type="presParOf" srcId="{06279FF2-C490-4EE6-9499-E9FAEFEDFD66}" destId="{CD56B676-4815-4918-BD88-53A5555B90CB}" srcOrd="0" destOrd="0" presId="urn:microsoft.com/office/officeart/2008/layout/CircleAccentTimeline"/>
    <dgm:cxn modelId="{13DC77E2-71D3-432B-BBFE-CE6D6FFC62AC}" type="presParOf" srcId="{06279FF2-C490-4EE6-9499-E9FAEFEDFD66}" destId="{359FF601-1B57-4DD0-B150-C77EA2173182}" srcOrd="1" destOrd="0" presId="urn:microsoft.com/office/officeart/2008/layout/CircleAccentTimeline"/>
    <dgm:cxn modelId="{7485E7B4-C7AC-4EC5-AF97-15CFF3997ACE}" type="presParOf" srcId="{06279FF2-C490-4EE6-9499-E9FAEFEDFD66}" destId="{3D63021D-8F06-4CCE-89A8-C79A3CC5050E}" srcOrd="2" destOrd="0" presId="urn:microsoft.com/office/officeart/2008/layout/CircleAccentTimeline"/>
    <dgm:cxn modelId="{9BE1D4E5-1606-4485-AFEA-784A88F37FB3}" type="presParOf" srcId="{20885782-30B0-44E5-86E6-05669842F454}" destId="{0170DCAA-9D5C-4BEE-BC12-8BF4341700F7}" srcOrd="22" destOrd="0" presId="urn:microsoft.com/office/officeart/2008/layout/CircleAccentTimeline"/>
    <dgm:cxn modelId="{F58F6837-5041-4037-87E0-DC9C8CA9B8AD}" type="presParOf" srcId="{20885782-30B0-44E5-86E6-05669842F454}" destId="{9EF44339-C4AF-4524-B73F-1257486DF9DA}" srcOrd="23" destOrd="0" presId="urn:microsoft.com/office/officeart/2008/layout/CircleAccent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B550DB-A6E3-48AB-BEB5-5BBD68F552E8}" type="doc">
      <dgm:prSet loTypeId="urn:microsoft.com/office/officeart/2009/layout/CircleArrowProcess" loCatId="cycle" qsTypeId="urn:microsoft.com/office/officeart/2005/8/quickstyle/simple1" qsCatId="simple" csTypeId="urn:microsoft.com/office/officeart/2005/8/colors/colorful5" csCatId="colorful" phldr="1"/>
      <dgm:spPr/>
    </dgm:pt>
    <dgm:pt modelId="{A6A398B7-412A-483D-9541-1375F93B8482}">
      <dgm:prSet phldrT="[文本]"/>
      <dgm:spPr/>
      <dgm:t>
        <a:bodyPr/>
        <a:lstStyle/>
        <a:p>
          <a:r>
            <a:rPr lang="en-US" altLang="zh-CN" dirty="0" smtClean="0">
              <a:solidFill>
                <a:schemeClr val="accent1">
                  <a:lumMod val="90000"/>
                </a:schemeClr>
              </a:solidFill>
            </a:rPr>
            <a:t>Conventional Model</a:t>
          </a:r>
          <a:endParaRPr lang="zh-CN" altLang="en-US">
            <a:solidFill>
              <a:schemeClr val="accent1">
                <a:lumMod val="90000"/>
              </a:schemeClr>
            </a:solidFill>
          </a:endParaRPr>
        </a:p>
      </dgm:t>
    </dgm:pt>
    <dgm:pt modelId="{C07E4FF3-0B4F-43C2-9F0C-FF28D596076F}" type="parTrans" cxnId="{5A4BC749-657B-4A4E-9DA1-96FE9D11FE50}">
      <dgm:prSet/>
      <dgm:spPr/>
      <dgm:t>
        <a:bodyPr/>
        <a:lstStyle/>
        <a:p>
          <a:endParaRPr lang="zh-CN" altLang="en-US"/>
        </a:p>
      </dgm:t>
    </dgm:pt>
    <dgm:pt modelId="{9B1A9137-2C59-47D5-B4D0-B757F9F24C4B}" type="sibTrans" cxnId="{5A4BC749-657B-4A4E-9DA1-96FE9D11FE50}">
      <dgm:prSet/>
      <dgm:spPr/>
      <dgm:t>
        <a:bodyPr/>
        <a:lstStyle/>
        <a:p>
          <a:endParaRPr lang="zh-CN" altLang="en-US"/>
        </a:p>
      </dgm:t>
    </dgm:pt>
    <dgm:pt modelId="{6818AE06-324A-4EE6-B6FB-44B741AD8FE2}">
      <dgm:prSet phldrT="[文本]"/>
      <dgm:spPr/>
      <dgm:t>
        <a:bodyPr/>
        <a:lstStyle/>
        <a:p>
          <a:r>
            <a:rPr lang="en-US" altLang="zh-CN" b="1" dirty="0" smtClean="0">
              <a:solidFill>
                <a:srgbClr val="FF0000"/>
              </a:solidFill>
            </a:rPr>
            <a:t>Latent Model</a:t>
          </a:r>
          <a:endParaRPr lang="zh-CN" altLang="en-US" b="1">
            <a:solidFill>
              <a:srgbClr val="FF0000"/>
            </a:solidFill>
          </a:endParaRPr>
        </a:p>
      </dgm:t>
    </dgm:pt>
    <dgm:pt modelId="{034C4FE3-D7DA-4D21-BB49-A257CF9914FC}" type="parTrans" cxnId="{1FA2D673-4E95-4121-A537-92E99DE412C1}">
      <dgm:prSet/>
      <dgm:spPr/>
      <dgm:t>
        <a:bodyPr/>
        <a:lstStyle/>
        <a:p>
          <a:endParaRPr lang="zh-CN" altLang="en-US"/>
        </a:p>
      </dgm:t>
    </dgm:pt>
    <dgm:pt modelId="{6B3B786B-9804-4713-A85A-FE3DD1E415ED}" type="sibTrans" cxnId="{1FA2D673-4E95-4121-A537-92E99DE412C1}">
      <dgm:prSet/>
      <dgm:spPr/>
      <dgm:t>
        <a:bodyPr/>
        <a:lstStyle/>
        <a:p>
          <a:endParaRPr lang="zh-CN" altLang="en-US"/>
        </a:p>
      </dgm:t>
    </dgm:pt>
    <dgm:pt modelId="{A06396B4-B303-46DA-B633-39CCCD0C5CF8}">
      <dgm:prSet phldrT="[文本]"/>
      <dgm:spPr/>
      <dgm:t>
        <a:bodyPr/>
        <a:lstStyle/>
        <a:p>
          <a:r>
            <a:rPr lang="en-US" altLang="zh-CN" dirty="0" smtClean="0">
              <a:solidFill>
                <a:schemeClr val="accent1">
                  <a:lumMod val="50000"/>
                </a:schemeClr>
              </a:solidFill>
            </a:rPr>
            <a:t>Neural Model</a:t>
          </a:r>
          <a:endParaRPr lang="zh-CN" altLang="en-US">
            <a:solidFill>
              <a:schemeClr val="accent1">
                <a:lumMod val="50000"/>
              </a:schemeClr>
            </a:solidFill>
          </a:endParaRPr>
        </a:p>
      </dgm:t>
    </dgm:pt>
    <dgm:pt modelId="{51AEE951-80CA-4819-B332-7A1267E92CCF}" type="parTrans" cxnId="{3881C803-7AF8-46FF-9462-35376A85B650}">
      <dgm:prSet/>
      <dgm:spPr/>
      <dgm:t>
        <a:bodyPr/>
        <a:lstStyle/>
        <a:p>
          <a:endParaRPr lang="zh-CN" altLang="en-US"/>
        </a:p>
      </dgm:t>
    </dgm:pt>
    <dgm:pt modelId="{9FE1530A-DCCD-4FB3-8D68-08C8CF94207C}" type="sibTrans" cxnId="{3881C803-7AF8-46FF-9462-35376A85B650}">
      <dgm:prSet/>
      <dgm:spPr/>
      <dgm:t>
        <a:bodyPr/>
        <a:lstStyle/>
        <a:p>
          <a:endParaRPr lang="zh-CN" altLang="en-US"/>
        </a:p>
      </dgm:t>
    </dgm:pt>
    <dgm:pt modelId="{25736830-E0EC-4797-83AA-CA2946CADA4A}">
      <dgm:prSet phldrT="[文本]" custT="1"/>
      <dgm:spPr/>
      <dgm:t>
        <a:bodyPr/>
        <a:lstStyle/>
        <a:p>
          <a:r>
            <a:rPr lang="en-US" altLang="zh-CN" sz="1400" dirty="0" smtClean="0">
              <a:solidFill>
                <a:schemeClr val="accent1">
                  <a:lumMod val="90000"/>
                </a:schemeClr>
              </a:solidFill>
            </a:rPr>
            <a:t>Conditional Random Field</a:t>
          </a:r>
          <a:endParaRPr lang="zh-CN" altLang="en-US" sz="1400">
            <a:solidFill>
              <a:schemeClr val="accent1">
                <a:lumMod val="90000"/>
              </a:schemeClr>
            </a:solidFill>
          </a:endParaRPr>
        </a:p>
      </dgm:t>
    </dgm:pt>
    <dgm:pt modelId="{D12B8F6B-D6D7-4710-B3BC-E487BE02A568}" type="parTrans" cxnId="{1E220E06-B03D-4383-A125-848ADC8CF4BC}">
      <dgm:prSet/>
      <dgm:spPr/>
      <dgm:t>
        <a:bodyPr/>
        <a:lstStyle/>
        <a:p>
          <a:endParaRPr lang="zh-CN" altLang="en-US"/>
        </a:p>
      </dgm:t>
    </dgm:pt>
    <dgm:pt modelId="{380274BA-0C0B-425D-B620-C0FF9DEE4A87}" type="sibTrans" cxnId="{1E220E06-B03D-4383-A125-848ADC8CF4BC}">
      <dgm:prSet/>
      <dgm:spPr/>
      <dgm:t>
        <a:bodyPr/>
        <a:lstStyle/>
        <a:p>
          <a:endParaRPr lang="zh-CN" altLang="en-US"/>
        </a:p>
      </dgm:t>
    </dgm:pt>
    <dgm:pt modelId="{F81A48B8-DA01-4436-AB88-68DA1AFC5463}">
      <dgm:prSet phldrT="[文本]" custT="1"/>
      <dgm:spPr/>
      <dgm:t>
        <a:bodyPr/>
        <a:lstStyle/>
        <a:p>
          <a:r>
            <a:rPr lang="en-US" altLang="zh-CN" sz="1400" dirty="0" smtClean="0">
              <a:solidFill>
                <a:schemeClr val="accent1">
                  <a:lumMod val="90000"/>
                </a:schemeClr>
              </a:solidFill>
            </a:rPr>
            <a:t>MIRA</a:t>
          </a:r>
          <a:endParaRPr lang="zh-CN" altLang="en-US" sz="1400">
            <a:solidFill>
              <a:schemeClr val="accent1">
                <a:lumMod val="90000"/>
              </a:schemeClr>
            </a:solidFill>
          </a:endParaRPr>
        </a:p>
      </dgm:t>
    </dgm:pt>
    <dgm:pt modelId="{CD052C2B-CAFC-4CFD-915D-A0653D1B67D2}" type="parTrans" cxnId="{7995D789-A368-4913-8430-D447A42C000C}">
      <dgm:prSet/>
      <dgm:spPr/>
      <dgm:t>
        <a:bodyPr/>
        <a:lstStyle/>
        <a:p>
          <a:endParaRPr lang="zh-CN" altLang="en-US"/>
        </a:p>
      </dgm:t>
    </dgm:pt>
    <dgm:pt modelId="{DA35956A-BD9E-4E3F-A18C-B33A4B08CF38}" type="sibTrans" cxnId="{7995D789-A368-4913-8430-D447A42C000C}">
      <dgm:prSet/>
      <dgm:spPr/>
      <dgm:t>
        <a:bodyPr/>
        <a:lstStyle/>
        <a:p>
          <a:endParaRPr lang="zh-CN" altLang="en-US"/>
        </a:p>
      </dgm:t>
    </dgm:pt>
    <dgm:pt modelId="{4994C853-8D13-4FF9-B815-8A0ABDFB4881}">
      <dgm:prSet phldrT="[文本]" custT="1"/>
      <dgm:spPr/>
      <dgm:t>
        <a:bodyPr/>
        <a:lstStyle/>
        <a:p>
          <a:r>
            <a:rPr lang="fr-FR" altLang="zh-CN" sz="1400" smtClean="0">
              <a:solidFill>
                <a:srgbClr val="FF0000"/>
              </a:solidFill>
            </a:rPr>
            <a:t>Latent Dynamic CRF</a:t>
          </a:r>
          <a:endParaRPr lang="zh-CN" altLang="en-US" sz="1400">
            <a:solidFill>
              <a:srgbClr val="FF0000"/>
            </a:solidFill>
          </a:endParaRPr>
        </a:p>
      </dgm:t>
    </dgm:pt>
    <dgm:pt modelId="{03581F81-22C5-43D6-8A97-EADC1A5E3CE6}" type="parTrans" cxnId="{2CDC93D8-27A4-470B-9EE3-A0E2957A7BE3}">
      <dgm:prSet/>
      <dgm:spPr/>
      <dgm:t>
        <a:bodyPr/>
        <a:lstStyle/>
        <a:p>
          <a:endParaRPr lang="zh-CN" altLang="en-US"/>
        </a:p>
      </dgm:t>
    </dgm:pt>
    <dgm:pt modelId="{25B38B6D-CC90-4AF0-919C-AB145BBAF86A}" type="sibTrans" cxnId="{2CDC93D8-27A4-470B-9EE3-A0E2957A7BE3}">
      <dgm:prSet/>
      <dgm:spPr/>
      <dgm:t>
        <a:bodyPr/>
        <a:lstStyle/>
        <a:p>
          <a:endParaRPr lang="zh-CN" altLang="en-US"/>
        </a:p>
      </dgm:t>
    </dgm:pt>
    <dgm:pt modelId="{FF14FBE9-9013-4BF5-85A4-D3A1B74DADF7}">
      <dgm:prSet phldrT="[文本]" custT="1"/>
      <dgm:spPr/>
      <dgm:t>
        <a:bodyPr/>
        <a:lstStyle/>
        <a:p>
          <a:r>
            <a:rPr lang="fr-FR" altLang="zh-CN" sz="1400" smtClean="0">
              <a:solidFill>
                <a:srgbClr val="FF0000"/>
              </a:solidFill>
            </a:rPr>
            <a:t>Latent Variable Perceptron</a:t>
          </a:r>
          <a:endParaRPr lang="zh-CN" altLang="en-US" sz="1400">
            <a:solidFill>
              <a:srgbClr val="FF0000"/>
            </a:solidFill>
          </a:endParaRPr>
        </a:p>
      </dgm:t>
    </dgm:pt>
    <dgm:pt modelId="{DA8313A9-0FD3-4E88-83B8-3B437146707A}" type="parTrans" cxnId="{B286F7D1-9B03-46A5-8EDB-5B73BA9ACCC5}">
      <dgm:prSet/>
      <dgm:spPr/>
      <dgm:t>
        <a:bodyPr/>
        <a:lstStyle/>
        <a:p>
          <a:endParaRPr lang="zh-CN" altLang="en-US"/>
        </a:p>
      </dgm:t>
    </dgm:pt>
    <dgm:pt modelId="{50E2BE29-FFA3-46FA-9DD7-E079EC29D4A6}" type="sibTrans" cxnId="{B286F7D1-9B03-46A5-8EDB-5B73BA9ACCC5}">
      <dgm:prSet/>
      <dgm:spPr/>
      <dgm:t>
        <a:bodyPr/>
        <a:lstStyle/>
        <a:p>
          <a:endParaRPr lang="zh-CN" altLang="en-US"/>
        </a:p>
      </dgm:t>
    </dgm:pt>
    <dgm:pt modelId="{026572FB-39C3-4DF4-928E-A5657E3A3869}">
      <dgm:prSet phldrT="[文本]" custT="1"/>
      <dgm:spPr/>
      <dgm:t>
        <a:bodyPr/>
        <a:lstStyle/>
        <a:p>
          <a:r>
            <a:rPr lang="en-US" altLang="zh-CN" sz="1400" dirty="0" smtClean="0">
              <a:solidFill>
                <a:schemeClr val="accent1">
                  <a:lumMod val="50000"/>
                </a:schemeClr>
              </a:solidFill>
            </a:rPr>
            <a:t>Recurrent Neural Network</a:t>
          </a:r>
          <a:endParaRPr lang="zh-CN" altLang="en-US" sz="1400">
            <a:solidFill>
              <a:schemeClr val="accent1">
                <a:lumMod val="50000"/>
              </a:schemeClr>
            </a:solidFill>
          </a:endParaRPr>
        </a:p>
      </dgm:t>
    </dgm:pt>
    <dgm:pt modelId="{F354510C-4552-4038-B96D-8888DFD4A109}" type="parTrans" cxnId="{1F8D97D8-9DE6-425D-B467-D48283D31BBC}">
      <dgm:prSet/>
      <dgm:spPr/>
      <dgm:t>
        <a:bodyPr/>
        <a:lstStyle/>
        <a:p>
          <a:endParaRPr lang="zh-CN" altLang="en-US"/>
        </a:p>
      </dgm:t>
    </dgm:pt>
    <dgm:pt modelId="{AD3584AA-65FC-4FA0-ACD2-21131DB0478C}" type="sibTrans" cxnId="{1F8D97D8-9DE6-425D-B467-D48283D31BBC}">
      <dgm:prSet/>
      <dgm:spPr/>
      <dgm:t>
        <a:bodyPr/>
        <a:lstStyle/>
        <a:p>
          <a:endParaRPr lang="zh-CN" altLang="en-US"/>
        </a:p>
      </dgm:t>
    </dgm:pt>
    <dgm:pt modelId="{AD2CEF8B-072B-41BF-A243-9EC05CA41F67}">
      <dgm:prSet phldrT="[文本]" custT="1"/>
      <dgm:spPr/>
      <dgm:t>
        <a:bodyPr/>
        <a:lstStyle/>
        <a:p>
          <a:r>
            <a:rPr lang="en-US" altLang="zh-CN" sz="1400" dirty="0" smtClean="0">
              <a:solidFill>
                <a:schemeClr val="accent1">
                  <a:lumMod val="50000"/>
                </a:schemeClr>
              </a:solidFill>
            </a:rPr>
            <a:t>LSTM-CRF</a:t>
          </a:r>
          <a:endParaRPr lang="zh-CN" altLang="en-US" sz="1400">
            <a:solidFill>
              <a:schemeClr val="accent1">
                <a:lumMod val="50000"/>
              </a:schemeClr>
            </a:solidFill>
          </a:endParaRPr>
        </a:p>
      </dgm:t>
    </dgm:pt>
    <dgm:pt modelId="{4FB797F2-E6DA-443A-AA26-EA142AC92B6A}" type="parTrans" cxnId="{A2BE38D8-F483-4997-83F4-DCD19CB1FECF}">
      <dgm:prSet/>
      <dgm:spPr/>
      <dgm:t>
        <a:bodyPr/>
        <a:lstStyle/>
        <a:p>
          <a:endParaRPr lang="zh-CN" altLang="en-US"/>
        </a:p>
      </dgm:t>
    </dgm:pt>
    <dgm:pt modelId="{A24DB03A-4483-43D3-B305-7FB7E8F4FAD2}" type="sibTrans" cxnId="{A2BE38D8-F483-4997-83F4-DCD19CB1FECF}">
      <dgm:prSet/>
      <dgm:spPr/>
      <dgm:t>
        <a:bodyPr/>
        <a:lstStyle/>
        <a:p>
          <a:endParaRPr lang="zh-CN" altLang="en-US"/>
        </a:p>
      </dgm:t>
    </dgm:pt>
    <dgm:pt modelId="{3AB61B4F-868E-4B1F-BC68-7C0A43D4565A}">
      <dgm:prSet phldrT="[文本]" custT="1"/>
      <dgm:spPr/>
      <dgm:t>
        <a:bodyPr/>
        <a:lstStyle/>
        <a:p>
          <a:r>
            <a:rPr lang="en-US" altLang="zh-CN" sz="1400" dirty="0" smtClean="0">
              <a:solidFill>
                <a:schemeClr val="accent1">
                  <a:lumMod val="90000"/>
                </a:schemeClr>
              </a:solidFill>
            </a:rPr>
            <a:t>Probabilistic Perceptron</a:t>
          </a:r>
          <a:endParaRPr lang="zh-CN" altLang="en-US" sz="1400">
            <a:solidFill>
              <a:schemeClr val="accent1">
                <a:lumMod val="90000"/>
              </a:schemeClr>
            </a:solidFill>
          </a:endParaRPr>
        </a:p>
      </dgm:t>
    </dgm:pt>
    <dgm:pt modelId="{B34B38D6-9CBF-451D-83F3-3767AF00FE43}" type="parTrans" cxnId="{E372A58B-6CD8-44E5-9DEB-44979AA4C92D}">
      <dgm:prSet/>
      <dgm:spPr/>
      <dgm:t>
        <a:bodyPr/>
        <a:lstStyle/>
        <a:p>
          <a:endParaRPr lang="zh-CN" altLang="en-US"/>
        </a:p>
      </dgm:t>
    </dgm:pt>
    <dgm:pt modelId="{315A68A6-0FA0-4BA8-A428-B3C49A2AF753}" type="sibTrans" cxnId="{E372A58B-6CD8-44E5-9DEB-44979AA4C92D}">
      <dgm:prSet/>
      <dgm:spPr/>
      <dgm:t>
        <a:bodyPr/>
        <a:lstStyle/>
        <a:p>
          <a:endParaRPr lang="zh-CN" altLang="en-US"/>
        </a:p>
      </dgm:t>
    </dgm:pt>
    <dgm:pt modelId="{8A26750E-535E-4C87-A080-AA36B297BB94}">
      <dgm:prSet phldrT="[文本]" custT="1"/>
      <dgm:spPr/>
      <dgm:t>
        <a:bodyPr/>
        <a:lstStyle/>
        <a:p>
          <a:r>
            <a:rPr lang="en-US" altLang="zh-CN" sz="1400" dirty="0" smtClean="0">
              <a:solidFill>
                <a:schemeClr val="accent1">
                  <a:lumMod val="90000"/>
                </a:schemeClr>
              </a:solidFill>
            </a:rPr>
            <a:t>Structure Perceptron</a:t>
          </a:r>
          <a:endParaRPr lang="zh-CN" altLang="en-US" sz="1400">
            <a:solidFill>
              <a:schemeClr val="accent1">
                <a:lumMod val="90000"/>
              </a:schemeClr>
            </a:solidFill>
          </a:endParaRPr>
        </a:p>
      </dgm:t>
    </dgm:pt>
    <dgm:pt modelId="{A2C75B72-D563-4581-B61D-EBFAD3FB24EA}" type="parTrans" cxnId="{B9B7C7C8-AFB2-4B7A-A4C5-6C8BC52A647D}">
      <dgm:prSet/>
      <dgm:spPr/>
      <dgm:t>
        <a:bodyPr/>
        <a:lstStyle/>
        <a:p>
          <a:endParaRPr lang="zh-CN" altLang="en-US"/>
        </a:p>
      </dgm:t>
    </dgm:pt>
    <dgm:pt modelId="{19D44A00-9F28-45D9-AEBC-77DE85211138}" type="sibTrans" cxnId="{B9B7C7C8-AFB2-4B7A-A4C5-6C8BC52A647D}">
      <dgm:prSet/>
      <dgm:spPr/>
      <dgm:t>
        <a:bodyPr/>
        <a:lstStyle/>
        <a:p>
          <a:endParaRPr lang="zh-CN" altLang="en-US"/>
        </a:p>
      </dgm:t>
    </dgm:pt>
    <dgm:pt modelId="{D277D594-FF71-4C0E-8471-0F698508EC9C}">
      <dgm:prSet phldrT="[文本]" custT="1"/>
      <dgm:spPr/>
      <dgm:t>
        <a:bodyPr/>
        <a:lstStyle/>
        <a:p>
          <a:r>
            <a:rPr lang="en-US" altLang="zh-CN" sz="1400" dirty="0" smtClean="0">
              <a:solidFill>
                <a:schemeClr val="accent1">
                  <a:lumMod val="50000"/>
                </a:schemeClr>
              </a:solidFill>
            </a:rPr>
            <a:t>Long Short-term Memory</a:t>
          </a:r>
          <a:endParaRPr lang="zh-CN" altLang="en-US" sz="1400">
            <a:solidFill>
              <a:schemeClr val="accent1">
                <a:lumMod val="50000"/>
              </a:schemeClr>
            </a:solidFill>
          </a:endParaRPr>
        </a:p>
      </dgm:t>
    </dgm:pt>
    <dgm:pt modelId="{14CA4113-D4D0-4032-BC54-84DE20109CF5}" type="parTrans" cxnId="{FAF1342D-B6C1-4BFB-8091-DE2B90BE6DEE}">
      <dgm:prSet/>
      <dgm:spPr/>
      <dgm:t>
        <a:bodyPr/>
        <a:lstStyle/>
        <a:p>
          <a:endParaRPr lang="zh-CN" altLang="en-US"/>
        </a:p>
      </dgm:t>
    </dgm:pt>
    <dgm:pt modelId="{2A76A8DA-EACB-4A51-BEA0-EB0DDF912D81}" type="sibTrans" cxnId="{FAF1342D-B6C1-4BFB-8091-DE2B90BE6DEE}">
      <dgm:prSet/>
      <dgm:spPr/>
      <dgm:t>
        <a:bodyPr/>
        <a:lstStyle/>
        <a:p>
          <a:endParaRPr lang="zh-CN" altLang="en-US"/>
        </a:p>
      </dgm:t>
    </dgm:pt>
    <dgm:pt modelId="{A4E930A9-8DC7-495A-9EBB-01459537F677}" type="pres">
      <dgm:prSet presAssocID="{2CB550DB-A6E3-48AB-BEB5-5BBD68F552E8}" presName="Name0" presStyleCnt="0">
        <dgm:presLayoutVars>
          <dgm:chMax val="7"/>
          <dgm:chPref val="7"/>
          <dgm:dir/>
          <dgm:animLvl val="lvl"/>
        </dgm:presLayoutVars>
      </dgm:prSet>
      <dgm:spPr/>
    </dgm:pt>
    <dgm:pt modelId="{02BC6F08-732D-446C-83F6-FBE74C534593}" type="pres">
      <dgm:prSet presAssocID="{A6A398B7-412A-483D-9541-1375F93B8482}" presName="Accent1" presStyleCnt="0"/>
      <dgm:spPr/>
    </dgm:pt>
    <dgm:pt modelId="{D76FC9D8-A1BE-4C6E-B81C-214B4143B6AB}" type="pres">
      <dgm:prSet presAssocID="{A6A398B7-412A-483D-9541-1375F93B8482}" presName="Accent" presStyleLbl="node1" presStyleIdx="0" presStyleCnt="3" custLinFactNeighborX="31963"/>
      <dgm:spPr/>
    </dgm:pt>
    <dgm:pt modelId="{BAF149CD-6838-4EC5-A998-061E845BA5C0}" type="pres">
      <dgm:prSet presAssocID="{A6A398B7-412A-483D-9541-1375F93B8482}" presName="Child1" presStyleLbl="revTx" presStyleIdx="0" presStyleCnt="6" custScaleX="155360" custLinFactX="-100000" custLinFactNeighborX="-116297" custLinFactNeighborY="-1328">
        <dgm:presLayoutVars>
          <dgm:chMax val="0"/>
          <dgm:chPref val="0"/>
          <dgm:bulletEnabled val="1"/>
        </dgm:presLayoutVars>
      </dgm:prSet>
      <dgm:spPr/>
      <dgm:t>
        <a:bodyPr/>
        <a:lstStyle/>
        <a:p>
          <a:endParaRPr lang="zh-CN" altLang="en-US"/>
        </a:p>
      </dgm:t>
    </dgm:pt>
    <dgm:pt modelId="{D0798579-05E1-4761-B220-F9B4DFBA5AC1}" type="pres">
      <dgm:prSet presAssocID="{A6A398B7-412A-483D-9541-1375F93B8482}" presName="Parent1" presStyleLbl="revTx" presStyleIdx="1" presStyleCnt="6" custLinFactNeighborX="57520">
        <dgm:presLayoutVars>
          <dgm:chMax val="1"/>
          <dgm:chPref val="1"/>
          <dgm:bulletEnabled val="1"/>
        </dgm:presLayoutVars>
      </dgm:prSet>
      <dgm:spPr/>
      <dgm:t>
        <a:bodyPr/>
        <a:lstStyle/>
        <a:p>
          <a:endParaRPr lang="zh-CN" altLang="en-US"/>
        </a:p>
      </dgm:t>
    </dgm:pt>
    <dgm:pt modelId="{38CC4845-7E03-41D2-932D-F42F16CFC102}" type="pres">
      <dgm:prSet presAssocID="{6818AE06-324A-4EE6-B6FB-44B741AD8FE2}" presName="Accent2" presStyleCnt="0"/>
      <dgm:spPr/>
    </dgm:pt>
    <dgm:pt modelId="{8FB71EB8-BD7E-4108-B873-F91E3E38C101}" type="pres">
      <dgm:prSet presAssocID="{6818AE06-324A-4EE6-B6FB-44B741AD8FE2}" presName="Accent" presStyleLbl="node1" presStyleIdx="1" presStyleCnt="3" custLinFactNeighborX="31963"/>
      <dgm:spPr>
        <a:solidFill>
          <a:srgbClr val="FF0000"/>
        </a:solidFill>
      </dgm:spPr>
    </dgm:pt>
    <dgm:pt modelId="{4E78425E-B521-4E51-9C11-F77164D0DE1A}" type="pres">
      <dgm:prSet presAssocID="{6818AE06-324A-4EE6-B6FB-44B741AD8FE2}" presName="Child2" presStyleLbl="revTx" presStyleIdx="2" presStyleCnt="6" custScaleX="155360" custLinFactNeighborX="53272">
        <dgm:presLayoutVars>
          <dgm:chMax val="0"/>
          <dgm:chPref val="0"/>
          <dgm:bulletEnabled val="1"/>
        </dgm:presLayoutVars>
      </dgm:prSet>
      <dgm:spPr/>
      <dgm:t>
        <a:bodyPr/>
        <a:lstStyle/>
        <a:p>
          <a:endParaRPr lang="zh-CN" altLang="en-US"/>
        </a:p>
      </dgm:t>
    </dgm:pt>
    <dgm:pt modelId="{88D6303A-C54C-4B46-BC36-053D3F26FCAB}" type="pres">
      <dgm:prSet presAssocID="{6818AE06-324A-4EE6-B6FB-44B741AD8FE2}" presName="Parent2" presStyleLbl="revTx" presStyleIdx="3" presStyleCnt="6" custLinFactNeighborX="57520">
        <dgm:presLayoutVars>
          <dgm:chMax val="1"/>
          <dgm:chPref val="1"/>
          <dgm:bulletEnabled val="1"/>
        </dgm:presLayoutVars>
      </dgm:prSet>
      <dgm:spPr/>
      <dgm:t>
        <a:bodyPr/>
        <a:lstStyle/>
        <a:p>
          <a:endParaRPr lang="zh-CN" altLang="en-US"/>
        </a:p>
      </dgm:t>
    </dgm:pt>
    <dgm:pt modelId="{586D92BF-4F20-4D91-9348-B32A0520BE4F}" type="pres">
      <dgm:prSet presAssocID="{A06396B4-B303-46DA-B633-39CCCD0C5CF8}" presName="Accent3" presStyleCnt="0"/>
      <dgm:spPr/>
    </dgm:pt>
    <dgm:pt modelId="{F25420EF-46B5-418E-AC37-3EA6E5274A0E}" type="pres">
      <dgm:prSet presAssocID="{A06396B4-B303-46DA-B633-39CCCD0C5CF8}" presName="Accent" presStyleLbl="node1" presStyleIdx="2" presStyleCnt="3" custLinFactNeighborX="37203"/>
      <dgm:spPr/>
    </dgm:pt>
    <dgm:pt modelId="{C6B9386F-84CB-4EEF-AA55-155856BDEE9F}" type="pres">
      <dgm:prSet presAssocID="{A06396B4-B303-46DA-B633-39CCCD0C5CF8}" presName="Child3" presStyleLbl="revTx" presStyleIdx="4" presStyleCnt="6" custScaleX="155360" custLinFactX="-100000" custLinFactNeighborX="-120736" custLinFactNeighborY="22696">
        <dgm:presLayoutVars>
          <dgm:chMax val="0"/>
          <dgm:chPref val="0"/>
          <dgm:bulletEnabled val="1"/>
        </dgm:presLayoutVars>
      </dgm:prSet>
      <dgm:spPr/>
      <dgm:t>
        <a:bodyPr/>
        <a:lstStyle/>
        <a:p>
          <a:endParaRPr lang="zh-CN" altLang="en-US"/>
        </a:p>
      </dgm:t>
    </dgm:pt>
    <dgm:pt modelId="{F63FADE2-0C3A-42D3-9522-AAE7ECDAE7B4}" type="pres">
      <dgm:prSet presAssocID="{A06396B4-B303-46DA-B633-39CCCD0C5CF8}" presName="Parent3" presStyleLbl="revTx" presStyleIdx="5" presStyleCnt="6" custLinFactNeighborX="57520">
        <dgm:presLayoutVars>
          <dgm:chMax val="1"/>
          <dgm:chPref val="1"/>
          <dgm:bulletEnabled val="1"/>
        </dgm:presLayoutVars>
      </dgm:prSet>
      <dgm:spPr/>
      <dgm:t>
        <a:bodyPr/>
        <a:lstStyle/>
        <a:p>
          <a:endParaRPr lang="zh-CN" altLang="en-US"/>
        </a:p>
      </dgm:t>
    </dgm:pt>
  </dgm:ptLst>
  <dgm:cxnLst>
    <dgm:cxn modelId="{B9B7C7C8-AFB2-4B7A-A4C5-6C8BC52A647D}" srcId="{A6A398B7-412A-483D-9541-1375F93B8482}" destId="{8A26750E-535E-4C87-A080-AA36B297BB94}" srcOrd="1" destOrd="0" parTransId="{A2C75B72-D563-4581-B61D-EBFAD3FB24EA}" sibTransId="{19D44A00-9F28-45D9-AEBC-77DE85211138}"/>
    <dgm:cxn modelId="{1FA2D673-4E95-4121-A537-92E99DE412C1}" srcId="{2CB550DB-A6E3-48AB-BEB5-5BBD68F552E8}" destId="{6818AE06-324A-4EE6-B6FB-44B741AD8FE2}" srcOrd="1" destOrd="0" parTransId="{034C4FE3-D7DA-4D21-BB49-A257CF9914FC}" sibTransId="{6B3B786B-9804-4713-A85A-FE3DD1E415ED}"/>
    <dgm:cxn modelId="{1E220E06-B03D-4383-A125-848ADC8CF4BC}" srcId="{A6A398B7-412A-483D-9541-1375F93B8482}" destId="{25736830-E0EC-4797-83AA-CA2946CADA4A}" srcOrd="0" destOrd="0" parTransId="{D12B8F6B-D6D7-4710-B3BC-E487BE02A568}" sibTransId="{380274BA-0C0B-425D-B620-C0FF9DEE4A87}"/>
    <dgm:cxn modelId="{B0D76E83-305A-4C7E-9BF4-DCFCC30D7A93}" type="presOf" srcId="{FF14FBE9-9013-4BF5-85A4-D3A1B74DADF7}" destId="{4E78425E-B521-4E51-9C11-F77164D0DE1A}" srcOrd="0" destOrd="1" presId="urn:microsoft.com/office/officeart/2009/layout/CircleArrowProcess"/>
    <dgm:cxn modelId="{5DAF6EE5-C291-47B5-8DDC-D6EC5E223233}" type="presOf" srcId="{F81A48B8-DA01-4436-AB88-68DA1AFC5463}" destId="{BAF149CD-6838-4EC5-A998-061E845BA5C0}" srcOrd="0" destOrd="2" presId="urn:microsoft.com/office/officeart/2009/layout/CircleArrowProcess"/>
    <dgm:cxn modelId="{6A1857D2-C0AF-4BB7-848D-D5BBEB0BBDF2}" type="presOf" srcId="{A6A398B7-412A-483D-9541-1375F93B8482}" destId="{D0798579-05E1-4761-B220-F9B4DFBA5AC1}" srcOrd="0" destOrd="0" presId="urn:microsoft.com/office/officeart/2009/layout/CircleArrowProcess"/>
    <dgm:cxn modelId="{3881C803-7AF8-46FF-9462-35376A85B650}" srcId="{2CB550DB-A6E3-48AB-BEB5-5BBD68F552E8}" destId="{A06396B4-B303-46DA-B633-39CCCD0C5CF8}" srcOrd="2" destOrd="0" parTransId="{51AEE951-80CA-4819-B332-7A1267E92CCF}" sibTransId="{9FE1530A-DCCD-4FB3-8D68-08C8CF94207C}"/>
    <dgm:cxn modelId="{1F8D97D8-9DE6-425D-B467-D48283D31BBC}" srcId="{A06396B4-B303-46DA-B633-39CCCD0C5CF8}" destId="{026572FB-39C3-4DF4-928E-A5657E3A3869}" srcOrd="0" destOrd="0" parTransId="{F354510C-4552-4038-B96D-8888DFD4A109}" sibTransId="{AD3584AA-65FC-4FA0-ACD2-21131DB0478C}"/>
    <dgm:cxn modelId="{F6B6E77E-9A0A-4C63-87A0-89DFEB7868B4}" type="presOf" srcId="{AD2CEF8B-072B-41BF-A243-9EC05CA41F67}" destId="{C6B9386F-84CB-4EEF-AA55-155856BDEE9F}" srcOrd="0" destOrd="2" presId="urn:microsoft.com/office/officeart/2009/layout/CircleArrowProcess"/>
    <dgm:cxn modelId="{BBE3E676-CAA1-453E-A801-B373F5896ABD}" type="presOf" srcId="{3AB61B4F-868E-4B1F-BC68-7C0A43D4565A}" destId="{BAF149CD-6838-4EC5-A998-061E845BA5C0}" srcOrd="0" destOrd="3" presId="urn:microsoft.com/office/officeart/2009/layout/CircleArrowProcess"/>
    <dgm:cxn modelId="{094AA6FF-BD29-418C-8FCE-6E4BF62767D9}" type="presOf" srcId="{4994C853-8D13-4FF9-B815-8A0ABDFB4881}" destId="{4E78425E-B521-4E51-9C11-F77164D0DE1A}" srcOrd="0" destOrd="0" presId="urn:microsoft.com/office/officeart/2009/layout/CircleArrowProcess"/>
    <dgm:cxn modelId="{2CDC93D8-27A4-470B-9EE3-A0E2957A7BE3}" srcId="{6818AE06-324A-4EE6-B6FB-44B741AD8FE2}" destId="{4994C853-8D13-4FF9-B815-8A0ABDFB4881}" srcOrd="0" destOrd="0" parTransId="{03581F81-22C5-43D6-8A97-EADC1A5E3CE6}" sibTransId="{25B38B6D-CC90-4AF0-919C-AB145BBAF86A}"/>
    <dgm:cxn modelId="{9F128167-5F5C-4639-AF91-AABA46E94246}" type="presOf" srcId="{25736830-E0EC-4797-83AA-CA2946CADA4A}" destId="{BAF149CD-6838-4EC5-A998-061E845BA5C0}" srcOrd="0" destOrd="0" presId="urn:microsoft.com/office/officeart/2009/layout/CircleArrowProcess"/>
    <dgm:cxn modelId="{F1EF1A8F-1E53-4BCE-860D-2485620CAD9D}" type="presOf" srcId="{A06396B4-B303-46DA-B633-39CCCD0C5CF8}" destId="{F63FADE2-0C3A-42D3-9522-AAE7ECDAE7B4}" srcOrd="0" destOrd="0" presId="urn:microsoft.com/office/officeart/2009/layout/CircleArrowProcess"/>
    <dgm:cxn modelId="{7995D789-A368-4913-8430-D447A42C000C}" srcId="{A6A398B7-412A-483D-9541-1375F93B8482}" destId="{F81A48B8-DA01-4436-AB88-68DA1AFC5463}" srcOrd="2" destOrd="0" parTransId="{CD052C2B-CAFC-4CFD-915D-A0653D1B67D2}" sibTransId="{DA35956A-BD9E-4E3F-A18C-B33A4B08CF38}"/>
    <dgm:cxn modelId="{FAF1342D-B6C1-4BFB-8091-DE2B90BE6DEE}" srcId="{A06396B4-B303-46DA-B633-39CCCD0C5CF8}" destId="{D277D594-FF71-4C0E-8471-0F698508EC9C}" srcOrd="1" destOrd="0" parTransId="{14CA4113-D4D0-4032-BC54-84DE20109CF5}" sibTransId="{2A76A8DA-EACB-4A51-BEA0-EB0DDF912D81}"/>
    <dgm:cxn modelId="{6934CEFE-9F59-49C8-BE4A-94D1E797B2C0}" type="presOf" srcId="{2CB550DB-A6E3-48AB-BEB5-5BBD68F552E8}" destId="{A4E930A9-8DC7-495A-9EBB-01459537F677}" srcOrd="0" destOrd="0" presId="urn:microsoft.com/office/officeart/2009/layout/CircleArrowProcess"/>
    <dgm:cxn modelId="{46D9A9BC-F9AB-4CCF-BF40-F390356190D1}" type="presOf" srcId="{026572FB-39C3-4DF4-928E-A5657E3A3869}" destId="{C6B9386F-84CB-4EEF-AA55-155856BDEE9F}" srcOrd="0" destOrd="0" presId="urn:microsoft.com/office/officeart/2009/layout/CircleArrowProcess"/>
    <dgm:cxn modelId="{5A4BC749-657B-4A4E-9DA1-96FE9D11FE50}" srcId="{2CB550DB-A6E3-48AB-BEB5-5BBD68F552E8}" destId="{A6A398B7-412A-483D-9541-1375F93B8482}" srcOrd="0" destOrd="0" parTransId="{C07E4FF3-0B4F-43C2-9F0C-FF28D596076F}" sibTransId="{9B1A9137-2C59-47D5-B4D0-B757F9F24C4B}"/>
    <dgm:cxn modelId="{B286F7D1-9B03-46A5-8EDB-5B73BA9ACCC5}" srcId="{6818AE06-324A-4EE6-B6FB-44B741AD8FE2}" destId="{FF14FBE9-9013-4BF5-85A4-D3A1B74DADF7}" srcOrd="1" destOrd="0" parTransId="{DA8313A9-0FD3-4E88-83B8-3B437146707A}" sibTransId="{50E2BE29-FFA3-46FA-9DD7-E079EC29D4A6}"/>
    <dgm:cxn modelId="{C9FFFF8E-B402-4BE9-B433-970AD1636018}" type="presOf" srcId="{6818AE06-324A-4EE6-B6FB-44B741AD8FE2}" destId="{88D6303A-C54C-4B46-BC36-053D3F26FCAB}" srcOrd="0" destOrd="0" presId="urn:microsoft.com/office/officeart/2009/layout/CircleArrowProcess"/>
    <dgm:cxn modelId="{BD5D5FA0-4F57-4180-9DE6-1D51900EB73D}" type="presOf" srcId="{8A26750E-535E-4C87-A080-AA36B297BB94}" destId="{BAF149CD-6838-4EC5-A998-061E845BA5C0}" srcOrd="0" destOrd="1" presId="urn:microsoft.com/office/officeart/2009/layout/CircleArrowProcess"/>
    <dgm:cxn modelId="{255F3612-761E-42A2-A6B6-5E6E6D9E91E5}" type="presOf" srcId="{D277D594-FF71-4C0E-8471-0F698508EC9C}" destId="{C6B9386F-84CB-4EEF-AA55-155856BDEE9F}" srcOrd="0" destOrd="1" presId="urn:microsoft.com/office/officeart/2009/layout/CircleArrowProcess"/>
    <dgm:cxn modelId="{E372A58B-6CD8-44E5-9DEB-44979AA4C92D}" srcId="{A6A398B7-412A-483D-9541-1375F93B8482}" destId="{3AB61B4F-868E-4B1F-BC68-7C0A43D4565A}" srcOrd="3" destOrd="0" parTransId="{B34B38D6-9CBF-451D-83F3-3767AF00FE43}" sibTransId="{315A68A6-0FA0-4BA8-A428-B3C49A2AF753}"/>
    <dgm:cxn modelId="{A2BE38D8-F483-4997-83F4-DCD19CB1FECF}" srcId="{A06396B4-B303-46DA-B633-39CCCD0C5CF8}" destId="{AD2CEF8B-072B-41BF-A243-9EC05CA41F67}" srcOrd="2" destOrd="0" parTransId="{4FB797F2-E6DA-443A-AA26-EA142AC92B6A}" sibTransId="{A24DB03A-4483-43D3-B305-7FB7E8F4FAD2}"/>
    <dgm:cxn modelId="{BED92B1A-C90A-43A6-A3D8-E98B4BD94CA5}" type="presParOf" srcId="{A4E930A9-8DC7-495A-9EBB-01459537F677}" destId="{02BC6F08-732D-446C-83F6-FBE74C534593}" srcOrd="0" destOrd="0" presId="urn:microsoft.com/office/officeart/2009/layout/CircleArrowProcess"/>
    <dgm:cxn modelId="{D7B244BC-DFFF-4514-B0E8-C8C3106EB73E}" type="presParOf" srcId="{02BC6F08-732D-446C-83F6-FBE74C534593}" destId="{D76FC9D8-A1BE-4C6E-B81C-214B4143B6AB}" srcOrd="0" destOrd="0" presId="urn:microsoft.com/office/officeart/2009/layout/CircleArrowProcess"/>
    <dgm:cxn modelId="{BF9F9B2E-5430-4146-AC5E-2A4447433BCE}" type="presParOf" srcId="{A4E930A9-8DC7-495A-9EBB-01459537F677}" destId="{BAF149CD-6838-4EC5-A998-061E845BA5C0}" srcOrd="1" destOrd="0" presId="urn:microsoft.com/office/officeart/2009/layout/CircleArrowProcess"/>
    <dgm:cxn modelId="{E47E75F3-23EA-4A88-BE4C-70DF3BD0FE75}" type="presParOf" srcId="{A4E930A9-8DC7-495A-9EBB-01459537F677}" destId="{D0798579-05E1-4761-B220-F9B4DFBA5AC1}" srcOrd="2" destOrd="0" presId="urn:microsoft.com/office/officeart/2009/layout/CircleArrowProcess"/>
    <dgm:cxn modelId="{C7D8F726-63EA-492E-85BD-ACBA6C0A5D4B}" type="presParOf" srcId="{A4E930A9-8DC7-495A-9EBB-01459537F677}" destId="{38CC4845-7E03-41D2-932D-F42F16CFC102}" srcOrd="3" destOrd="0" presId="urn:microsoft.com/office/officeart/2009/layout/CircleArrowProcess"/>
    <dgm:cxn modelId="{5DE77D76-C037-4045-9907-7A139F196300}" type="presParOf" srcId="{38CC4845-7E03-41D2-932D-F42F16CFC102}" destId="{8FB71EB8-BD7E-4108-B873-F91E3E38C101}" srcOrd="0" destOrd="0" presId="urn:microsoft.com/office/officeart/2009/layout/CircleArrowProcess"/>
    <dgm:cxn modelId="{1A499165-99EF-4538-805F-DBD6B5DA2BE6}" type="presParOf" srcId="{A4E930A9-8DC7-495A-9EBB-01459537F677}" destId="{4E78425E-B521-4E51-9C11-F77164D0DE1A}" srcOrd="4" destOrd="0" presId="urn:microsoft.com/office/officeart/2009/layout/CircleArrowProcess"/>
    <dgm:cxn modelId="{D3EAB084-D3F3-4A3F-B1F8-EC19E438CC2B}" type="presParOf" srcId="{A4E930A9-8DC7-495A-9EBB-01459537F677}" destId="{88D6303A-C54C-4B46-BC36-053D3F26FCAB}" srcOrd="5" destOrd="0" presId="urn:microsoft.com/office/officeart/2009/layout/CircleArrowProcess"/>
    <dgm:cxn modelId="{47A1B774-43E9-49E6-8C9B-F0AF25B16B8A}" type="presParOf" srcId="{A4E930A9-8DC7-495A-9EBB-01459537F677}" destId="{586D92BF-4F20-4D91-9348-B32A0520BE4F}" srcOrd="6" destOrd="0" presId="urn:microsoft.com/office/officeart/2009/layout/CircleArrowProcess"/>
    <dgm:cxn modelId="{8D4C09BC-9E24-4B4C-B62B-2B44BC571100}" type="presParOf" srcId="{586D92BF-4F20-4D91-9348-B32A0520BE4F}" destId="{F25420EF-46B5-418E-AC37-3EA6E5274A0E}" srcOrd="0" destOrd="0" presId="urn:microsoft.com/office/officeart/2009/layout/CircleArrowProcess"/>
    <dgm:cxn modelId="{7CB09535-C313-45C6-99CC-F4294DA0445B}" type="presParOf" srcId="{A4E930A9-8DC7-495A-9EBB-01459537F677}" destId="{C6B9386F-84CB-4EEF-AA55-155856BDEE9F}" srcOrd="7" destOrd="0" presId="urn:microsoft.com/office/officeart/2009/layout/CircleArrowProcess"/>
    <dgm:cxn modelId="{8D091DC5-0EA6-4562-B437-BD1041FCE8BF}" type="presParOf" srcId="{A4E930A9-8DC7-495A-9EBB-01459537F677}" destId="{F63FADE2-0C3A-42D3-9522-AAE7ECDAE7B4}" srcOrd="8"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972D3316-C33F-4164-B2D8-FAAAD3024385}" type="doc">
      <dgm:prSet loTypeId="urn:microsoft.com/office/officeart/2008/layout/CircleAccentTimeline" loCatId="process" qsTypeId="urn:microsoft.com/office/officeart/2005/8/quickstyle/simple2" qsCatId="simple" csTypeId="urn:microsoft.com/office/officeart/2005/8/colors/accent1_2" csCatId="accent1" phldr="1"/>
      <dgm:spPr/>
      <dgm:t>
        <a:bodyPr/>
        <a:lstStyle/>
        <a:p>
          <a:endParaRPr lang="zh-CN" altLang="en-US"/>
        </a:p>
      </dgm:t>
    </dgm:pt>
    <dgm:pt modelId="{5ACEC849-A571-45E5-A527-560CE1716ADA}">
      <dgm:prSet phldrT="[文本]"/>
      <dgm:spPr/>
      <dgm:t>
        <a:bodyPr/>
        <a:lstStyle/>
        <a:p>
          <a:r>
            <a:rPr lang="en-US" altLang="zh-CN" dirty="0" smtClean="0"/>
            <a:t> </a:t>
          </a:r>
          <a:endParaRPr lang="zh-CN" altLang="en-US"/>
        </a:p>
      </dgm:t>
    </dgm:pt>
    <dgm:pt modelId="{78E62FEE-C091-4B9B-88A1-258B40E5DED2}" type="parTrans" cxnId="{DF8B7642-8EA2-42E3-812D-B2BF91DF1BE4}">
      <dgm:prSet/>
      <dgm:spPr/>
      <dgm:t>
        <a:bodyPr/>
        <a:lstStyle/>
        <a:p>
          <a:endParaRPr lang="zh-CN" altLang="en-US"/>
        </a:p>
      </dgm:t>
    </dgm:pt>
    <dgm:pt modelId="{9E5845E3-7537-4C39-8EFE-5B89C73BFE77}" type="sibTrans" cxnId="{DF8B7642-8EA2-42E3-812D-B2BF91DF1BE4}">
      <dgm:prSet/>
      <dgm:spPr/>
      <dgm:t>
        <a:bodyPr/>
        <a:lstStyle/>
        <a:p>
          <a:endParaRPr lang="zh-CN" altLang="en-US"/>
        </a:p>
      </dgm:t>
    </dgm:pt>
    <dgm:pt modelId="{F48FDCC4-211A-45A4-B238-FC1388A06817}">
      <dgm:prSet phldrT="[文本]"/>
      <dgm:spPr/>
      <dgm:t>
        <a:bodyPr/>
        <a:lstStyle/>
        <a:p>
          <a:r>
            <a:rPr lang="en-US" altLang="zh-CN" dirty="0" smtClean="0">
              <a:solidFill>
                <a:srgbClr val="FF0000"/>
              </a:solidFill>
            </a:rPr>
            <a:t>Latent Model</a:t>
          </a:r>
          <a:endParaRPr lang="zh-CN" altLang="en-US">
            <a:solidFill>
              <a:srgbClr val="FF0000"/>
            </a:solidFill>
          </a:endParaRPr>
        </a:p>
      </dgm:t>
    </dgm:pt>
    <dgm:pt modelId="{0C9C3B05-25E0-479B-827F-3C3B0E961021}" type="parTrans" cxnId="{06EFFF70-BA9F-46C6-AAEF-5A6A13582E77}">
      <dgm:prSet/>
      <dgm:spPr/>
      <dgm:t>
        <a:bodyPr/>
        <a:lstStyle/>
        <a:p>
          <a:endParaRPr lang="zh-CN" altLang="en-US"/>
        </a:p>
      </dgm:t>
    </dgm:pt>
    <dgm:pt modelId="{23BE331F-DCEF-40DB-AC11-C3A9CB774D3F}" type="sibTrans" cxnId="{06EFFF70-BA9F-46C6-AAEF-5A6A13582E77}">
      <dgm:prSet/>
      <dgm:spPr/>
      <dgm:t>
        <a:bodyPr/>
        <a:lstStyle/>
        <a:p>
          <a:endParaRPr lang="zh-CN" altLang="en-US"/>
        </a:p>
      </dgm:t>
    </dgm:pt>
    <dgm:pt modelId="{F6BD10E7-6C32-4260-A3A5-DB79CE2DDA8C}">
      <dgm:prSet phldrT="[文本]"/>
      <dgm:spPr/>
      <dgm:t>
        <a:bodyPr/>
        <a:lstStyle/>
        <a:p>
          <a:r>
            <a:rPr lang="en-US" altLang="zh-CN" dirty="0" smtClean="0"/>
            <a:t> </a:t>
          </a:r>
          <a:endParaRPr lang="zh-CN" altLang="en-US"/>
        </a:p>
      </dgm:t>
    </dgm:pt>
    <dgm:pt modelId="{3AD1E310-3E3C-41DD-9E22-0E73CE710EEF}" type="parTrans" cxnId="{4982E665-9C3D-4F3E-9950-9EC0507B3D89}">
      <dgm:prSet/>
      <dgm:spPr/>
      <dgm:t>
        <a:bodyPr/>
        <a:lstStyle/>
        <a:p>
          <a:endParaRPr lang="zh-CN" altLang="en-US"/>
        </a:p>
      </dgm:t>
    </dgm:pt>
    <dgm:pt modelId="{73439384-C65D-47E2-A81C-70DD7E528C18}" type="sibTrans" cxnId="{4982E665-9C3D-4F3E-9950-9EC0507B3D89}">
      <dgm:prSet/>
      <dgm:spPr/>
      <dgm:t>
        <a:bodyPr/>
        <a:lstStyle/>
        <a:p>
          <a:endParaRPr lang="zh-CN" altLang="en-US"/>
        </a:p>
      </dgm:t>
    </dgm:pt>
    <dgm:pt modelId="{A113A26E-E614-4958-8D36-B9F465570CA3}">
      <dgm:prSet phldrT="[文本]"/>
      <dgm:spPr/>
      <dgm:t>
        <a:bodyPr/>
        <a:lstStyle/>
        <a:p>
          <a:r>
            <a:rPr lang="en-US" altLang="zh-CN" dirty="0" smtClean="0"/>
            <a:t> </a:t>
          </a:r>
          <a:endParaRPr lang="zh-CN" altLang="en-US"/>
        </a:p>
      </dgm:t>
    </dgm:pt>
    <dgm:pt modelId="{9D18F092-7811-4B18-AF3B-DA7AE31C772B}" type="parTrans" cxnId="{9CD30044-88B8-4C5C-BC84-EF1BC382EC37}">
      <dgm:prSet/>
      <dgm:spPr/>
      <dgm:t>
        <a:bodyPr/>
        <a:lstStyle/>
        <a:p>
          <a:endParaRPr lang="zh-CN" altLang="en-US"/>
        </a:p>
      </dgm:t>
    </dgm:pt>
    <dgm:pt modelId="{B2E485C1-FA4B-4706-9743-FF6C13D2C830}" type="sibTrans" cxnId="{9CD30044-88B8-4C5C-BC84-EF1BC382EC37}">
      <dgm:prSet/>
      <dgm:spPr/>
      <dgm:t>
        <a:bodyPr/>
        <a:lstStyle/>
        <a:p>
          <a:endParaRPr lang="zh-CN" altLang="en-US"/>
        </a:p>
      </dgm:t>
    </dgm:pt>
    <dgm:pt modelId="{3EE5EC24-C884-4288-967A-7A208BC53D69}">
      <dgm:prSet phldrT="[文本]"/>
      <dgm:spPr/>
      <dgm:t>
        <a:bodyPr/>
        <a:lstStyle/>
        <a:p>
          <a:r>
            <a:rPr lang="en-US" altLang="zh-CN" dirty="0" smtClean="0"/>
            <a:t> </a:t>
          </a:r>
          <a:endParaRPr lang="zh-CN" altLang="en-US"/>
        </a:p>
      </dgm:t>
    </dgm:pt>
    <dgm:pt modelId="{14BC0465-AA6E-4068-A102-40EB12087B8D}" type="parTrans" cxnId="{5A8BBB28-E389-41BB-ACF2-E5CA1582952A}">
      <dgm:prSet/>
      <dgm:spPr/>
      <dgm:t>
        <a:bodyPr/>
        <a:lstStyle/>
        <a:p>
          <a:endParaRPr lang="zh-CN" altLang="en-US"/>
        </a:p>
      </dgm:t>
    </dgm:pt>
    <dgm:pt modelId="{FBB405E5-64D7-4DF9-9FCB-A4A333416D97}" type="sibTrans" cxnId="{5A8BBB28-E389-41BB-ACF2-E5CA1582952A}">
      <dgm:prSet/>
      <dgm:spPr/>
      <dgm:t>
        <a:bodyPr/>
        <a:lstStyle/>
        <a:p>
          <a:endParaRPr lang="zh-CN" altLang="en-US"/>
        </a:p>
      </dgm:t>
    </dgm:pt>
    <dgm:pt modelId="{33545A21-DF5B-4579-BC12-CE5F75717E94}">
      <dgm:prSet/>
      <dgm:spPr/>
      <dgm:t>
        <a:bodyPr/>
        <a:lstStyle/>
        <a:p>
          <a:r>
            <a:rPr lang="en-US" altLang="zh-CN" dirty="0" smtClean="0">
              <a:solidFill>
                <a:schemeClr val="accent2">
                  <a:lumMod val="75000"/>
                </a:schemeClr>
              </a:solidFill>
            </a:rPr>
            <a:t>Conventional Model</a:t>
          </a:r>
          <a:endParaRPr lang="zh-CN" altLang="en-US">
            <a:solidFill>
              <a:schemeClr val="accent2">
                <a:lumMod val="75000"/>
              </a:schemeClr>
            </a:solidFill>
          </a:endParaRPr>
        </a:p>
      </dgm:t>
    </dgm:pt>
    <dgm:pt modelId="{C5A362B2-5051-4C00-8D57-356338F188FF}" type="parTrans" cxnId="{E04A265D-FABB-4108-BBE3-3A5FB0D82B87}">
      <dgm:prSet/>
      <dgm:spPr/>
      <dgm:t>
        <a:bodyPr/>
        <a:lstStyle/>
        <a:p>
          <a:endParaRPr lang="zh-CN" altLang="en-US"/>
        </a:p>
      </dgm:t>
    </dgm:pt>
    <dgm:pt modelId="{2A2C49C0-1E9E-48C6-89DB-D7C9F0E8E5EC}" type="sibTrans" cxnId="{E04A265D-FABB-4108-BBE3-3A5FB0D82B87}">
      <dgm:prSet/>
      <dgm:spPr/>
      <dgm:t>
        <a:bodyPr/>
        <a:lstStyle/>
        <a:p>
          <a:endParaRPr lang="zh-CN" altLang="en-US"/>
        </a:p>
      </dgm:t>
    </dgm:pt>
    <dgm:pt modelId="{E8CD3911-B981-42D3-BDE5-06D7A09DD227}">
      <dgm:prSet phldrT="[文本]"/>
      <dgm:spPr/>
      <dgm:t>
        <a:bodyPr/>
        <a:lstStyle/>
        <a:p>
          <a:r>
            <a:rPr lang="en-US" altLang="zh-CN" dirty="0" smtClean="0">
              <a:solidFill>
                <a:schemeClr val="accent2">
                  <a:lumMod val="75000"/>
                </a:schemeClr>
              </a:solidFill>
            </a:rPr>
            <a:t>Neural Model</a:t>
          </a:r>
          <a:endParaRPr lang="zh-CN" altLang="en-US">
            <a:solidFill>
              <a:schemeClr val="accent2">
                <a:lumMod val="75000"/>
              </a:schemeClr>
            </a:solidFill>
          </a:endParaRPr>
        </a:p>
      </dgm:t>
    </dgm:pt>
    <dgm:pt modelId="{C0B82B26-CCF4-4A00-BA2A-4BC40160EA3F}" type="parTrans" cxnId="{140CF3F7-34F3-4AD0-8121-D54E865669D4}">
      <dgm:prSet/>
      <dgm:spPr/>
      <dgm:t>
        <a:bodyPr/>
        <a:lstStyle/>
        <a:p>
          <a:endParaRPr lang="zh-CN" altLang="en-US"/>
        </a:p>
      </dgm:t>
    </dgm:pt>
    <dgm:pt modelId="{884CE034-A7B0-4812-8086-AA1959459B4F}" type="sibTrans" cxnId="{140CF3F7-34F3-4AD0-8121-D54E865669D4}">
      <dgm:prSet/>
      <dgm:spPr/>
      <dgm:t>
        <a:bodyPr/>
        <a:lstStyle/>
        <a:p>
          <a:endParaRPr lang="zh-CN" altLang="en-US"/>
        </a:p>
      </dgm:t>
    </dgm:pt>
    <dgm:pt modelId="{20885782-30B0-44E5-86E6-05669842F454}" type="pres">
      <dgm:prSet presAssocID="{972D3316-C33F-4164-B2D8-FAAAD3024385}" presName="Name0" presStyleCnt="0">
        <dgm:presLayoutVars>
          <dgm:dir/>
        </dgm:presLayoutVars>
      </dgm:prSet>
      <dgm:spPr/>
      <dgm:t>
        <a:bodyPr/>
        <a:lstStyle/>
        <a:p>
          <a:endParaRPr lang="zh-CN" altLang="en-US"/>
        </a:p>
      </dgm:t>
    </dgm:pt>
    <dgm:pt modelId="{35DF1F96-0BB6-4EF3-AB25-75659A44DCEA}" type="pres">
      <dgm:prSet presAssocID="{5ACEC849-A571-45E5-A527-560CE1716ADA}" presName="parComposite" presStyleCnt="0"/>
      <dgm:spPr/>
    </dgm:pt>
    <dgm:pt modelId="{233E0BE2-73A8-491D-AA4C-B8405E73D9F5}" type="pres">
      <dgm:prSet presAssocID="{5ACEC849-A571-45E5-A527-560CE1716ADA}" presName="parBigCircle" presStyleLbl="node0" presStyleIdx="0" presStyleCnt="4"/>
      <dgm:spPr/>
    </dgm:pt>
    <dgm:pt modelId="{2501CACA-328C-45DF-8A29-EEC1FD2F1AF2}" type="pres">
      <dgm:prSet presAssocID="{5ACEC849-A571-45E5-A527-560CE1716ADA}" presName="parTx" presStyleLbl="revTx" presStyleIdx="0" presStyleCnt="10"/>
      <dgm:spPr/>
      <dgm:t>
        <a:bodyPr/>
        <a:lstStyle/>
        <a:p>
          <a:endParaRPr lang="zh-CN" altLang="en-US"/>
        </a:p>
      </dgm:t>
    </dgm:pt>
    <dgm:pt modelId="{061957FF-397E-4C6A-ACF6-8DDEF2642918}" type="pres">
      <dgm:prSet presAssocID="{5ACEC849-A571-45E5-A527-560CE1716ADA}" presName="bSpace" presStyleCnt="0"/>
      <dgm:spPr/>
    </dgm:pt>
    <dgm:pt modelId="{1E1733B6-A923-4DD6-9ADE-65BD4D3E922E}" type="pres">
      <dgm:prSet presAssocID="{5ACEC849-A571-45E5-A527-560CE1716ADA}" presName="parBackupNorm" presStyleCnt="0"/>
      <dgm:spPr/>
    </dgm:pt>
    <dgm:pt modelId="{29393750-3400-47D7-B266-A0FF28B08DBC}" type="pres">
      <dgm:prSet presAssocID="{9E5845E3-7537-4C39-8EFE-5B89C73BFE77}" presName="parSpace" presStyleCnt="0"/>
      <dgm:spPr/>
    </dgm:pt>
    <dgm:pt modelId="{6FDB8482-2269-4E5D-A3ED-54E564D5D1B3}" type="pres">
      <dgm:prSet presAssocID="{F6BD10E7-6C32-4260-A3A5-DB79CE2DDA8C}" presName="parComposite" presStyleCnt="0"/>
      <dgm:spPr/>
    </dgm:pt>
    <dgm:pt modelId="{AF69286C-C22D-4D6F-B347-9B341883A3D7}" type="pres">
      <dgm:prSet presAssocID="{F6BD10E7-6C32-4260-A3A5-DB79CE2DDA8C}" presName="parBigCircle" presStyleLbl="node0" presStyleIdx="1" presStyleCnt="4"/>
      <dgm:spPr/>
    </dgm:pt>
    <dgm:pt modelId="{D2790DB1-F707-4327-9E18-0A263749E5F5}" type="pres">
      <dgm:prSet presAssocID="{F6BD10E7-6C32-4260-A3A5-DB79CE2DDA8C}" presName="parTx" presStyleLbl="revTx" presStyleIdx="1" presStyleCnt="10"/>
      <dgm:spPr/>
      <dgm:t>
        <a:bodyPr/>
        <a:lstStyle/>
        <a:p>
          <a:endParaRPr lang="zh-CN" altLang="en-US"/>
        </a:p>
      </dgm:t>
    </dgm:pt>
    <dgm:pt modelId="{EF71A76E-1A78-47B5-8249-075B66092492}" type="pres">
      <dgm:prSet presAssocID="{F6BD10E7-6C32-4260-A3A5-DB79CE2DDA8C}" presName="bSpace" presStyleCnt="0"/>
      <dgm:spPr/>
    </dgm:pt>
    <dgm:pt modelId="{709B8386-A6D7-4EB3-9FE1-A6D0492A47AE}" type="pres">
      <dgm:prSet presAssocID="{F6BD10E7-6C32-4260-A3A5-DB79CE2DDA8C}" presName="parBackupNorm" presStyleCnt="0"/>
      <dgm:spPr/>
    </dgm:pt>
    <dgm:pt modelId="{A74BF4CD-3940-4B1E-AA58-C663C62D2ED9}" type="pres">
      <dgm:prSet presAssocID="{73439384-C65D-47E2-A81C-70DD7E528C18}" presName="parSpace" presStyleCnt="0"/>
      <dgm:spPr/>
    </dgm:pt>
    <dgm:pt modelId="{A0ACAA52-C773-4F8B-82B8-0E9604F15B59}" type="pres">
      <dgm:prSet presAssocID="{33545A21-DF5B-4579-BC12-CE5F75717E94}" presName="desBackupLeftNorm" presStyleCnt="0"/>
      <dgm:spPr/>
    </dgm:pt>
    <dgm:pt modelId="{CAA97E11-EA01-4940-8FCA-8B8E97E06977}" type="pres">
      <dgm:prSet presAssocID="{33545A21-DF5B-4579-BC12-CE5F75717E94}" presName="desComposite" presStyleCnt="0"/>
      <dgm:spPr/>
    </dgm:pt>
    <dgm:pt modelId="{B284FDD8-5F06-4C35-AF09-5B832487333F}" type="pres">
      <dgm:prSet presAssocID="{33545A21-DF5B-4579-BC12-CE5F75717E94}" presName="desCircle" presStyleLbl="node1" presStyleIdx="0" presStyleCnt="3"/>
      <dgm:spPr>
        <a:solidFill>
          <a:schemeClr val="accent1"/>
        </a:solidFill>
      </dgm:spPr>
    </dgm:pt>
    <dgm:pt modelId="{BC36749D-708D-46F7-9AAE-13EFF632DC90}" type="pres">
      <dgm:prSet presAssocID="{33545A21-DF5B-4579-BC12-CE5F75717E94}" presName="chTx" presStyleLbl="revTx" presStyleIdx="2" presStyleCnt="10"/>
      <dgm:spPr/>
      <dgm:t>
        <a:bodyPr/>
        <a:lstStyle/>
        <a:p>
          <a:endParaRPr lang="zh-CN" altLang="en-US"/>
        </a:p>
      </dgm:t>
    </dgm:pt>
    <dgm:pt modelId="{08478755-F6DD-4B04-BA70-D6B1FD0C1DE9}" type="pres">
      <dgm:prSet presAssocID="{33545A21-DF5B-4579-BC12-CE5F75717E94}" presName="desTx" presStyleLbl="revTx" presStyleIdx="3" presStyleCnt="10">
        <dgm:presLayoutVars>
          <dgm:bulletEnabled val="1"/>
        </dgm:presLayoutVars>
      </dgm:prSet>
      <dgm:spPr/>
    </dgm:pt>
    <dgm:pt modelId="{F9AF37CC-3514-4B1B-8E81-EF063BC410A1}" type="pres">
      <dgm:prSet presAssocID="{33545A21-DF5B-4579-BC12-CE5F75717E94}" presName="desBackupRightNorm" presStyleCnt="0"/>
      <dgm:spPr/>
    </dgm:pt>
    <dgm:pt modelId="{76621552-A7ED-4AFF-92F1-F00984BEBD30}" type="pres">
      <dgm:prSet presAssocID="{2A2C49C0-1E9E-48C6-89DB-D7C9F0E8E5EC}" presName="desSpace" presStyleCnt="0"/>
      <dgm:spPr/>
    </dgm:pt>
    <dgm:pt modelId="{151E2AF5-44D6-452C-BF4B-6786248E14E3}" type="pres">
      <dgm:prSet presAssocID="{F48FDCC4-211A-45A4-B238-FC1388A06817}" presName="desBackupLeftNorm" presStyleCnt="0"/>
      <dgm:spPr/>
    </dgm:pt>
    <dgm:pt modelId="{69B9B248-7FBC-49A7-B413-EDF6FD43B852}" type="pres">
      <dgm:prSet presAssocID="{F48FDCC4-211A-45A4-B238-FC1388A06817}" presName="desComposite" presStyleCnt="0"/>
      <dgm:spPr/>
    </dgm:pt>
    <dgm:pt modelId="{7F72DF8A-E790-49EC-8398-85AA71DE5496}" type="pres">
      <dgm:prSet presAssocID="{F48FDCC4-211A-45A4-B238-FC1388A06817}" presName="desCircle" presStyleLbl="node1" presStyleIdx="1" presStyleCnt="3"/>
      <dgm:spPr>
        <a:solidFill>
          <a:srgbClr val="FF0000"/>
        </a:solidFill>
      </dgm:spPr>
    </dgm:pt>
    <dgm:pt modelId="{99B1AF97-7335-41D5-BAFE-C49CCED119E6}" type="pres">
      <dgm:prSet presAssocID="{F48FDCC4-211A-45A4-B238-FC1388A06817}" presName="chTx" presStyleLbl="revTx" presStyleIdx="4" presStyleCnt="10"/>
      <dgm:spPr/>
      <dgm:t>
        <a:bodyPr/>
        <a:lstStyle/>
        <a:p>
          <a:endParaRPr lang="zh-CN" altLang="en-US"/>
        </a:p>
      </dgm:t>
    </dgm:pt>
    <dgm:pt modelId="{4BB0DADF-02DA-4B49-AE3A-BF77A56D1EF7}" type="pres">
      <dgm:prSet presAssocID="{F48FDCC4-211A-45A4-B238-FC1388A06817}" presName="desTx" presStyleLbl="revTx" presStyleIdx="5" presStyleCnt="10">
        <dgm:presLayoutVars>
          <dgm:bulletEnabled val="1"/>
        </dgm:presLayoutVars>
      </dgm:prSet>
      <dgm:spPr/>
    </dgm:pt>
    <dgm:pt modelId="{5C4062D4-6F65-41F6-BF93-5DB78FB0DB4A}" type="pres">
      <dgm:prSet presAssocID="{F48FDCC4-211A-45A4-B238-FC1388A06817}" presName="desBackupRightNorm" presStyleCnt="0"/>
      <dgm:spPr/>
    </dgm:pt>
    <dgm:pt modelId="{1CC1CC92-3B5B-4A0F-A4AB-B9EC6FB4E78C}" type="pres">
      <dgm:prSet presAssocID="{23BE331F-DCEF-40DB-AC11-C3A9CB774D3F}" presName="desSpace" presStyleCnt="0"/>
      <dgm:spPr/>
    </dgm:pt>
    <dgm:pt modelId="{BF8554E7-7805-4DE3-9A66-69BBF8FDAB3B}" type="pres">
      <dgm:prSet presAssocID="{E8CD3911-B981-42D3-BDE5-06D7A09DD227}" presName="desBackupLeftNorm" presStyleCnt="0"/>
      <dgm:spPr/>
    </dgm:pt>
    <dgm:pt modelId="{D9A6472C-656B-4D01-967E-3A676DE9E03F}" type="pres">
      <dgm:prSet presAssocID="{E8CD3911-B981-42D3-BDE5-06D7A09DD227}" presName="desComposite" presStyleCnt="0"/>
      <dgm:spPr/>
    </dgm:pt>
    <dgm:pt modelId="{586A86F9-BB63-4567-87F5-55CF47A103F8}" type="pres">
      <dgm:prSet presAssocID="{E8CD3911-B981-42D3-BDE5-06D7A09DD227}" presName="desCircle" presStyleLbl="node1" presStyleIdx="2" presStyleCnt="3"/>
      <dgm:spPr/>
      <dgm:t>
        <a:bodyPr/>
        <a:lstStyle/>
        <a:p>
          <a:endParaRPr lang="zh-CN" altLang="en-US"/>
        </a:p>
      </dgm:t>
    </dgm:pt>
    <dgm:pt modelId="{65E84957-0657-4910-A126-7EC9C7042ECE}" type="pres">
      <dgm:prSet presAssocID="{E8CD3911-B981-42D3-BDE5-06D7A09DD227}" presName="chTx" presStyleLbl="revTx" presStyleIdx="6" presStyleCnt="10"/>
      <dgm:spPr/>
      <dgm:t>
        <a:bodyPr/>
        <a:lstStyle/>
        <a:p>
          <a:endParaRPr lang="zh-CN" altLang="en-US"/>
        </a:p>
      </dgm:t>
    </dgm:pt>
    <dgm:pt modelId="{B5DEEF4F-A2ED-4266-8944-EAF69373CC6F}" type="pres">
      <dgm:prSet presAssocID="{E8CD3911-B981-42D3-BDE5-06D7A09DD227}" presName="desTx" presStyleLbl="revTx" presStyleIdx="7" presStyleCnt="10">
        <dgm:presLayoutVars>
          <dgm:bulletEnabled val="1"/>
        </dgm:presLayoutVars>
      </dgm:prSet>
      <dgm:spPr/>
    </dgm:pt>
    <dgm:pt modelId="{68B93804-A421-402D-8928-A65BC3EE21CA}" type="pres">
      <dgm:prSet presAssocID="{E8CD3911-B981-42D3-BDE5-06D7A09DD227}" presName="desBackupRightNorm" presStyleCnt="0"/>
      <dgm:spPr/>
    </dgm:pt>
    <dgm:pt modelId="{5C938B15-AD06-41CC-B0C9-1ED0407AD0A8}" type="pres">
      <dgm:prSet presAssocID="{884CE034-A7B0-4812-8086-AA1959459B4F}" presName="desSpace" presStyleCnt="0"/>
      <dgm:spPr/>
    </dgm:pt>
    <dgm:pt modelId="{D43B8AE4-BE97-4A29-810A-F3ED875D222B}" type="pres">
      <dgm:prSet presAssocID="{A113A26E-E614-4958-8D36-B9F465570CA3}" presName="parComposite" presStyleCnt="0"/>
      <dgm:spPr/>
    </dgm:pt>
    <dgm:pt modelId="{A160D37F-CBB3-43DD-BC4A-0C5C6F037076}" type="pres">
      <dgm:prSet presAssocID="{A113A26E-E614-4958-8D36-B9F465570CA3}" presName="parBigCircle" presStyleLbl="node0" presStyleIdx="2" presStyleCnt="4"/>
      <dgm:spPr/>
    </dgm:pt>
    <dgm:pt modelId="{ED78B3DE-CFFB-41BF-9835-07E0FBADFBCC}" type="pres">
      <dgm:prSet presAssocID="{A113A26E-E614-4958-8D36-B9F465570CA3}" presName="parTx" presStyleLbl="revTx" presStyleIdx="8" presStyleCnt="10"/>
      <dgm:spPr/>
      <dgm:t>
        <a:bodyPr/>
        <a:lstStyle/>
        <a:p>
          <a:endParaRPr lang="zh-CN" altLang="en-US"/>
        </a:p>
      </dgm:t>
    </dgm:pt>
    <dgm:pt modelId="{70F51944-C72D-42BC-804F-4D59B58FCF41}" type="pres">
      <dgm:prSet presAssocID="{A113A26E-E614-4958-8D36-B9F465570CA3}" presName="bSpace" presStyleCnt="0"/>
      <dgm:spPr/>
    </dgm:pt>
    <dgm:pt modelId="{7DB2665B-64AF-4DC6-AEAE-355AD9524DFB}" type="pres">
      <dgm:prSet presAssocID="{A113A26E-E614-4958-8D36-B9F465570CA3}" presName="parBackupNorm" presStyleCnt="0"/>
      <dgm:spPr/>
    </dgm:pt>
    <dgm:pt modelId="{35CD68BA-A44A-42F2-9EBA-FDC71B860BB0}" type="pres">
      <dgm:prSet presAssocID="{B2E485C1-FA4B-4706-9743-FF6C13D2C830}" presName="parSpace" presStyleCnt="0"/>
      <dgm:spPr/>
    </dgm:pt>
    <dgm:pt modelId="{06279FF2-C490-4EE6-9499-E9FAEFEDFD66}" type="pres">
      <dgm:prSet presAssocID="{3EE5EC24-C884-4288-967A-7A208BC53D69}" presName="parComposite" presStyleCnt="0"/>
      <dgm:spPr/>
    </dgm:pt>
    <dgm:pt modelId="{CD56B676-4815-4918-BD88-53A5555B90CB}" type="pres">
      <dgm:prSet presAssocID="{3EE5EC24-C884-4288-967A-7A208BC53D69}" presName="parBigCircle" presStyleLbl="node0" presStyleIdx="3" presStyleCnt="4"/>
      <dgm:spPr/>
    </dgm:pt>
    <dgm:pt modelId="{359FF601-1B57-4DD0-B150-C77EA2173182}" type="pres">
      <dgm:prSet presAssocID="{3EE5EC24-C884-4288-967A-7A208BC53D69}" presName="parTx" presStyleLbl="revTx" presStyleIdx="9" presStyleCnt="10"/>
      <dgm:spPr/>
      <dgm:t>
        <a:bodyPr/>
        <a:lstStyle/>
        <a:p>
          <a:endParaRPr lang="zh-CN" altLang="en-US"/>
        </a:p>
      </dgm:t>
    </dgm:pt>
    <dgm:pt modelId="{3D63021D-8F06-4CCE-89A8-C79A3CC5050E}" type="pres">
      <dgm:prSet presAssocID="{3EE5EC24-C884-4288-967A-7A208BC53D69}" presName="bSpace" presStyleCnt="0"/>
      <dgm:spPr/>
    </dgm:pt>
    <dgm:pt modelId="{0170DCAA-9D5C-4BEE-BC12-8BF4341700F7}" type="pres">
      <dgm:prSet presAssocID="{3EE5EC24-C884-4288-967A-7A208BC53D69}" presName="parBackupNorm" presStyleCnt="0"/>
      <dgm:spPr/>
    </dgm:pt>
    <dgm:pt modelId="{9EF44339-C4AF-4524-B73F-1257486DF9DA}" type="pres">
      <dgm:prSet presAssocID="{FBB405E5-64D7-4DF9-9FCB-A4A333416D97}" presName="parSpace" presStyleCnt="0"/>
      <dgm:spPr/>
    </dgm:pt>
  </dgm:ptLst>
  <dgm:cxnLst>
    <dgm:cxn modelId="{06EFFF70-BA9F-46C6-AAEF-5A6A13582E77}" srcId="{F6BD10E7-6C32-4260-A3A5-DB79CE2DDA8C}" destId="{F48FDCC4-211A-45A4-B238-FC1388A06817}" srcOrd="1" destOrd="0" parTransId="{0C9C3B05-25E0-479B-827F-3C3B0E961021}" sibTransId="{23BE331F-DCEF-40DB-AC11-C3A9CB774D3F}"/>
    <dgm:cxn modelId="{F80F6415-AB49-4A55-BB22-BE47E379C158}" type="presOf" srcId="{33545A21-DF5B-4579-BC12-CE5F75717E94}" destId="{BC36749D-708D-46F7-9AAE-13EFF632DC90}" srcOrd="0" destOrd="0" presId="urn:microsoft.com/office/officeart/2008/layout/CircleAccentTimeline"/>
    <dgm:cxn modelId="{5A8BBB28-E389-41BB-ACF2-E5CA1582952A}" srcId="{972D3316-C33F-4164-B2D8-FAAAD3024385}" destId="{3EE5EC24-C884-4288-967A-7A208BC53D69}" srcOrd="3" destOrd="0" parTransId="{14BC0465-AA6E-4068-A102-40EB12087B8D}" sibTransId="{FBB405E5-64D7-4DF9-9FCB-A4A333416D97}"/>
    <dgm:cxn modelId="{D5685180-800D-4B23-8E01-EAD6D92C67B2}" type="presOf" srcId="{F48FDCC4-211A-45A4-B238-FC1388A06817}" destId="{99B1AF97-7335-41D5-BAFE-C49CCED119E6}" srcOrd="0" destOrd="0" presId="urn:microsoft.com/office/officeart/2008/layout/CircleAccentTimeline"/>
    <dgm:cxn modelId="{9CD30044-88B8-4C5C-BC84-EF1BC382EC37}" srcId="{972D3316-C33F-4164-B2D8-FAAAD3024385}" destId="{A113A26E-E614-4958-8D36-B9F465570CA3}" srcOrd="2" destOrd="0" parTransId="{9D18F092-7811-4B18-AF3B-DA7AE31C772B}" sibTransId="{B2E485C1-FA4B-4706-9743-FF6C13D2C830}"/>
    <dgm:cxn modelId="{F5553DC2-18CE-4D5D-A023-D08ED5883648}" type="presOf" srcId="{F6BD10E7-6C32-4260-A3A5-DB79CE2DDA8C}" destId="{D2790DB1-F707-4327-9E18-0A263749E5F5}" srcOrd="0" destOrd="0" presId="urn:microsoft.com/office/officeart/2008/layout/CircleAccentTimeline"/>
    <dgm:cxn modelId="{DF8B7642-8EA2-42E3-812D-B2BF91DF1BE4}" srcId="{972D3316-C33F-4164-B2D8-FAAAD3024385}" destId="{5ACEC849-A571-45E5-A527-560CE1716ADA}" srcOrd="0" destOrd="0" parTransId="{78E62FEE-C091-4B9B-88A1-258B40E5DED2}" sibTransId="{9E5845E3-7537-4C39-8EFE-5B89C73BFE77}"/>
    <dgm:cxn modelId="{E04A265D-FABB-4108-BBE3-3A5FB0D82B87}" srcId="{F6BD10E7-6C32-4260-A3A5-DB79CE2DDA8C}" destId="{33545A21-DF5B-4579-BC12-CE5F75717E94}" srcOrd="0" destOrd="0" parTransId="{C5A362B2-5051-4C00-8D57-356338F188FF}" sibTransId="{2A2C49C0-1E9E-48C6-89DB-D7C9F0E8E5EC}"/>
    <dgm:cxn modelId="{140CF3F7-34F3-4AD0-8121-D54E865669D4}" srcId="{F6BD10E7-6C32-4260-A3A5-DB79CE2DDA8C}" destId="{E8CD3911-B981-42D3-BDE5-06D7A09DD227}" srcOrd="2" destOrd="0" parTransId="{C0B82B26-CCF4-4A00-BA2A-4BC40160EA3F}" sibTransId="{884CE034-A7B0-4812-8086-AA1959459B4F}"/>
    <dgm:cxn modelId="{D0A7F67E-381F-4034-81CD-F7138F2D9890}" type="presOf" srcId="{E8CD3911-B981-42D3-BDE5-06D7A09DD227}" destId="{65E84957-0657-4910-A126-7EC9C7042ECE}" srcOrd="0" destOrd="0" presId="urn:microsoft.com/office/officeart/2008/layout/CircleAccentTimeline"/>
    <dgm:cxn modelId="{B878DDB3-2D5E-4C82-B4AE-1E1725EF388D}" type="presOf" srcId="{A113A26E-E614-4958-8D36-B9F465570CA3}" destId="{ED78B3DE-CFFB-41BF-9835-07E0FBADFBCC}" srcOrd="0" destOrd="0" presId="urn:microsoft.com/office/officeart/2008/layout/CircleAccentTimeline"/>
    <dgm:cxn modelId="{4982E665-9C3D-4F3E-9950-9EC0507B3D89}" srcId="{972D3316-C33F-4164-B2D8-FAAAD3024385}" destId="{F6BD10E7-6C32-4260-A3A5-DB79CE2DDA8C}" srcOrd="1" destOrd="0" parTransId="{3AD1E310-3E3C-41DD-9E22-0E73CE710EEF}" sibTransId="{73439384-C65D-47E2-A81C-70DD7E528C18}"/>
    <dgm:cxn modelId="{F9EF2855-560A-47B3-BA41-BB9E7786610E}" type="presOf" srcId="{5ACEC849-A571-45E5-A527-560CE1716ADA}" destId="{2501CACA-328C-45DF-8A29-EEC1FD2F1AF2}" srcOrd="0" destOrd="0" presId="urn:microsoft.com/office/officeart/2008/layout/CircleAccentTimeline"/>
    <dgm:cxn modelId="{B4F9584D-584A-4F8C-9BA0-B842452EB263}" type="presOf" srcId="{3EE5EC24-C884-4288-967A-7A208BC53D69}" destId="{359FF601-1B57-4DD0-B150-C77EA2173182}" srcOrd="0" destOrd="0" presId="urn:microsoft.com/office/officeart/2008/layout/CircleAccentTimeline"/>
    <dgm:cxn modelId="{02AAC2BB-2553-406F-A8DE-7D4F48F0BD39}" type="presOf" srcId="{972D3316-C33F-4164-B2D8-FAAAD3024385}" destId="{20885782-30B0-44E5-86E6-05669842F454}" srcOrd="0" destOrd="0" presId="urn:microsoft.com/office/officeart/2008/layout/CircleAccentTimeline"/>
    <dgm:cxn modelId="{3C547D65-6C70-415D-ACD0-033186F6B65B}" type="presParOf" srcId="{20885782-30B0-44E5-86E6-05669842F454}" destId="{35DF1F96-0BB6-4EF3-AB25-75659A44DCEA}" srcOrd="0" destOrd="0" presId="urn:microsoft.com/office/officeart/2008/layout/CircleAccentTimeline"/>
    <dgm:cxn modelId="{3C0A5232-D7A8-49C2-A9BA-D8E416A0BBFD}" type="presParOf" srcId="{35DF1F96-0BB6-4EF3-AB25-75659A44DCEA}" destId="{233E0BE2-73A8-491D-AA4C-B8405E73D9F5}" srcOrd="0" destOrd="0" presId="urn:microsoft.com/office/officeart/2008/layout/CircleAccentTimeline"/>
    <dgm:cxn modelId="{36C4A7AF-BAF7-4D35-AAFF-0F7412D369D1}" type="presParOf" srcId="{35DF1F96-0BB6-4EF3-AB25-75659A44DCEA}" destId="{2501CACA-328C-45DF-8A29-EEC1FD2F1AF2}" srcOrd="1" destOrd="0" presId="urn:microsoft.com/office/officeart/2008/layout/CircleAccentTimeline"/>
    <dgm:cxn modelId="{8FA3808C-EE09-4165-B6BF-B5A0C3C31E18}" type="presParOf" srcId="{35DF1F96-0BB6-4EF3-AB25-75659A44DCEA}" destId="{061957FF-397E-4C6A-ACF6-8DDEF2642918}" srcOrd="2" destOrd="0" presId="urn:microsoft.com/office/officeart/2008/layout/CircleAccentTimeline"/>
    <dgm:cxn modelId="{69DAD536-224B-4D6B-9AA5-1D6C8F6B5EC5}" type="presParOf" srcId="{20885782-30B0-44E5-86E6-05669842F454}" destId="{1E1733B6-A923-4DD6-9ADE-65BD4D3E922E}" srcOrd="1" destOrd="0" presId="urn:microsoft.com/office/officeart/2008/layout/CircleAccentTimeline"/>
    <dgm:cxn modelId="{B49653EB-C3A9-42CD-950A-2529C02A3DDA}" type="presParOf" srcId="{20885782-30B0-44E5-86E6-05669842F454}" destId="{29393750-3400-47D7-B266-A0FF28B08DBC}" srcOrd="2" destOrd="0" presId="urn:microsoft.com/office/officeart/2008/layout/CircleAccentTimeline"/>
    <dgm:cxn modelId="{8913C6CB-D963-4112-8CFE-6775D8C66137}" type="presParOf" srcId="{20885782-30B0-44E5-86E6-05669842F454}" destId="{6FDB8482-2269-4E5D-A3ED-54E564D5D1B3}" srcOrd="3" destOrd="0" presId="urn:microsoft.com/office/officeart/2008/layout/CircleAccentTimeline"/>
    <dgm:cxn modelId="{3C51C44B-D2AB-4E41-BB55-6DCAF67F5429}" type="presParOf" srcId="{6FDB8482-2269-4E5D-A3ED-54E564D5D1B3}" destId="{AF69286C-C22D-4D6F-B347-9B341883A3D7}" srcOrd="0" destOrd="0" presId="urn:microsoft.com/office/officeart/2008/layout/CircleAccentTimeline"/>
    <dgm:cxn modelId="{B080F6E7-E4E2-4ECA-8174-80932F3BDEBA}" type="presParOf" srcId="{6FDB8482-2269-4E5D-A3ED-54E564D5D1B3}" destId="{D2790DB1-F707-4327-9E18-0A263749E5F5}" srcOrd="1" destOrd="0" presId="urn:microsoft.com/office/officeart/2008/layout/CircleAccentTimeline"/>
    <dgm:cxn modelId="{BE71192D-BC7B-4D65-9BA1-9B719D29BCCB}" type="presParOf" srcId="{6FDB8482-2269-4E5D-A3ED-54E564D5D1B3}" destId="{EF71A76E-1A78-47B5-8249-075B66092492}" srcOrd="2" destOrd="0" presId="urn:microsoft.com/office/officeart/2008/layout/CircleAccentTimeline"/>
    <dgm:cxn modelId="{A15F34A7-7A59-480C-BFDD-B03A7BAADF9D}" type="presParOf" srcId="{20885782-30B0-44E5-86E6-05669842F454}" destId="{709B8386-A6D7-4EB3-9FE1-A6D0492A47AE}" srcOrd="4" destOrd="0" presId="urn:microsoft.com/office/officeart/2008/layout/CircleAccentTimeline"/>
    <dgm:cxn modelId="{E12225DB-0795-402F-A998-81E4C0D0999F}" type="presParOf" srcId="{20885782-30B0-44E5-86E6-05669842F454}" destId="{A74BF4CD-3940-4B1E-AA58-C663C62D2ED9}" srcOrd="5" destOrd="0" presId="urn:microsoft.com/office/officeart/2008/layout/CircleAccentTimeline"/>
    <dgm:cxn modelId="{E1B662BE-72DA-44E2-B812-D7B46BF8B101}" type="presParOf" srcId="{20885782-30B0-44E5-86E6-05669842F454}" destId="{A0ACAA52-C773-4F8B-82B8-0E9604F15B59}" srcOrd="6" destOrd="0" presId="urn:microsoft.com/office/officeart/2008/layout/CircleAccentTimeline"/>
    <dgm:cxn modelId="{523CD5CD-9FE8-4F94-99DC-DFC8EDB0090E}" type="presParOf" srcId="{20885782-30B0-44E5-86E6-05669842F454}" destId="{CAA97E11-EA01-4940-8FCA-8B8E97E06977}" srcOrd="7" destOrd="0" presId="urn:microsoft.com/office/officeart/2008/layout/CircleAccentTimeline"/>
    <dgm:cxn modelId="{DBE4BC54-79CF-4B7C-941B-EB8706C2F48D}" type="presParOf" srcId="{CAA97E11-EA01-4940-8FCA-8B8E97E06977}" destId="{B284FDD8-5F06-4C35-AF09-5B832487333F}" srcOrd="0" destOrd="0" presId="urn:microsoft.com/office/officeart/2008/layout/CircleAccentTimeline"/>
    <dgm:cxn modelId="{8BD5F3F4-5E24-40A3-8E5D-C4F10B8F4C5E}" type="presParOf" srcId="{CAA97E11-EA01-4940-8FCA-8B8E97E06977}" destId="{BC36749D-708D-46F7-9AAE-13EFF632DC90}" srcOrd="1" destOrd="0" presId="urn:microsoft.com/office/officeart/2008/layout/CircleAccentTimeline"/>
    <dgm:cxn modelId="{4B6729C9-A73C-4CE6-8EA1-1C2D03E3C668}" type="presParOf" srcId="{CAA97E11-EA01-4940-8FCA-8B8E97E06977}" destId="{08478755-F6DD-4B04-BA70-D6B1FD0C1DE9}" srcOrd="2" destOrd="0" presId="urn:microsoft.com/office/officeart/2008/layout/CircleAccentTimeline"/>
    <dgm:cxn modelId="{2408E133-1E25-46E1-BE24-4532961F3557}" type="presParOf" srcId="{20885782-30B0-44E5-86E6-05669842F454}" destId="{F9AF37CC-3514-4B1B-8E81-EF063BC410A1}" srcOrd="8" destOrd="0" presId="urn:microsoft.com/office/officeart/2008/layout/CircleAccentTimeline"/>
    <dgm:cxn modelId="{56D9BDD6-70C2-49C9-90AB-BE3DD5749966}" type="presParOf" srcId="{20885782-30B0-44E5-86E6-05669842F454}" destId="{76621552-A7ED-4AFF-92F1-F00984BEBD30}" srcOrd="9" destOrd="0" presId="urn:microsoft.com/office/officeart/2008/layout/CircleAccentTimeline"/>
    <dgm:cxn modelId="{AD812FB8-0668-4557-8FCA-82FB988BE36E}" type="presParOf" srcId="{20885782-30B0-44E5-86E6-05669842F454}" destId="{151E2AF5-44D6-452C-BF4B-6786248E14E3}" srcOrd="10" destOrd="0" presId="urn:microsoft.com/office/officeart/2008/layout/CircleAccentTimeline"/>
    <dgm:cxn modelId="{91F27D86-3D97-4EFB-9DBF-A30806F5444A}" type="presParOf" srcId="{20885782-30B0-44E5-86E6-05669842F454}" destId="{69B9B248-7FBC-49A7-B413-EDF6FD43B852}" srcOrd="11" destOrd="0" presId="urn:microsoft.com/office/officeart/2008/layout/CircleAccentTimeline"/>
    <dgm:cxn modelId="{83F31719-E1FB-472F-A3A9-ADA5B9F88745}" type="presParOf" srcId="{69B9B248-7FBC-49A7-B413-EDF6FD43B852}" destId="{7F72DF8A-E790-49EC-8398-85AA71DE5496}" srcOrd="0" destOrd="0" presId="urn:microsoft.com/office/officeart/2008/layout/CircleAccentTimeline"/>
    <dgm:cxn modelId="{EA676A47-C66F-408D-A739-5A186E863B83}" type="presParOf" srcId="{69B9B248-7FBC-49A7-B413-EDF6FD43B852}" destId="{99B1AF97-7335-41D5-BAFE-C49CCED119E6}" srcOrd="1" destOrd="0" presId="urn:microsoft.com/office/officeart/2008/layout/CircleAccentTimeline"/>
    <dgm:cxn modelId="{DBDB0B8F-D648-42D1-85E6-2C271A1F7C8F}" type="presParOf" srcId="{69B9B248-7FBC-49A7-B413-EDF6FD43B852}" destId="{4BB0DADF-02DA-4B49-AE3A-BF77A56D1EF7}" srcOrd="2" destOrd="0" presId="urn:microsoft.com/office/officeart/2008/layout/CircleAccentTimeline"/>
    <dgm:cxn modelId="{BA205497-CA4A-42F6-A8F7-45BFD134DEB0}" type="presParOf" srcId="{20885782-30B0-44E5-86E6-05669842F454}" destId="{5C4062D4-6F65-41F6-BF93-5DB78FB0DB4A}" srcOrd="12" destOrd="0" presId="urn:microsoft.com/office/officeart/2008/layout/CircleAccentTimeline"/>
    <dgm:cxn modelId="{767C0792-02B1-4103-903D-B1A6753BD871}" type="presParOf" srcId="{20885782-30B0-44E5-86E6-05669842F454}" destId="{1CC1CC92-3B5B-4A0F-A4AB-B9EC6FB4E78C}" srcOrd="13" destOrd="0" presId="urn:microsoft.com/office/officeart/2008/layout/CircleAccentTimeline"/>
    <dgm:cxn modelId="{58D5F88D-EECD-4F15-B453-C7C0C7F4D4C7}" type="presParOf" srcId="{20885782-30B0-44E5-86E6-05669842F454}" destId="{BF8554E7-7805-4DE3-9A66-69BBF8FDAB3B}" srcOrd="14" destOrd="0" presId="urn:microsoft.com/office/officeart/2008/layout/CircleAccentTimeline"/>
    <dgm:cxn modelId="{6CB23D83-EA6F-4A2E-8148-AFEF468B438F}" type="presParOf" srcId="{20885782-30B0-44E5-86E6-05669842F454}" destId="{D9A6472C-656B-4D01-967E-3A676DE9E03F}" srcOrd="15" destOrd="0" presId="urn:microsoft.com/office/officeart/2008/layout/CircleAccentTimeline"/>
    <dgm:cxn modelId="{3B2FC9A6-7051-4A50-8618-776C1EA91B12}" type="presParOf" srcId="{D9A6472C-656B-4D01-967E-3A676DE9E03F}" destId="{586A86F9-BB63-4567-87F5-55CF47A103F8}" srcOrd="0" destOrd="0" presId="urn:microsoft.com/office/officeart/2008/layout/CircleAccentTimeline"/>
    <dgm:cxn modelId="{4B7BA347-970F-49B9-A8B5-B94040F72469}" type="presParOf" srcId="{D9A6472C-656B-4D01-967E-3A676DE9E03F}" destId="{65E84957-0657-4910-A126-7EC9C7042ECE}" srcOrd="1" destOrd="0" presId="urn:microsoft.com/office/officeart/2008/layout/CircleAccentTimeline"/>
    <dgm:cxn modelId="{3AC3E039-C456-42E5-A23F-4802885973B3}" type="presParOf" srcId="{D9A6472C-656B-4D01-967E-3A676DE9E03F}" destId="{B5DEEF4F-A2ED-4266-8944-EAF69373CC6F}" srcOrd="2" destOrd="0" presId="urn:microsoft.com/office/officeart/2008/layout/CircleAccentTimeline"/>
    <dgm:cxn modelId="{20E686A9-9CCD-4417-9B00-5BC53166CBED}" type="presParOf" srcId="{20885782-30B0-44E5-86E6-05669842F454}" destId="{68B93804-A421-402D-8928-A65BC3EE21CA}" srcOrd="16" destOrd="0" presId="urn:microsoft.com/office/officeart/2008/layout/CircleAccentTimeline"/>
    <dgm:cxn modelId="{FD380CBE-0A01-4585-8966-EB38B6A906AA}" type="presParOf" srcId="{20885782-30B0-44E5-86E6-05669842F454}" destId="{5C938B15-AD06-41CC-B0C9-1ED0407AD0A8}" srcOrd="17" destOrd="0" presId="urn:microsoft.com/office/officeart/2008/layout/CircleAccentTimeline"/>
    <dgm:cxn modelId="{FF7D20E6-9F44-4BEE-BC17-ED2250F9D9FC}" type="presParOf" srcId="{20885782-30B0-44E5-86E6-05669842F454}" destId="{D43B8AE4-BE97-4A29-810A-F3ED875D222B}" srcOrd="18" destOrd="0" presId="urn:microsoft.com/office/officeart/2008/layout/CircleAccentTimeline"/>
    <dgm:cxn modelId="{0D5B7AB2-935A-43E3-B210-790757FFD34B}" type="presParOf" srcId="{D43B8AE4-BE97-4A29-810A-F3ED875D222B}" destId="{A160D37F-CBB3-43DD-BC4A-0C5C6F037076}" srcOrd="0" destOrd="0" presId="urn:microsoft.com/office/officeart/2008/layout/CircleAccentTimeline"/>
    <dgm:cxn modelId="{11DCC34C-EC63-4666-8CD4-8B09EDFA09E3}" type="presParOf" srcId="{D43B8AE4-BE97-4A29-810A-F3ED875D222B}" destId="{ED78B3DE-CFFB-41BF-9835-07E0FBADFBCC}" srcOrd="1" destOrd="0" presId="urn:microsoft.com/office/officeart/2008/layout/CircleAccentTimeline"/>
    <dgm:cxn modelId="{489629D0-AE8F-46F9-99FC-5E8EECC65ED9}" type="presParOf" srcId="{D43B8AE4-BE97-4A29-810A-F3ED875D222B}" destId="{70F51944-C72D-42BC-804F-4D59B58FCF41}" srcOrd="2" destOrd="0" presId="urn:microsoft.com/office/officeart/2008/layout/CircleAccentTimeline"/>
    <dgm:cxn modelId="{6C9A8B7F-3804-4B69-A7EB-4EBB4A092F84}" type="presParOf" srcId="{20885782-30B0-44E5-86E6-05669842F454}" destId="{7DB2665B-64AF-4DC6-AEAE-355AD9524DFB}" srcOrd="19" destOrd="0" presId="urn:microsoft.com/office/officeart/2008/layout/CircleAccentTimeline"/>
    <dgm:cxn modelId="{AC055722-C4FB-4946-8300-3C9B81E4E580}" type="presParOf" srcId="{20885782-30B0-44E5-86E6-05669842F454}" destId="{35CD68BA-A44A-42F2-9EBA-FDC71B860BB0}" srcOrd="20" destOrd="0" presId="urn:microsoft.com/office/officeart/2008/layout/CircleAccentTimeline"/>
    <dgm:cxn modelId="{53EC8295-9F7B-41D7-8B63-FEB51A3A20AD}" type="presParOf" srcId="{20885782-30B0-44E5-86E6-05669842F454}" destId="{06279FF2-C490-4EE6-9499-E9FAEFEDFD66}" srcOrd="21" destOrd="0" presId="urn:microsoft.com/office/officeart/2008/layout/CircleAccentTimeline"/>
    <dgm:cxn modelId="{E542F55E-B23B-4D98-89F9-1855845F906A}" type="presParOf" srcId="{06279FF2-C490-4EE6-9499-E9FAEFEDFD66}" destId="{CD56B676-4815-4918-BD88-53A5555B90CB}" srcOrd="0" destOrd="0" presId="urn:microsoft.com/office/officeart/2008/layout/CircleAccentTimeline"/>
    <dgm:cxn modelId="{13DC77E2-71D3-432B-BBFE-CE6D6FFC62AC}" type="presParOf" srcId="{06279FF2-C490-4EE6-9499-E9FAEFEDFD66}" destId="{359FF601-1B57-4DD0-B150-C77EA2173182}" srcOrd="1" destOrd="0" presId="urn:microsoft.com/office/officeart/2008/layout/CircleAccentTimeline"/>
    <dgm:cxn modelId="{7485E7B4-C7AC-4EC5-AF97-15CFF3997ACE}" type="presParOf" srcId="{06279FF2-C490-4EE6-9499-E9FAEFEDFD66}" destId="{3D63021D-8F06-4CCE-89A8-C79A3CC5050E}" srcOrd="2" destOrd="0" presId="urn:microsoft.com/office/officeart/2008/layout/CircleAccentTimeline"/>
    <dgm:cxn modelId="{9BE1D4E5-1606-4485-AFEA-784A88F37FB3}" type="presParOf" srcId="{20885782-30B0-44E5-86E6-05669842F454}" destId="{0170DCAA-9D5C-4BEE-BC12-8BF4341700F7}" srcOrd="22" destOrd="0" presId="urn:microsoft.com/office/officeart/2008/layout/CircleAccentTimeline"/>
    <dgm:cxn modelId="{F58F6837-5041-4037-87E0-DC9C8CA9B8AD}" type="presParOf" srcId="{20885782-30B0-44E5-86E6-05669842F454}" destId="{9EF44339-C4AF-4524-B73F-1257486DF9DA}" srcOrd="23" destOrd="0" presId="urn:microsoft.com/office/officeart/2008/layout/CircleAccent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CB550DB-A6E3-48AB-BEB5-5BBD68F552E8}" type="doc">
      <dgm:prSet loTypeId="urn:microsoft.com/office/officeart/2009/layout/CircleArrowProcess" loCatId="cycle" qsTypeId="urn:microsoft.com/office/officeart/2005/8/quickstyle/simple1" qsCatId="simple" csTypeId="urn:microsoft.com/office/officeart/2005/8/colors/colorful5" csCatId="colorful" phldr="1"/>
      <dgm:spPr/>
    </dgm:pt>
    <dgm:pt modelId="{A6A398B7-412A-483D-9541-1375F93B8482}">
      <dgm:prSet phldrT="[文本]" custT="1"/>
      <dgm:spPr/>
      <dgm:t>
        <a:bodyPr/>
        <a:lstStyle/>
        <a:p>
          <a:r>
            <a:rPr lang="en-US" altLang="zh-CN" sz="1800" dirty="0" smtClean="0">
              <a:solidFill>
                <a:schemeClr val="accent1">
                  <a:lumMod val="90000"/>
                </a:schemeClr>
              </a:solidFill>
            </a:rPr>
            <a:t>Conventional Model</a:t>
          </a:r>
          <a:endParaRPr lang="zh-CN" altLang="en-US" sz="1800">
            <a:solidFill>
              <a:schemeClr val="accent1">
                <a:lumMod val="90000"/>
              </a:schemeClr>
            </a:solidFill>
          </a:endParaRPr>
        </a:p>
      </dgm:t>
    </dgm:pt>
    <dgm:pt modelId="{C07E4FF3-0B4F-43C2-9F0C-FF28D596076F}" type="parTrans" cxnId="{5A4BC749-657B-4A4E-9DA1-96FE9D11FE50}">
      <dgm:prSet/>
      <dgm:spPr/>
      <dgm:t>
        <a:bodyPr/>
        <a:lstStyle/>
        <a:p>
          <a:endParaRPr lang="zh-CN" altLang="en-US"/>
        </a:p>
      </dgm:t>
    </dgm:pt>
    <dgm:pt modelId="{9B1A9137-2C59-47D5-B4D0-B757F9F24C4B}" type="sibTrans" cxnId="{5A4BC749-657B-4A4E-9DA1-96FE9D11FE50}">
      <dgm:prSet/>
      <dgm:spPr/>
      <dgm:t>
        <a:bodyPr/>
        <a:lstStyle/>
        <a:p>
          <a:endParaRPr lang="zh-CN" altLang="en-US"/>
        </a:p>
      </dgm:t>
    </dgm:pt>
    <dgm:pt modelId="{6818AE06-324A-4EE6-B6FB-44B741AD8FE2}">
      <dgm:prSet phldrT="[文本]" custT="1"/>
      <dgm:spPr/>
      <dgm:t>
        <a:bodyPr/>
        <a:lstStyle/>
        <a:p>
          <a:r>
            <a:rPr lang="en-US" altLang="zh-CN" sz="2000" dirty="0" smtClean="0">
              <a:solidFill>
                <a:schemeClr val="accent1">
                  <a:lumMod val="75000"/>
                </a:schemeClr>
              </a:solidFill>
            </a:rPr>
            <a:t>Latent  Model</a:t>
          </a:r>
          <a:endParaRPr lang="zh-CN" altLang="en-US" sz="2000">
            <a:solidFill>
              <a:schemeClr val="accent1">
                <a:lumMod val="75000"/>
              </a:schemeClr>
            </a:solidFill>
          </a:endParaRPr>
        </a:p>
      </dgm:t>
    </dgm:pt>
    <dgm:pt modelId="{034C4FE3-D7DA-4D21-BB49-A257CF9914FC}" type="parTrans" cxnId="{1FA2D673-4E95-4121-A537-92E99DE412C1}">
      <dgm:prSet/>
      <dgm:spPr/>
      <dgm:t>
        <a:bodyPr/>
        <a:lstStyle/>
        <a:p>
          <a:endParaRPr lang="zh-CN" altLang="en-US"/>
        </a:p>
      </dgm:t>
    </dgm:pt>
    <dgm:pt modelId="{6B3B786B-9804-4713-A85A-FE3DD1E415ED}" type="sibTrans" cxnId="{1FA2D673-4E95-4121-A537-92E99DE412C1}">
      <dgm:prSet/>
      <dgm:spPr/>
      <dgm:t>
        <a:bodyPr/>
        <a:lstStyle/>
        <a:p>
          <a:endParaRPr lang="zh-CN" altLang="en-US"/>
        </a:p>
      </dgm:t>
    </dgm:pt>
    <dgm:pt modelId="{A06396B4-B303-46DA-B633-39CCCD0C5CF8}">
      <dgm:prSet phldrT="[文本]" custT="1"/>
      <dgm:spPr/>
      <dgm:t>
        <a:bodyPr/>
        <a:lstStyle/>
        <a:p>
          <a:r>
            <a:rPr lang="en-US" altLang="zh-CN" sz="2000" b="1" dirty="0" smtClean="0">
              <a:solidFill>
                <a:srgbClr val="FF0000"/>
              </a:solidFill>
            </a:rPr>
            <a:t>Neural Model</a:t>
          </a:r>
          <a:endParaRPr lang="zh-CN" altLang="en-US" sz="2000" b="1">
            <a:solidFill>
              <a:srgbClr val="FF0000"/>
            </a:solidFill>
          </a:endParaRPr>
        </a:p>
      </dgm:t>
    </dgm:pt>
    <dgm:pt modelId="{51AEE951-80CA-4819-B332-7A1267E92CCF}" type="parTrans" cxnId="{3881C803-7AF8-46FF-9462-35376A85B650}">
      <dgm:prSet/>
      <dgm:spPr/>
      <dgm:t>
        <a:bodyPr/>
        <a:lstStyle/>
        <a:p>
          <a:endParaRPr lang="zh-CN" altLang="en-US"/>
        </a:p>
      </dgm:t>
    </dgm:pt>
    <dgm:pt modelId="{9FE1530A-DCCD-4FB3-8D68-08C8CF94207C}" type="sibTrans" cxnId="{3881C803-7AF8-46FF-9462-35376A85B650}">
      <dgm:prSet/>
      <dgm:spPr/>
      <dgm:t>
        <a:bodyPr/>
        <a:lstStyle/>
        <a:p>
          <a:endParaRPr lang="zh-CN" altLang="en-US"/>
        </a:p>
      </dgm:t>
    </dgm:pt>
    <dgm:pt modelId="{25736830-E0EC-4797-83AA-CA2946CADA4A}">
      <dgm:prSet phldrT="[文本]" custT="1"/>
      <dgm:spPr/>
      <dgm:t>
        <a:bodyPr/>
        <a:lstStyle/>
        <a:p>
          <a:r>
            <a:rPr lang="en-US" altLang="zh-CN" sz="1400" dirty="0" smtClean="0">
              <a:solidFill>
                <a:schemeClr val="accent1">
                  <a:lumMod val="90000"/>
                </a:schemeClr>
              </a:solidFill>
            </a:rPr>
            <a:t>Conditional Random Field</a:t>
          </a:r>
          <a:endParaRPr lang="zh-CN" altLang="en-US" sz="1400">
            <a:solidFill>
              <a:schemeClr val="accent1">
                <a:lumMod val="90000"/>
              </a:schemeClr>
            </a:solidFill>
          </a:endParaRPr>
        </a:p>
      </dgm:t>
    </dgm:pt>
    <dgm:pt modelId="{D12B8F6B-D6D7-4710-B3BC-E487BE02A568}" type="parTrans" cxnId="{1E220E06-B03D-4383-A125-848ADC8CF4BC}">
      <dgm:prSet/>
      <dgm:spPr/>
      <dgm:t>
        <a:bodyPr/>
        <a:lstStyle/>
        <a:p>
          <a:endParaRPr lang="zh-CN" altLang="en-US"/>
        </a:p>
      </dgm:t>
    </dgm:pt>
    <dgm:pt modelId="{380274BA-0C0B-425D-B620-C0FF9DEE4A87}" type="sibTrans" cxnId="{1E220E06-B03D-4383-A125-848ADC8CF4BC}">
      <dgm:prSet/>
      <dgm:spPr/>
      <dgm:t>
        <a:bodyPr/>
        <a:lstStyle/>
        <a:p>
          <a:endParaRPr lang="zh-CN" altLang="en-US"/>
        </a:p>
      </dgm:t>
    </dgm:pt>
    <dgm:pt modelId="{F81A48B8-DA01-4436-AB88-68DA1AFC5463}">
      <dgm:prSet phldrT="[文本]" custT="1"/>
      <dgm:spPr/>
      <dgm:t>
        <a:bodyPr/>
        <a:lstStyle/>
        <a:p>
          <a:r>
            <a:rPr lang="en-US" altLang="zh-CN" sz="1400" dirty="0" smtClean="0">
              <a:solidFill>
                <a:schemeClr val="accent1">
                  <a:lumMod val="90000"/>
                </a:schemeClr>
              </a:solidFill>
            </a:rPr>
            <a:t>MIRA</a:t>
          </a:r>
          <a:endParaRPr lang="zh-CN" altLang="en-US" sz="1400">
            <a:solidFill>
              <a:schemeClr val="accent1">
                <a:lumMod val="90000"/>
              </a:schemeClr>
            </a:solidFill>
          </a:endParaRPr>
        </a:p>
      </dgm:t>
    </dgm:pt>
    <dgm:pt modelId="{CD052C2B-CAFC-4CFD-915D-A0653D1B67D2}" type="parTrans" cxnId="{7995D789-A368-4913-8430-D447A42C000C}">
      <dgm:prSet/>
      <dgm:spPr/>
      <dgm:t>
        <a:bodyPr/>
        <a:lstStyle/>
        <a:p>
          <a:endParaRPr lang="zh-CN" altLang="en-US"/>
        </a:p>
      </dgm:t>
    </dgm:pt>
    <dgm:pt modelId="{DA35956A-BD9E-4E3F-A18C-B33A4B08CF38}" type="sibTrans" cxnId="{7995D789-A368-4913-8430-D447A42C000C}">
      <dgm:prSet/>
      <dgm:spPr/>
      <dgm:t>
        <a:bodyPr/>
        <a:lstStyle/>
        <a:p>
          <a:endParaRPr lang="zh-CN" altLang="en-US"/>
        </a:p>
      </dgm:t>
    </dgm:pt>
    <dgm:pt modelId="{4994C853-8D13-4FF9-B815-8A0ABDFB4881}">
      <dgm:prSet phldrT="[文本]" custT="1"/>
      <dgm:spPr/>
      <dgm:t>
        <a:bodyPr/>
        <a:lstStyle/>
        <a:p>
          <a:r>
            <a:rPr lang="fr-FR" altLang="zh-CN" sz="1400" smtClean="0">
              <a:solidFill>
                <a:schemeClr val="accent1">
                  <a:lumMod val="75000"/>
                </a:schemeClr>
              </a:solidFill>
            </a:rPr>
            <a:t>Latent Dynamic CRF</a:t>
          </a:r>
          <a:endParaRPr lang="zh-CN" altLang="en-US" sz="1400">
            <a:solidFill>
              <a:schemeClr val="accent1">
                <a:lumMod val="75000"/>
              </a:schemeClr>
            </a:solidFill>
          </a:endParaRPr>
        </a:p>
      </dgm:t>
    </dgm:pt>
    <dgm:pt modelId="{03581F81-22C5-43D6-8A97-EADC1A5E3CE6}" type="parTrans" cxnId="{2CDC93D8-27A4-470B-9EE3-A0E2957A7BE3}">
      <dgm:prSet/>
      <dgm:spPr/>
      <dgm:t>
        <a:bodyPr/>
        <a:lstStyle/>
        <a:p>
          <a:endParaRPr lang="zh-CN" altLang="en-US"/>
        </a:p>
      </dgm:t>
    </dgm:pt>
    <dgm:pt modelId="{25B38B6D-CC90-4AF0-919C-AB145BBAF86A}" type="sibTrans" cxnId="{2CDC93D8-27A4-470B-9EE3-A0E2957A7BE3}">
      <dgm:prSet/>
      <dgm:spPr/>
      <dgm:t>
        <a:bodyPr/>
        <a:lstStyle/>
        <a:p>
          <a:endParaRPr lang="zh-CN" altLang="en-US"/>
        </a:p>
      </dgm:t>
    </dgm:pt>
    <dgm:pt modelId="{FF14FBE9-9013-4BF5-85A4-D3A1B74DADF7}">
      <dgm:prSet phldrT="[文本]" custT="1"/>
      <dgm:spPr/>
      <dgm:t>
        <a:bodyPr/>
        <a:lstStyle/>
        <a:p>
          <a:r>
            <a:rPr lang="fr-FR" altLang="zh-CN" sz="1400" smtClean="0">
              <a:solidFill>
                <a:schemeClr val="accent1">
                  <a:lumMod val="75000"/>
                </a:schemeClr>
              </a:solidFill>
            </a:rPr>
            <a:t>Latent Variable Perceptron</a:t>
          </a:r>
          <a:endParaRPr lang="zh-CN" altLang="en-US" sz="1400">
            <a:solidFill>
              <a:schemeClr val="accent1">
                <a:lumMod val="75000"/>
              </a:schemeClr>
            </a:solidFill>
          </a:endParaRPr>
        </a:p>
      </dgm:t>
    </dgm:pt>
    <dgm:pt modelId="{DA8313A9-0FD3-4E88-83B8-3B437146707A}" type="parTrans" cxnId="{B286F7D1-9B03-46A5-8EDB-5B73BA9ACCC5}">
      <dgm:prSet/>
      <dgm:spPr/>
      <dgm:t>
        <a:bodyPr/>
        <a:lstStyle/>
        <a:p>
          <a:endParaRPr lang="zh-CN" altLang="en-US"/>
        </a:p>
      </dgm:t>
    </dgm:pt>
    <dgm:pt modelId="{50E2BE29-FFA3-46FA-9DD7-E079EC29D4A6}" type="sibTrans" cxnId="{B286F7D1-9B03-46A5-8EDB-5B73BA9ACCC5}">
      <dgm:prSet/>
      <dgm:spPr/>
      <dgm:t>
        <a:bodyPr/>
        <a:lstStyle/>
        <a:p>
          <a:endParaRPr lang="zh-CN" altLang="en-US"/>
        </a:p>
      </dgm:t>
    </dgm:pt>
    <dgm:pt modelId="{AD2CEF8B-072B-41BF-A243-9EC05CA41F67}">
      <dgm:prSet phldrT="[文本]" custT="1"/>
      <dgm:spPr/>
      <dgm:t>
        <a:bodyPr/>
        <a:lstStyle/>
        <a:p>
          <a:r>
            <a:rPr lang="en-US" altLang="zh-CN" sz="1400" dirty="0" smtClean="0">
              <a:solidFill>
                <a:srgbClr val="FF0000"/>
              </a:solidFill>
            </a:rPr>
            <a:t>LSTM-CRF</a:t>
          </a:r>
          <a:endParaRPr lang="zh-CN" altLang="en-US" sz="1400">
            <a:solidFill>
              <a:srgbClr val="FF0000"/>
            </a:solidFill>
          </a:endParaRPr>
        </a:p>
      </dgm:t>
    </dgm:pt>
    <dgm:pt modelId="{4FB797F2-E6DA-443A-AA26-EA142AC92B6A}" type="parTrans" cxnId="{A2BE38D8-F483-4997-83F4-DCD19CB1FECF}">
      <dgm:prSet/>
      <dgm:spPr/>
      <dgm:t>
        <a:bodyPr/>
        <a:lstStyle/>
        <a:p>
          <a:endParaRPr lang="zh-CN" altLang="en-US"/>
        </a:p>
      </dgm:t>
    </dgm:pt>
    <dgm:pt modelId="{A24DB03A-4483-43D3-B305-7FB7E8F4FAD2}" type="sibTrans" cxnId="{A2BE38D8-F483-4997-83F4-DCD19CB1FECF}">
      <dgm:prSet/>
      <dgm:spPr/>
      <dgm:t>
        <a:bodyPr/>
        <a:lstStyle/>
        <a:p>
          <a:endParaRPr lang="zh-CN" altLang="en-US"/>
        </a:p>
      </dgm:t>
    </dgm:pt>
    <dgm:pt modelId="{8688BBF1-1AF7-4FAE-919E-1CB6B0458299}">
      <dgm:prSet phldrT="[文本]" custT="1"/>
      <dgm:spPr/>
      <dgm:t>
        <a:bodyPr/>
        <a:lstStyle/>
        <a:p>
          <a:r>
            <a:rPr lang="en-US" altLang="zh-CN" sz="1400" dirty="0" smtClean="0">
              <a:solidFill>
                <a:srgbClr val="FF0000"/>
              </a:solidFill>
            </a:rPr>
            <a:t>Recurrent Neural Network</a:t>
          </a:r>
          <a:endParaRPr lang="zh-CN" altLang="en-US" sz="1400" dirty="0">
            <a:solidFill>
              <a:srgbClr val="FF0000"/>
            </a:solidFill>
          </a:endParaRPr>
        </a:p>
      </dgm:t>
    </dgm:pt>
    <dgm:pt modelId="{EE72A277-5211-4105-AFAD-E272C8BC7F63}" type="parTrans" cxnId="{1C06A399-C453-4F2E-97AA-646ACEFA262E}">
      <dgm:prSet/>
      <dgm:spPr/>
      <dgm:t>
        <a:bodyPr/>
        <a:lstStyle/>
        <a:p>
          <a:endParaRPr lang="zh-CN" altLang="en-US"/>
        </a:p>
      </dgm:t>
    </dgm:pt>
    <dgm:pt modelId="{8B5EEDA9-85F4-4206-AB2E-500513E03EFA}" type="sibTrans" cxnId="{1C06A399-C453-4F2E-97AA-646ACEFA262E}">
      <dgm:prSet/>
      <dgm:spPr/>
      <dgm:t>
        <a:bodyPr/>
        <a:lstStyle/>
        <a:p>
          <a:endParaRPr lang="zh-CN" altLang="en-US"/>
        </a:p>
      </dgm:t>
    </dgm:pt>
    <dgm:pt modelId="{1143386D-FB17-459E-88D2-AC687A28791E}">
      <dgm:prSet phldrT="[文本]" custT="1"/>
      <dgm:spPr/>
      <dgm:t>
        <a:bodyPr/>
        <a:lstStyle/>
        <a:p>
          <a:r>
            <a:rPr lang="en-US" altLang="zh-CN" sz="1400" dirty="0" smtClean="0">
              <a:solidFill>
                <a:schemeClr val="accent1">
                  <a:lumMod val="90000"/>
                </a:schemeClr>
              </a:solidFill>
            </a:rPr>
            <a:t>Structured Perceptron</a:t>
          </a:r>
          <a:endParaRPr lang="zh-CN" altLang="en-US" sz="1400">
            <a:solidFill>
              <a:schemeClr val="accent1">
                <a:lumMod val="90000"/>
              </a:schemeClr>
            </a:solidFill>
          </a:endParaRPr>
        </a:p>
      </dgm:t>
    </dgm:pt>
    <dgm:pt modelId="{E52868DC-0616-4D9A-A07D-18D579055FBA}" type="parTrans" cxnId="{CC295CE0-6E01-4EEE-9D6D-E20F592442A9}">
      <dgm:prSet/>
      <dgm:spPr/>
      <dgm:t>
        <a:bodyPr/>
        <a:lstStyle/>
        <a:p>
          <a:endParaRPr lang="zh-CN" altLang="en-US"/>
        </a:p>
      </dgm:t>
    </dgm:pt>
    <dgm:pt modelId="{0C049CB8-E2E3-4319-8823-E011D31F6DBF}" type="sibTrans" cxnId="{CC295CE0-6E01-4EEE-9D6D-E20F592442A9}">
      <dgm:prSet/>
      <dgm:spPr/>
      <dgm:t>
        <a:bodyPr/>
        <a:lstStyle/>
        <a:p>
          <a:endParaRPr lang="zh-CN" altLang="en-US"/>
        </a:p>
      </dgm:t>
    </dgm:pt>
    <dgm:pt modelId="{018BD4DD-699A-4083-9A63-2B3DD22FBF76}">
      <dgm:prSet phldrT="[文本]" custT="1"/>
      <dgm:spPr/>
      <dgm:t>
        <a:bodyPr/>
        <a:lstStyle/>
        <a:p>
          <a:r>
            <a:rPr lang="en-US" altLang="zh-CN" sz="1400" dirty="0" smtClean="0">
              <a:solidFill>
                <a:schemeClr val="accent1">
                  <a:lumMod val="90000"/>
                </a:schemeClr>
              </a:solidFill>
            </a:rPr>
            <a:t>Probabilistic Perceptron</a:t>
          </a:r>
          <a:endParaRPr lang="zh-CN" altLang="en-US" sz="1400">
            <a:solidFill>
              <a:schemeClr val="accent1">
                <a:lumMod val="90000"/>
              </a:schemeClr>
            </a:solidFill>
          </a:endParaRPr>
        </a:p>
      </dgm:t>
    </dgm:pt>
    <dgm:pt modelId="{3EFB57B2-FE1A-4C5E-8F33-8D2E7EFFA200}" type="parTrans" cxnId="{167A4853-928D-4BEF-9FBC-D0A158F9254E}">
      <dgm:prSet/>
      <dgm:spPr/>
      <dgm:t>
        <a:bodyPr/>
        <a:lstStyle/>
        <a:p>
          <a:endParaRPr lang="zh-CN" altLang="en-US"/>
        </a:p>
      </dgm:t>
    </dgm:pt>
    <dgm:pt modelId="{59E0354A-4541-4F8E-B631-3FEA7A90E97F}" type="sibTrans" cxnId="{167A4853-928D-4BEF-9FBC-D0A158F9254E}">
      <dgm:prSet/>
      <dgm:spPr/>
      <dgm:t>
        <a:bodyPr/>
        <a:lstStyle/>
        <a:p>
          <a:endParaRPr lang="zh-CN" altLang="en-US"/>
        </a:p>
      </dgm:t>
    </dgm:pt>
    <dgm:pt modelId="{36980467-1183-4CFF-864B-23B864431465}">
      <dgm:prSet phldrT="[文本]" custT="1"/>
      <dgm:spPr/>
      <dgm:t>
        <a:bodyPr/>
        <a:lstStyle/>
        <a:p>
          <a:r>
            <a:rPr lang="en-US" altLang="zh-CN" sz="1400" dirty="0" smtClean="0">
              <a:solidFill>
                <a:srgbClr val="FF0000"/>
              </a:solidFill>
            </a:rPr>
            <a:t>Long Short-term Memory</a:t>
          </a:r>
          <a:endParaRPr lang="zh-CN" altLang="en-US" sz="1400">
            <a:solidFill>
              <a:srgbClr val="FF0000"/>
            </a:solidFill>
          </a:endParaRPr>
        </a:p>
      </dgm:t>
    </dgm:pt>
    <dgm:pt modelId="{6776A2A0-5E6C-44F4-B141-9FFA7D8ACFA3}" type="parTrans" cxnId="{B8A0096C-6AA5-40EB-9CE0-90909B3C05CA}">
      <dgm:prSet/>
      <dgm:spPr/>
      <dgm:t>
        <a:bodyPr/>
        <a:lstStyle/>
        <a:p>
          <a:endParaRPr lang="zh-CN" altLang="en-US"/>
        </a:p>
      </dgm:t>
    </dgm:pt>
    <dgm:pt modelId="{7F82152F-85F1-4DD9-97A7-EF94E7411BD9}" type="sibTrans" cxnId="{B8A0096C-6AA5-40EB-9CE0-90909B3C05CA}">
      <dgm:prSet/>
      <dgm:spPr/>
      <dgm:t>
        <a:bodyPr/>
        <a:lstStyle/>
        <a:p>
          <a:endParaRPr lang="zh-CN" altLang="en-US"/>
        </a:p>
      </dgm:t>
    </dgm:pt>
    <dgm:pt modelId="{A4E930A9-8DC7-495A-9EBB-01459537F677}" type="pres">
      <dgm:prSet presAssocID="{2CB550DB-A6E3-48AB-BEB5-5BBD68F552E8}" presName="Name0" presStyleCnt="0">
        <dgm:presLayoutVars>
          <dgm:chMax val="7"/>
          <dgm:chPref val="7"/>
          <dgm:dir/>
          <dgm:animLvl val="lvl"/>
        </dgm:presLayoutVars>
      </dgm:prSet>
      <dgm:spPr/>
    </dgm:pt>
    <dgm:pt modelId="{02BC6F08-732D-446C-83F6-FBE74C534593}" type="pres">
      <dgm:prSet presAssocID="{A6A398B7-412A-483D-9541-1375F93B8482}" presName="Accent1" presStyleCnt="0"/>
      <dgm:spPr/>
    </dgm:pt>
    <dgm:pt modelId="{D76FC9D8-A1BE-4C6E-B81C-214B4143B6AB}" type="pres">
      <dgm:prSet presAssocID="{A6A398B7-412A-483D-9541-1375F93B8482}" presName="Accent" presStyleLbl="node1" presStyleIdx="0" presStyleCnt="3" custLinFactNeighborX="31963"/>
      <dgm:spPr/>
    </dgm:pt>
    <dgm:pt modelId="{BAF149CD-6838-4EC5-A998-061E845BA5C0}" type="pres">
      <dgm:prSet presAssocID="{A6A398B7-412A-483D-9541-1375F93B8482}" presName="Child1" presStyleLbl="revTx" presStyleIdx="0" presStyleCnt="6" custScaleX="155360" custLinFactX="-100000" custLinFactNeighborX="-116297" custLinFactNeighborY="-1328">
        <dgm:presLayoutVars>
          <dgm:chMax val="0"/>
          <dgm:chPref val="0"/>
          <dgm:bulletEnabled val="1"/>
        </dgm:presLayoutVars>
      </dgm:prSet>
      <dgm:spPr/>
      <dgm:t>
        <a:bodyPr/>
        <a:lstStyle/>
        <a:p>
          <a:endParaRPr lang="zh-CN" altLang="en-US"/>
        </a:p>
      </dgm:t>
    </dgm:pt>
    <dgm:pt modelId="{D0798579-05E1-4761-B220-F9B4DFBA5AC1}" type="pres">
      <dgm:prSet presAssocID="{A6A398B7-412A-483D-9541-1375F93B8482}" presName="Parent1" presStyleLbl="revTx" presStyleIdx="1" presStyleCnt="6" custLinFactNeighborX="57520">
        <dgm:presLayoutVars>
          <dgm:chMax val="1"/>
          <dgm:chPref val="1"/>
          <dgm:bulletEnabled val="1"/>
        </dgm:presLayoutVars>
      </dgm:prSet>
      <dgm:spPr/>
      <dgm:t>
        <a:bodyPr/>
        <a:lstStyle/>
        <a:p>
          <a:endParaRPr lang="zh-CN" altLang="en-US"/>
        </a:p>
      </dgm:t>
    </dgm:pt>
    <dgm:pt modelId="{38CC4845-7E03-41D2-932D-F42F16CFC102}" type="pres">
      <dgm:prSet presAssocID="{6818AE06-324A-4EE6-B6FB-44B741AD8FE2}" presName="Accent2" presStyleCnt="0"/>
      <dgm:spPr/>
    </dgm:pt>
    <dgm:pt modelId="{8FB71EB8-BD7E-4108-B873-F91E3E38C101}" type="pres">
      <dgm:prSet presAssocID="{6818AE06-324A-4EE6-B6FB-44B741AD8FE2}" presName="Accent" presStyleLbl="node1" presStyleIdx="1" presStyleCnt="3" custLinFactNeighborX="31963"/>
      <dgm:spPr/>
    </dgm:pt>
    <dgm:pt modelId="{4E78425E-B521-4E51-9C11-F77164D0DE1A}" type="pres">
      <dgm:prSet presAssocID="{6818AE06-324A-4EE6-B6FB-44B741AD8FE2}" presName="Child2" presStyleLbl="revTx" presStyleIdx="2" presStyleCnt="6" custScaleX="155360" custLinFactNeighborX="53272">
        <dgm:presLayoutVars>
          <dgm:chMax val="0"/>
          <dgm:chPref val="0"/>
          <dgm:bulletEnabled val="1"/>
        </dgm:presLayoutVars>
      </dgm:prSet>
      <dgm:spPr/>
      <dgm:t>
        <a:bodyPr/>
        <a:lstStyle/>
        <a:p>
          <a:endParaRPr lang="zh-CN" altLang="en-US"/>
        </a:p>
      </dgm:t>
    </dgm:pt>
    <dgm:pt modelId="{88D6303A-C54C-4B46-BC36-053D3F26FCAB}" type="pres">
      <dgm:prSet presAssocID="{6818AE06-324A-4EE6-B6FB-44B741AD8FE2}" presName="Parent2" presStyleLbl="revTx" presStyleIdx="3" presStyleCnt="6" custLinFactNeighborX="57520">
        <dgm:presLayoutVars>
          <dgm:chMax val="1"/>
          <dgm:chPref val="1"/>
          <dgm:bulletEnabled val="1"/>
        </dgm:presLayoutVars>
      </dgm:prSet>
      <dgm:spPr/>
      <dgm:t>
        <a:bodyPr/>
        <a:lstStyle/>
        <a:p>
          <a:endParaRPr lang="zh-CN" altLang="en-US"/>
        </a:p>
      </dgm:t>
    </dgm:pt>
    <dgm:pt modelId="{586D92BF-4F20-4D91-9348-B32A0520BE4F}" type="pres">
      <dgm:prSet presAssocID="{A06396B4-B303-46DA-B633-39CCCD0C5CF8}" presName="Accent3" presStyleCnt="0"/>
      <dgm:spPr/>
    </dgm:pt>
    <dgm:pt modelId="{F25420EF-46B5-418E-AC37-3EA6E5274A0E}" type="pres">
      <dgm:prSet presAssocID="{A06396B4-B303-46DA-B633-39CCCD0C5CF8}" presName="Accent" presStyleLbl="node1" presStyleIdx="2" presStyleCnt="3" custLinFactNeighborX="37203"/>
      <dgm:spPr>
        <a:solidFill>
          <a:srgbClr val="FF0000"/>
        </a:solidFill>
      </dgm:spPr>
    </dgm:pt>
    <dgm:pt modelId="{C6B9386F-84CB-4EEF-AA55-155856BDEE9F}" type="pres">
      <dgm:prSet presAssocID="{A06396B4-B303-46DA-B633-39CCCD0C5CF8}" presName="Child3" presStyleLbl="revTx" presStyleIdx="4" presStyleCnt="6" custScaleX="155360" custLinFactX="-100000" custLinFactNeighborX="-120736" custLinFactNeighborY="22696">
        <dgm:presLayoutVars>
          <dgm:chMax val="0"/>
          <dgm:chPref val="0"/>
          <dgm:bulletEnabled val="1"/>
        </dgm:presLayoutVars>
      </dgm:prSet>
      <dgm:spPr/>
      <dgm:t>
        <a:bodyPr/>
        <a:lstStyle/>
        <a:p>
          <a:endParaRPr lang="zh-CN" altLang="en-US"/>
        </a:p>
      </dgm:t>
    </dgm:pt>
    <dgm:pt modelId="{F63FADE2-0C3A-42D3-9522-AAE7ECDAE7B4}" type="pres">
      <dgm:prSet presAssocID="{A06396B4-B303-46DA-B633-39CCCD0C5CF8}" presName="Parent3" presStyleLbl="revTx" presStyleIdx="5" presStyleCnt="6" custLinFactNeighborX="57520">
        <dgm:presLayoutVars>
          <dgm:chMax val="1"/>
          <dgm:chPref val="1"/>
          <dgm:bulletEnabled val="1"/>
        </dgm:presLayoutVars>
      </dgm:prSet>
      <dgm:spPr/>
      <dgm:t>
        <a:bodyPr/>
        <a:lstStyle/>
        <a:p>
          <a:endParaRPr lang="zh-CN" altLang="en-US"/>
        </a:p>
      </dgm:t>
    </dgm:pt>
  </dgm:ptLst>
  <dgm:cxnLst>
    <dgm:cxn modelId="{1FA2D673-4E95-4121-A537-92E99DE412C1}" srcId="{2CB550DB-A6E3-48AB-BEB5-5BBD68F552E8}" destId="{6818AE06-324A-4EE6-B6FB-44B741AD8FE2}" srcOrd="1" destOrd="0" parTransId="{034C4FE3-D7DA-4D21-BB49-A257CF9914FC}" sibTransId="{6B3B786B-9804-4713-A85A-FE3DD1E415ED}"/>
    <dgm:cxn modelId="{1E220E06-B03D-4383-A125-848ADC8CF4BC}" srcId="{A6A398B7-412A-483D-9541-1375F93B8482}" destId="{25736830-E0EC-4797-83AA-CA2946CADA4A}" srcOrd="0" destOrd="0" parTransId="{D12B8F6B-D6D7-4710-B3BC-E487BE02A568}" sibTransId="{380274BA-0C0B-425D-B620-C0FF9DEE4A87}"/>
    <dgm:cxn modelId="{B0D76E83-305A-4C7E-9BF4-DCFCC30D7A93}" type="presOf" srcId="{FF14FBE9-9013-4BF5-85A4-D3A1B74DADF7}" destId="{4E78425E-B521-4E51-9C11-F77164D0DE1A}" srcOrd="0" destOrd="1" presId="urn:microsoft.com/office/officeart/2009/layout/CircleArrowProcess"/>
    <dgm:cxn modelId="{5DAF6EE5-C291-47B5-8DDC-D6EC5E223233}" type="presOf" srcId="{F81A48B8-DA01-4436-AB88-68DA1AFC5463}" destId="{BAF149CD-6838-4EC5-A998-061E845BA5C0}" srcOrd="0" destOrd="2" presId="urn:microsoft.com/office/officeart/2009/layout/CircleArrowProcess"/>
    <dgm:cxn modelId="{5C149365-366E-4D89-B35D-E2E6E44603FA}" type="presOf" srcId="{36980467-1183-4CFF-864B-23B864431465}" destId="{C6B9386F-84CB-4EEF-AA55-155856BDEE9F}" srcOrd="0" destOrd="1" presId="urn:microsoft.com/office/officeart/2009/layout/CircleArrowProcess"/>
    <dgm:cxn modelId="{1C06A399-C453-4F2E-97AA-646ACEFA262E}" srcId="{A06396B4-B303-46DA-B633-39CCCD0C5CF8}" destId="{8688BBF1-1AF7-4FAE-919E-1CB6B0458299}" srcOrd="0" destOrd="0" parTransId="{EE72A277-5211-4105-AFAD-E272C8BC7F63}" sibTransId="{8B5EEDA9-85F4-4206-AB2E-500513E03EFA}"/>
    <dgm:cxn modelId="{6A1857D2-C0AF-4BB7-848D-D5BBEB0BBDF2}" type="presOf" srcId="{A6A398B7-412A-483D-9541-1375F93B8482}" destId="{D0798579-05E1-4761-B220-F9B4DFBA5AC1}" srcOrd="0" destOrd="0" presId="urn:microsoft.com/office/officeart/2009/layout/CircleArrowProcess"/>
    <dgm:cxn modelId="{3881C803-7AF8-46FF-9462-35376A85B650}" srcId="{2CB550DB-A6E3-48AB-BEB5-5BBD68F552E8}" destId="{A06396B4-B303-46DA-B633-39CCCD0C5CF8}" srcOrd="2" destOrd="0" parTransId="{51AEE951-80CA-4819-B332-7A1267E92CCF}" sibTransId="{9FE1530A-DCCD-4FB3-8D68-08C8CF94207C}"/>
    <dgm:cxn modelId="{F6B6E77E-9A0A-4C63-87A0-89DFEB7868B4}" type="presOf" srcId="{AD2CEF8B-072B-41BF-A243-9EC05CA41F67}" destId="{C6B9386F-84CB-4EEF-AA55-155856BDEE9F}" srcOrd="0" destOrd="2" presId="urn:microsoft.com/office/officeart/2009/layout/CircleArrowProcess"/>
    <dgm:cxn modelId="{094AA6FF-BD29-418C-8FCE-6E4BF62767D9}" type="presOf" srcId="{4994C853-8D13-4FF9-B815-8A0ABDFB4881}" destId="{4E78425E-B521-4E51-9C11-F77164D0DE1A}" srcOrd="0" destOrd="0" presId="urn:microsoft.com/office/officeart/2009/layout/CircleArrowProcess"/>
    <dgm:cxn modelId="{2CDC93D8-27A4-470B-9EE3-A0E2957A7BE3}" srcId="{6818AE06-324A-4EE6-B6FB-44B741AD8FE2}" destId="{4994C853-8D13-4FF9-B815-8A0ABDFB4881}" srcOrd="0" destOrd="0" parTransId="{03581F81-22C5-43D6-8A97-EADC1A5E3CE6}" sibTransId="{25B38B6D-CC90-4AF0-919C-AB145BBAF86A}"/>
    <dgm:cxn modelId="{9F128167-5F5C-4639-AF91-AABA46E94246}" type="presOf" srcId="{25736830-E0EC-4797-83AA-CA2946CADA4A}" destId="{BAF149CD-6838-4EC5-A998-061E845BA5C0}" srcOrd="0" destOrd="0" presId="urn:microsoft.com/office/officeart/2009/layout/CircleArrowProcess"/>
    <dgm:cxn modelId="{91FD91F5-3A55-4924-9A1D-B750892628A5}" type="presOf" srcId="{8688BBF1-1AF7-4FAE-919E-1CB6B0458299}" destId="{C6B9386F-84CB-4EEF-AA55-155856BDEE9F}" srcOrd="0" destOrd="0" presId="urn:microsoft.com/office/officeart/2009/layout/CircleArrowProcess"/>
    <dgm:cxn modelId="{F1EF1A8F-1E53-4BCE-860D-2485620CAD9D}" type="presOf" srcId="{A06396B4-B303-46DA-B633-39CCCD0C5CF8}" destId="{F63FADE2-0C3A-42D3-9522-AAE7ECDAE7B4}" srcOrd="0" destOrd="0" presId="urn:microsoft.com/office/officeart/2009/layout/CircleArrowProcess"/>
    <dgm:cxn modelId="{7995D789-A368-4913-8430-D447A42C000C}" srcId="{A6A398B7-412A-483D-9541-1375F93B8482}" destId="{F81A48B8-DA01-4436-AB88-68DA1AFC5463}" srcOrd="2" destOrd="0" parTransId="{CD052C2B-CAFC-4CFD-915D-A0653D1B67D2}" sibTransId="{DA35956A-BD9E-4E3F-A18C-B33A4B08CF38}"/>
    <dgm:cxn modelId="{FEBB52B6-6BE9-467E-BD44-AACDA57B6E58}" type="presOf" srcId="{1143386D-FB17-459E-88D2-AC687A28791E}" destId="{BAF149CD-6838-4EC5-A998-061E845BA5C0}" srcOrd="0" destOrd="1" presId="urn:microsoft.com/office/officeart/2009/layout/CircleArrowProcess"/>
    <dgm:cxn modelId="{6934CEFE-9F59-49C8-BE4A-94D1E797B2C0}" type="presOf" srcId="{2CB550DB-A6E3-48AB-BEB5-5BBD68F552E8}" destId="{A4E930A9-8DC7-495A-9EBB-01459537F677}" srcOrd="0" destOrd="0" presId="urn:microsoft.com/office/officeart/2009/layout/CircleArrowProcess"/>
    <dgm:cxn modelId="{5A4BC749-657B-4A4E-9DA1-96FE9D11FE50}" srcId="{2CB550DB-A6E3-48AB-BEB5-5BBD68F552E8}" destId="{A6A398B7-412A-483D-9541-1375F93B8482}" srcOrd="0" destOrd="0" parTransId="{C07E4FF3-0B4F-43C2-9F0C-FF28D596076F}" sibTransId="{9B1A9137-2C59-47D5-B4D0-B757F9F24C4B}"/>
    <dgm:cxn modelId="{B286F7D1-9B03-46A5-8EDB-5B73BA9ACCC5}" srcId="{6818AE06-324A-4EE6-B6FB-44B741AD8FE2}" destId="{FF14FBE9-9013-4BF5-85A4-D3A1B74DADF7}" srcOrd="1" destOrd="0" parTransId="{DA8313A9-0FD3-4E88-83B8-3B437146707A}" sibTransId="{50E2BE29-FFA3-46FA-9DD7-E079EC29D4A6}"/>
    <dgm:cxn modelId="{D096D338-3F3D-4B52-A5F2-633D119F98DD}" type="presOf" srcId="{018BD4DD-699A-4083-9A63-2B3DD22FBF76}" destId="{BAF149CD-6838-4EC5-A998-061E845BA5C0}" srcOrd="0" destOrd="3" presId="urn:microsoft.com/office/officeart/2009/layout/CircleArrowProcess"/>
    <dgm:cxn modelId="{B8A0096C-6AA5-40EB-9CE0-90909B3C05CA}" srcId="{A06396B4-B303-46DA-B633-39CCCD0C5CF8}" destId="{36980467-1183-4CFF-864B-23B864431465}" srcOrd="1" destOrd="0" parTransId="{6776A2A0-5E6C-44F4-B141-9FFA7D8ACFA3}" sibTransId="{7F82152F-85F1-4DD9-97A7-EF94E7411BD9}"/>
    <dgm:cxn modelId="{C9FFFF8E-B402-4BE9-B433-970AD1636018}" type="presOf" srcId="{6818AE06-324A-4EE6-B6FB-44B741AD8FE2}" destId="{88D6303A-C54C-4B46-BC36-053D3F26FCAB}" srcOrd="0" destOrd="0" presId="urn:microsoft.com/office/officeart/2009/layout/CircleArrowProcess"/>
    <dgm:cxn modelId="{CC295CE0-6E01-4EEE-9D6D-E20F592442A9}" srcId="{A6A398B7-412A-483D-9541-1375F93B8482}" destId="{1143386D-FB17-459E-88D2-AC687A28791E}" srcOrd="1" destOrd="0" parTransId="{E52868DC-0616-4D9A-A07D-18D579055FBA}" sibTransId="{0C049CB8-E2E3-4319-8823-E011D31F6DBF}"/>
    <dgm:cxn modelId="{167A4853-928D-4BEF-9FBC-D0A158F9254E}" srcId="{A6A398B7-412A-483D-9541-1375F93B8482}" destId="{018BD4DD-699A-4083-9A63-2B3DD22FBF76}" srcOrd="3" destOrd="0" parTransId="{3EFB57B2-FE1A-4C5E-8F33-8D2E7EFFA200}" sibTransId="{59E0354A-4541-4F8E-B631-3FEA7A90E97F}"/>
    <dgm:cxn modelId="{A2BE38D8-F483-4997-83F4-DCD19CB1FECF}" srcId="{A06396B4-B303-46DA-B633-39CCCD0C5CF8}" destId="{AD2CEF8B-072B-41BF-A243-9EC05CA41F67}" srcOrd="2" destOrd="0" parTransId="{4FB797F2-E6DA-443A-AA26-EA142AC92B6A}" sibTransId="{A24DB03A-4483-43D3-B305-7FB7E8F4FAD2}"/>
    <dgm:cxn modelId="{BED92B1A-C90A-43A6-A3D8-E98B4BD94CA5}" type="presParOf" srcId="{A4E930A9-8DC7-495A-9EBB-01459537F677}" destId="{02BC6F08-732D-446C-83F6-FBE74C534593}" srcOrd="0" destOrd="0" presId="urn:microsoft.com/office/officeart/2009/layout/CircleArrowProcess"/>
    <dgm:cxn modelId="{D7B244BC-DFFF-4514-B0E8-C8C3106EB73E}" type="presParOf" srcId="{02BC6F08-732D-446C-83F6-FBE74C534593}" destId="{D76FC9D8-A1BE-4C6E-B81C-214B4143B6AB}" srcOrd="0" destOrd="0" presId="urn:microsoft.com/office/officeart/2009/layout/CircleArrowProcess"/>
    <dgm:cxn modelId="{BF9F9B2E-5430-4146-AC5E-2A4447433BCE}" type="presParOf" srcId="{A4E930A9-8DC7-495A-9EBB-01459537F677}" destId="{BAF149CD-6838-4EC5-A998-061E845BA5C0}" srcOrd="1" destOrd="0" presId="urn:microsoft.com/office/officeart/2009/layout/CircleArrowProcess"/>
    <dgm:cxn modelId="{E47E75F3-23EA-4A88-BE4C-70DF3BD0FE75}" type="presParOf" srcId="{A4E930A9-8DC7-495A-9EBB-01459537F677}" destId="{D0798579-05E1-4761-B220-F9B4DFBA5AC1}" srcOrd="2" destOrd="0" presId="urn:microsoft.com/office/officeart/2009/layout/CircleArrowProcess"/>
    <dgm:cxn modelId="{C7D8F726-63EA-492E-85BD-ACBA6C0A5D4B}" type="presParOf" srcId="{A4E930A9-8DC7-495A-9EBB-01459537F677}" destId="{38CC4845-7E03-41D2-932D-F42F16CFC102}" srcOrd="3" destOrd="0" presId="urn:microsoft.com/office/officeart/2009/layout/CircleArrowProcess"/>
    <dgm:cxn modelId="{5DE77D76-C037-4045-9907-7A139F196300}" type="presParOf" srcId="{38CC4845-7E03-41D2-932D-F42F16CFC102}" destId="{8FB71EB8-BD7E-4108-B873-F91E3E38C101}" srcOrd="0" destOrd="0" presId="urn:microsoft.com/office/officeart/2009/layout/CircleArrowProcess"/>
    <dgm:cxn modelId="{1A499165-99EF-4538-805F-DBD6B5DA2BE6}" type="presParOf" srcId="{A4E930A9-8DC7-495A-9EBB-01459537F677}" destId="{4E78425E-B521-4E51-9C11-F77164D0DE1A}" srcOrd="4" destOrd="0" presId="urn:microsoft.com/office/officeart/2009/layout/CircleArrowProcess"/>
    <dgm:cxn modelId="{D3EAB084-D3F3-4A3F-B1F8-EC19E438CC2B}" type="presParOf" srcId="{A4E930A9-8DC7-495A-9EBB-01459537F677}" destId="{88D6303A-C54C-4B46-BC36-053D3F26FCAB}" srcOrd="5" destOrd="0" presId="urn:microsoft.com/office/officeart/2009/layout/CircleArrowProcess"/>
    <dgm:cxn modelId="{47A1B774-43E9-49E6-8C9B-F0AF25B16B8A}" type="presParOf" srcId="{A4E930A9-8DC7-495A-9EBB-01459537F677}" destId="{586D92BF-4F20-4D91-9348-B32A0520BE4F}" srcOrd="6" destOrd="0" presId="urn:microsoft.com/office/officeart/2009/layout/CircleArrowProcess"/>
    <dgm:cxn modelId="{8D4C09BC-9E24-4B4C-B62B-2B44BC571100}" type="presParOf" srcId="{586D92BF-4F20-4D91-9348-B32A0520BE4F}" destId="{F25420EF-46B5-418E-AC37-3EA6E5274A0E}" srcOrd="0" destOrd="0" presId="urn:microsoft.com/office/officeart/2009/layout/CircleArrowProcess"/>
    <dgm:cxn modelId="{7CB09535-C313-45C6-99CC-F4294DA0445B}" type="presParOf" srcId="{A4E930A9-8DC7-495A-9EBB-01459537F677}" destId="{C6B9386F-84CB-4EEF-AA55-155856BDEE9F}" srcOrd="7" destOrd="0" presId="urn:microsoft.com/office/officeart/2009/layout/CircleArrowProcess"/>
    <dgm:cxn modelId="{8D091DC5-0EA6-4562-B437-BD1041FCE8BF}" type="presParOf" srcId="{A4E930A9-8DC7-495A-9EBB-01459537F677}" destId="{F63FADE2-0C3A-42D3-9522-AAE7ECDAE7B4}" srcOrd="8"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972D3316-C33F-4164-B2D8-FAAAD3024385}" type="doc">
      <dgm:prSet loTypeId="urn:microsoft.com/office/officeart/2008/layout/CircleAccentTimeline" loCatId="process" qsTypeId="urn:microsoft.com/office/officeart/2005/8/quickstyle/simple2" qsCatId="simple" csTypeId="urn:microsoft.com/office/officeart/2005/8/colors/accent1_2" csCatId="accent1" phldr="1"/>
      <dgm:spPr/>
      <dgm:t>
        <a:bodyPr/>
        <a:lstStyle/>
        <a:p>
          <a:endParaRPr lang="zh-CN" altLang="en-US"/>
        </a:p>
      </dgm:t>
    </dgm:pt>
    <dgm:pt modelId="{5ACEC849-A571-45E5-A527-560CE1716ADA}">
      <dgm:prSet phldrT="[文本]"/>
      <dgm:spPr/>
      <dgm:t>
        <a:bodyPr/>
        <a:lstStyle/>
        <a:p>
          <a:endParaRPr lang="zh-CN" altLang="en-US"/>
        </a:p>
      </dgm:t>
    </dgm:pt>
    <dgm:pt modelId="{78E62FEE-C091-4B9B-88A1-258B40E5DED2}" type="parTrans" cxnId="{DF8B7642-8EA2-42E3-812D-B2BF91DF1BE4}">
      <dgm:prSet/>
      <dgm:spPr/>
      <dgm:t>
        <a:bodyPr/>
        <a:lstStyle/>
        <a:p>
          <a:endParaRPr lang="zh-CN" altLang="en-US"/>
        </a:p>
      </dgm:t>
    </dgm:pt>
    <dgm:pt modelId="{9E5845E3-7537-4C39-8EFE-5B89C73BFE77}" type="sibTrans" cxnId="{DF8B7642-8EA2-42E3-812D-B2BF91DF1BE4}">
      <dgm:prSet/>
      <dgm:spPr/>
      <dgm:t>
        <a:bodyPr/>
        <a:lstStyle/>
        <a:p>
          <a:endParaRPr lang="zh-CN" altLang="en-US"/>
        </a:p>
      </dgm:t>
    </dgm:pt>
    <dgm:pt modelId="{F48FDCC4-211A-45A4-B238-FC1388A06817}">
      <dgm:prSet phldrT="[文本]"/>
      <dgm:spPr/>
      <dgm:t>
        <a:bodyPr/>
        <a:lstStyle/>
        <a:p>
          <a:r>
            <a:rPr lang="en-US" altLang="zh-CN" dirty="0" smtClean="0">
              <a:solidFill>
                <a:schemeClr val="accent2">
                  <a:lumMod val="75000"/>
                </a:schemeClr>
              </a:solidFill>
            </a:rPr>
            <a:t>Latent Model</a:t>
          </a:r>
          <a:endParaRPr lang="zh-CN" altLang="en-US">
            <a:solidFill>
              <a:schemeClr val="accent2">
                <a:lumMod val="75000"/>
              </a:schemeClr>
            </a:solidFill>
          </a:endParaRPr>
        </a:p>
      </dgm:t>
    </dgm:pt>
    <dgm:pt modelId="{0C9C3B05-25E0-479B-827F-3C3B0E961021}" type="parTrans" cxnId="{06EFFF70-BA9F-46C6-AAEF-5A6A13582E77}">
      <dgm:prSet/>
      <dgm:spPr/>
      <dgm:t>
        <a:bodyPr/>
        <a:lstStyle/>
        <a:p>
          <a:endParaRPr lang="zh-CN" altLang="en-US"/>
        </a:p>
      </dgm:t>
    </dgm:pt>
    <dgm:pt modelId="{23BE331F-DCEF-40DB-AC11-C3A9CB774D3F}" type="sibTrans" cxnId="{06EFFF70-BA9F-46C6-AAEF-5A6A13582E77}">
      <dgm:prSet/>
      <dgm:spPr/>
      <dgm:t>
        <a:bodyPr/>
        <a:lstStyle/>
        <a:p>
          <a:endParaRPr lang="zh-CN" altLang="en-US"/>
        </a:p>
      </dgm:t>
    </dgm:pt>
    <dgm:pt modelId="{A113A26E-E614-4958-8D36-B9F465570CA3}">
      <dgm:prSet phldrT="[文本]"/>
      <dgm:spPr/>
      <dgm:t>
        <a:bodyPr/>
        <a:lstStyle/>
        <a:p>
          <a:endParaRPr lang="zh-CN" altLang="en-US"/>
        </a:p>
      </dgm:t>
    </dgm:pt>
    <dgm:pt modelId="{9D18F092-7811-4B18-AF3B-DA7AE31C772B}" type="parTrans" cxnId="{9CD30044-88B8-4C5C-BC84-EF1BC382EC37}">
      <dgm:prSet/>
      <dgm:spPr/>
      <dgm:t>
        <a:bodyPr/>
        <a:lstStyle/>
        <a:p>
          <a:endParaRPr lang="zh-CN" altLang="en-US"/>
        </a:p>
      </dgm:t>
    </dgm:pt>
    <dgm:pt modelId="{B2E485C1-FA4B-4706-9743-FF6C13D2C830}" type="sibTrans" cxnId="{9CD30044-88B8-4C5C-BC84-EF1BC382EC37}">
      <dgm:prSet/>
      <dgm:spPr/>
      <dgm:t>
        <a:bodyPr/>
        <a:lstStyle/>
        <a:p>
          <a:endParaRPr lang="zh-CN" altLang="en-US"/>
        </a:p>
      </dgm:t>
    </dgm:pt>
    <dgm:pt modelId="{3EE5EC24-C884-4288-967A-7A208BC53D69}">
      <dgm:prSet phldrT="[文本]"/>
      <dgm:spPr/>
      <dgm:t>
        <a:bodyPr/>
        <a:lstStyle/>
        <a:p>
          <a:endParaRPr lang="zh-CN" altLang="en-US"/>
        </a:p>
      </dgm:t>
    </dgm:pt>
    <dgm:pt modelId="{14BC0465-AA6E-4068-A102-40EB12087B8D}" type="parTrans" cxnId="{5A8BBB28-E389-41BB-ACF2-E5CA1582952A}">
      <dgm:prSet/>
      <dgm:spPr/>
      <dgm:t>
        <a:bodyPr/>
        <a:lstStyle/>
        <a:p>
          <a:endParaRPr lang="zh-CN" altLang="en-US"/>
        </a:p>
      </dgm:t>
    </dgm:pt>
    <dgm:pt modelId="{FBB405E5-64D7-4DF9-9FCB-A4A333416D97}" type="sibTrans" cxnId="{5A8BBB28-E389-41BB-ACF2-E5CA1582952A}">
      <dgm:prSet/>
      <dgm:spPr/>
      <dgm:t>
        <a:bodyPr/>
        <a:lstStyle/>
        <a:p>
          <a:endParaRPr lang="zh-CN" altLang="en-US"/>
        </a:p>
      </dgm:t>
    </dgm:pt>
    <dgm:pt modelId="{33545A21-DF5B-4579-BC12-CE5F75717E94}">
      <dgm:prSet/>
      <dgm:spPr/>
      <dgm:t>
        <a:bodyPr/>
        <a:lstStyle/>
        <a:p>
          <a:r>
            <a:rPr lang="en-US" altLang="zh-CN" dirty="0" smtClean="0">
              <a:solidFill>
                <a:schemeClr val="accent2">
                  <a:lumMod val="75000"/>
                </a:schemeClr>
              </a:solidFill>
            </a:rPr>
            <a:t>Conventional Model</a:t>
          </a:r>
          <a:endParaRPr lang="zh-CN" altLang="en-US">
            <a:solidFill>
              <a:schemeClr val="accent2">
                <a:lumMod val="75000"/>
              </a:schemeClr>
            </a:solidFill>
          </a:endParaRPr>
        </a:p>
      </dgm:t>
    </dgm:pt>
    <dgm:pt modelId="{C5A362B2-5051-4C00-8D57-356338F188FF}" type="parTrans" cxnId="{E04A265D-FABB-4108-BBE3-3A5FB0D82B87}">
      <dgm:prSet/>
      <dgm:spPr/>
      <dgm:t>
        <a:bodyPr/>
        <a:lstStyle/>
        <a:p>
          <a:endParaRPr lang="zh-CN" altLang="en-US"/>
        </a:p>
      </dgm:t>
    </dgm:pt>
    <dgm:pt modelId="{2A2C49C0-1E9E-48C6-89DB-D7C9F0E8E5EC}" type="sibTrans" cxnId="{E04A265D-FABB-4108-BBE3-3A5FB0D82B87}">
      <dgm:prSet/>
      <dgm:spPr/>
      <dgm:t>
        <a:bodyPr/>
        <a:lstStyle/>
        <a:p>
          <a:endParaRPr lang="zh-CN" altLang="en-US"/>
        </a:p>
      </dgm:t>
    </dgm:pt>
    <dgm:pt modelId="{E8CD3911-B981-42D3-BDE5-06D7A09DD227}">
      <dgm:prSet phldrT="[文本]"/>
      <dgm:spPr/>
      <dgm:t>
        <a:bodyPr/>
        <a:lstStyle/>
        <a:p>
          <a:r>
            <a:rPr lang="en-US" altLang="zh-CN" dirty="0" smtClean="0">
              <a:solidFill>
                <a:srgbClr val="FF0000"/>
              </a:solidFill>
            </a:rPr>
            <a:t>Neural Model</a:t>
          </a:r>
          <a:endParaRPr lang="zh-CN" altLang="en-US">
            <a:solidFill>
              <a:srgbClr val="FF0000"/>
            </a:solidFill>
          </a:endParaRPr>
        </a:p>
      </dgm:t>
    </dgm:pt>
    <dgm:pt modelId="{C0B82B26-CCF4-4A00-BA2A-4BC40160EA3F}" type="parTrans" cxnId="{140CF3F7-34F3-4AD0-8121-D54E865669D4}">
      <dgm:prSet/>
      <dgm:spPr/>
      <dgm:t>
        <a:bodyPr/>
        <a:lstStyle/>
        <a:p>
          <a:endParaRPr lang="zh-CN" altLang="en-US"/>
        </a:p>
      </dgm:t>
    </dgm:pt>
    <dgm:pt modelId="{884CE034-A7B0-4812-8086-AA1959459B4F}" type="sibTrans" cxnId="{140CF3F7-34F3-4AD0-8121-D54E865669D4}">
      <dgm:prSet/>
      <dgm:spPr/>
      <dgm:t>
        <a:bodyPr/>
        <a:lstStyle/>
        <a:p>
          <a:endParaRPr lang="zh-CN" altLang="en-US"/>
        </a:p>
      </dgm:t>
    </dgm:pt>
    <dgm:pt modelId="{F6BD10E7-6C32-4260-A3A5-DB79CE2DDA8C}">
      <dgm:prSet phldrT="[文本]"/>
      <dgm:spPr/>
      <dgm:t>
        <a:bodyPr/>
        <a:lstStyle/>
        <a:p>
          <a:endParaRPr lang="zh-CN" altLang="en-US"/>
        </a:p>
      </dgm:t>
    </dgm:pt>
    <dgm:pt modelId="{73439384-C65D-47E2-A81C-70DD7E528C18}" type="sibTrans" cxnId="{4982E665-9C3D-4F3E-9950-9EC0507B3D89}">
      <dgm:prSet/>
      <dgm:spPr/>
      <dgm:t>
        <a:bodyPr/>
        <a:lstStyle/>
        <a:p>
          <a:endParaRPr lang="zh-CN" altLang="en-US"/>
        </a:p>
      </dgm:t>
    </dgm:pt>
    <dgm:pt modelId="{3AD1E310-3E3C-41DD-9E22-0E73CE710EEF}" type="parTrans" cxnId="{4982E665-9C3D-4F3E-9950-9EC0507B3D89}">
      <dgm:prSet/>
      <dgm:spPr/>
      <dgm:t>
        <a:bodyPr/>
        <a:lstStyle/>
        <a:p>
          <a:endParaRPr lang="zh-CN" altLang="en-US"/>
        </a:p>
      </dgm:t>
    </dgm:pt>
    <dgm:pt modelId="{20885782-30B0-44E5-86E6-05669842F454}" type="pres">
      <dgm:prSet presAssocID="{972D3316-C33F-4164-B2D8-FAAAD3024385}" presName="Name0" presStyleCnt="0">
        <dgm:presLayoutVars>
          <dgm:dir/>
        </dgm:presLayoutVars>
      </dgm:prSet>
      <dgm:spPr/>
      <dgm:t>
        <a:bodyPr/>
        <a:lstStyle/>
        <a:p>
          <a:endParaRPr lang="zh-CN" altLang="en-US"/>
        </a:p>
      </dgm:t>
    </dgm:pt>
    <dgm:pt modelId="{35DF1F96-0BB6-4EF3-AB25-75659A44DCEA}" type="pres">
      <dgm:prSet presAssocID="{5ACEC849-A571-45E5-A527-560CE1716ADA}" presName="parComposite" presStyleCnt="0"/>
      <dgm:spPr/>
    </dgm:pt>
    <dgm:pt modelId="{233E0BE2-73A8-491D-AA4C-B8405E73D9F5}" type="pres">
      <dgm:prSet presAssocID="{5ACEC849-A571-45E5-A527-560CE1716ADA}" presName="parBigCircle" presStyleLbl="node0" presStyleIdx="0" presStyleCnt="4"/>
      <dgm:spPr/>
    </dgm:pt>
    <dgm:pt modelId="{2501CACA-328C-45DF-8A29-EEC1FD2F1AF2}" type="pres">
      <dgm:prSet presAssocID="{5ACEC849-A571-45E5-A527-560CE1716ADA}" presName="parTx" presStyleLbl="revTx" presStyleIdx="0" presStyleCnt="10"/>
      <dgm:spPr/>
      <dgm:t>
        <a:bodyPr/>
        <a:lstStyle/>
        <a:p>
          <a:endParaRPr lang="zh-CN" altLang="en-US"/>
        </a:p>
      </dgm:t>
    </dgm:pt>
    <dgm:pt modelId="{061957FF-397E-4C6A-ACF6-8DDEF2642918}" type="pres">
      <dgm:prSet presAssocID="{5ACEC849-A571-45E5-A527-560CE1716ADA}" presName="bSpace" presStyleCnt="0"/>
      <dgm:spPr/>
    </dgm:pt>
    <dgm:pt modelId="{1E1733B6-A923-4DD6-9ADE-65BD4D3E922E}" type="pres">
      <dgm:prSet presAssocID="{5ACEC849-A571-45E5-A527-560CE1716ADA}" presName="parBackupNorm" presStyleCnt="0"/>
      <dgm:spPr/>
    </dgm:pt>
    <dgm:pt modelId="{29393750-3400-47D7-B266-A0FF28B08DBC}" type="pres">
      <dgm:prSet presAssocID="{9E5845E3-7537-4C39-8EFE-5B89C73BFE77}" presName="parSpace" presStyleCnt="0"/>
      <dgm:spPr/>
    </dgm:pt>
    <dgm:pt modelId="{6FDB8482-2269-4E5D-A3ED-54E564D5D1B3}" type="pres">
      <dgm:prSet presAssocID="{F6BD10E7-6C32-4260-A3A5-DB79CE2DDA8C}" presName="parComposite" presStyleCnt="0"/>
      <dgm:spPr/>
    </dgm:pt>
    <dgm:pt modelId="{AF69286C-C22D-4D6F-B347-9B341883A3D7}" type="pres">
      <dgm:prSet presAssocID="{F6BD10E7-6C32-4260-A3A5-DB79CE2DDA8C}" presName="parBigCircle" presStyleLbl="node0" presStyleIdx="1" presStyleCnt="4"/>
      <dgm:spPr/>
    </dgm:pt>
    <dgm:pt modelId="{D2790DB1-F707-4327-9E18-0A263749E5F5}" type="pres">
      <dgm:prSet presAssocID="{F6BD10E7-6C32-4260-A3A5-DB79CE2DDA8C}" presName="parTx" presStyleLbl="revTx" presStyleIdx="1" presStyleCnt="10"/>
      <dgm:spPr/>
      <dgm:t>
        <a:bodyPr/>
        <a:lstStyle/>
        <a:p>
          <a:endParaRPr lang="zh-CN" altLang="en-US"/>
        </a:p>
      </dgm:t>
    </dgm:pt>
    <dgm:pt modelId="{EF71A76E-1A78-47B5-8249-075B66092492}" type="pres">
      <dgm:prSet presAssocID="{F6BD10E7-6C32-4260-A3A5-DB79CE2DDA8C}" presName="bSpace" presStyleCnt="0"/>
      <dgm:spPr/>
    </dgm:pt>
    <dgm:pt modelId="{709B8386-A6D7-4EB3-9FE1-A6D0492A47AE}" type="pres">
      <dgm:prSet presAssocID="{F6BD10E7-6C32-4260-A3A5-DB79CE2DDA8C}" presName="parBackupNorm" presStyleCnt="0"/>
      <dgm:spPr/>
    </dgm:pt>
    <dgm:pt modelId="{A74BF4CD-3940-4B1E-AA58-C663C62D2ED9}" type="pres">
      <dgm:prSet presAssocID="{73439384-C65D-47E2-A81C-70DD7E528C18}" presName="parSpace" presStyleCnt="0"/>
      <dgm:spPr/>
    </dgm:pt>
    <dgm:pt modelId="{A0ACAA52-C773-4F8B-82B8-0E9604F15B59}" type="pres">
      <dgm:prSet presAssocID="{33545A21-DF5B-4579-BC12-CE5F75717E94}" presName="desBackupLeftNorm" presStyleCnt="0"/>
      <dgm:spPr/>
    </dgm:pt>
    <dgm:pt modelId="{CAA97E11-EA01-4940-8FCA-8B8E97E06977}" type="pres">
      <dgm:prSet presAssocID="{33545A21-DF5B-4579-BC12-CE5F75717E94}" presName="desComposite" presStyleCnt="0"/>
      <dgm:spPr/>
    </dgm:pt>
    <dgm:pt modelId="{B284FDD8-5F06-4C35-AF09-5B832487333F}" type="pres">
      <dgm:prSet presAssocID="{33545A21-DF5B-4579-BC12-CE5F75717E94}" presName="desCircle" presStyleLbl="node1" presStyleIdx="0" presStyleCnt="3"/>
      <dgm:spPr>
        <a:solidFill>
          <a:schemeClr val="accent1"/>
        </a:solidFill>
      </dgm:spPr>
    </dgm:pt>
    <dgm:pt modelId="{BC36749D-708D-46F7-9AAE-13EFF632DC90}" type="pres">
      <dgm:prSet presAssocID="{33545A21-DF5B-4579-BC12-CE5F75717E94}" presName="chTx" presStyleLbl="revTx" presStyleIdx="2" presStyleCnt="10"/>
      <dgm:spPr/>
      <dgm:t>
        <a:bodyPr/>
        <a:lstStyle/>
        <a:p>
          <a:endParaRPr lang="zh-CN" altLang="en-US"/>
        </a:p>
      </dgm:t>
    </dgm:pt>
    <dgm:pt modelId="{08478755-F6DD-4B04-BA70-D6B1FD0C1DE9}" type="pres">
      <dgm:prSet presAssocID="{33545A21-DF5B-4579-BC12-CE5F75717E94}" presName="desTx" presStyleLbl="revTx" presStyleIdx="3" presStyleCnt="10">
        <dgm:presLayoutVars>
          <dgm:bulletEnabled val="1"/>
        </dgm:presLayoutVars>
      </dgm:prSet>
      <dgm:spPr/>
    </dgm:pt>
    <dgm:pt modelId="{F9AF37CC-3514-4B1B-8E81-EF063BC410A1}" type="pres">
      <dgm:prSet presAssocID="{33545A21-DF5B-4579-BC12-CE5F75717E94}" presName="desBackupRightNorm" presStyleCnt="0"/>
      <dgm:spPr/>
    </dgm:pt>
    <dgm:pt modelId="{76621552-A7ED-4AFF-92F1-F00984BEBD30}" type="pres">
      <dgm:prSet presAssocID="{2A2C49C0-1E9E-48C6-89DB-D7C9F0E8E5EC}" presName="desSpace" presStyleCnt="0"/>
      <dgm:spPr/>
    </dgm:pt>
    <dgm:pt modelId="{151E2AF5-44D6-452C-BF4B-6786248E14E3}" type="pres">
      <dgm:prSet presAssocID="{F48FDCC4-211A-45A4-B238-FC1388A06817}" presName="desBackupLeftNorm" presStyleCnt="0"/>
      <dgm:spPr/>
    </dgm:pt>
    <dgm:pt modelId="{69B9B248-7FBC-49A7-B413-EDF6FD43B852}" type="pres">
      <dgm:prSet presAssocID="{F48FDCC4-211A-45A4-B238-FC1388A06817}" presName="desComposite" presStyleCnt="0"/>
      <dgm:spPr/>
    </dgm:pt>
    <dgm:pt modelId="{7F72DF8A-E790-49EC-8398-85AA71DE5496}" type="pres">
      <dgm:prSet presAssocID="{F48FDCC4-211A-45A4-B238-FC1388A06817}" presName="desCircle" presStyleLbl="node1" presStyleIdx="1" presStyleCnt="3"/>
      <dgm:spPr/>
    </dgm:pt>
    <dgm:pt modelId="{99B1AF97-7335-41D5-BAFE-C49CCED119E6}" type="pres">
      <dgm:prSet presAssocID="{F48FDCC4-211A-45A4-B238-FC1388A06817}" presName="chTx" presStyleLbl="revTx" presStyleIdx="4" presStyleCnt="10"/>
      <dgm:spPr/>
      <dgm:t>
        <a:bodyPr/>
        <a:lstStyle/>
        <a:p>
          <a:endParaRPr lang="zh-CN" altLang="en-US"/>
        </a:p>
      </dgm:t>
    </dgm:pt>
    <dgm:pt modelId="{4BB0DADF-02DA-4B49-AE3A-BF77A56D1EF7}" type="pres">
      <dgm:prSet presAssocID="{F48FDCC4-211A-45A4-B238-FC1388A06817}" presName="desTx" presStyleLbl="revTx" presStyleIdx="5" presStyleCnt="10">
        <dgm:presLayoutVars>
          <dgm:bulletEnabled val="1"/>
        </dgm:presLayoutVars>
      </dgm:prSet>
      <dgm:spPr/>
    </dgm:pt>
    <dgm:pt modelId="{5C4062D4-6F65-41F6-BF93-5DB78FB0DB4A}" type="pres">
      <dgm:prSet presAssocID="{F48FDCC4-211A-45A4-B238-FC1388A06817}" presName="desBackupRightNorm" presStyleCnt="0"/>
      <dgm:spPr/>
    </dgm:pt>
    <dgm:pt modelId="{1CC1CC92-3B5B-4A0F-A4AB-B9EC6FB4E78C}" type="pres">
      <dgm:prSet presAssocID="{23BE331F-DCEF-40DB-AC11-C3A9CB774D3F}" presName="desSpace" presStyleCnt="0"/>
      <dgm:spPr/>
    </dgm:pt>
    <dgm:pt modelId="{BF8554E7-7805-4DE3-9A66-69BBF8FDAB3B}" type="pres">
      <dgm:prSet presAssocID="{E8CD3911-B981-42D3-BDE5-06D7A09DD227}" presName="desBackupLeftNorm" presStyleCnt="0"/>
      <dgm:spPr/>
    </dgm:pt>
    <dgm:pt modelId="{D9A6472C-656B-4D01-967E-3A676DE9E03F}" type="pres">
      <dgm:prSet presAssocID="{E8CD3911-B981-42D3-BDE5-06D7A09DD227}" presName="desComposite" presStyleCnt="0"/>
      <dgm:spPr/>
    </dgm:pt>
    <dgm:pt modelId="{586A86F9-BB63-4567-87F5-55CF47A103F8}" type="pres">
      <dgm:prSet presAssocID="{E8CD3911-B981-42D3-BDE5-06D7A09DD227}" presName="desCircle" presStyleLbl="node1" presStyleIdx="2" presStyleCnt="3"/>
      <dgm:spPr>
        <a:solidFill>
          <a:srgbClr val="FF0000"/>
        </a:solidFill>
      </dgm:spPr>
      <dgm:t>
        <a:bodyPr/>
        <a:lstStyle/>
        <a:p>
          <a:endParaRPr lang="zh-CN" altLang="en-US"/>
        </a:p>
      </dgm:t>
    </dgm:pt>
    <dgm:pt modelId="{65E84957-0657-4910-A126-7EC9C7042ECE}" type="pres">
      <dgm:prSet presAssocID="{E8CD3911-B981-42D3-BDE5-06D7A09DD227}" presName="chTx" presStyleLbl="revTx" presStyleIdx="6" presStyleCnt="10"/>
      <dgm:spPr/>
      <dgm:t>
        <a:bodyPr/>
        <a:lstStyle/>
        <a:p>
          <a:endParaRPr lang="zh-CN" altLang="en-US"/>
        </a:p>
      </dgm:t>
    </dgm:pt>
    <dgm:pt modelId="{B5DEEF4F-A2ED-4266-8944-EAF69373CC6F}" type="pres">
      <dgm:prSet presAssocID="{E8CD3911-B981-42D3-BDE5-06D7A09DD227}" presName="desTx" presStyleLbl="revTx" presStyleIdx="7" presStyleCnt="10">
        <dgm:presLayoutVars>
          <dgm:bulletEnabled val="1"/>
        </dgm:presLayoutVars>
      </dgm:prSet>
      <dgm:spPr/>
    </dgm:pt>
    <dgm:pt modelId="{68B93804-A421-402D-8928-A65BC3EE21CA}" type="pres">
      <dgm:prSet presAssocID="{E8CD3911-B981-42D3-BDE5-06D7A09DD227}" presName="desBackupRightNorm" presStyleCnt="0"/>
      <dgm:spPr/>
    </dgm:pt>
    <dgm:pt modelId="{5C938B15-AD06-41CC-B0C9-1ED0407AD0A8}" type="pres">
      <dgm:prSet presAssocID="{884CE034-A7B0-4812-8086-AA1959459B4F}" presName="desSpace" presStyleCnt="0"/>
      <dgm:spPr/>
    </dgm:pt>
    <dgm:pt modelId="{D43B8AE4-BE97-4A29-810A-F3ED875D222B}" type="pres">
      <dgm:prSet presAssocID="{A113A26E-E614-4958-8D36-B9F465570CA3}" presName="parComposite" presStyleCnt="0"/>
      <dgm:spPr/>
    </dgm:pt>
    <dgm:pt modelId="{A160D37F-CBB3-43DD-BC4A-0C5C6F037076}" type="pres">
      <dgm:prSet presAssocID="{A113A26E-E614-4958-8D36-B9F465570CA3}" presName="parBigCircle" presStyleLbl="node0" presStyleIdx="2" presStyleCnt="4"/>
      <dgm:spPr/>
    </dgm:pt>
    <dgm:pt modelId="{ED78B3DE-CFFB-41BF-9835-07E0FBADFBCC}" type="pres">
      <dgm:prSet presAssocID="{A113A26E-E614-4958-8D36-B9F465570CA3}" presName="parTx" presStyleLbl="revTx" presStyleIdx="8" presStyleCnt="10"/>
      <dgm:spPr/>
      <dgm:t>
        <a:bodyPr/>
        <a:lstStyle/>
        <a:p>
          <a:endParaRPr lang="zh-CN" altLang="en-US"/>
        </a:p>
      </dgm:t>
    </dgm:pt>
    <dgm:pt modelId="{70F51944-C72D-42BC-804F-4D59B58FCF41}" type="pres">
      <dgm:prSet presAssocID="{A113A26E-E614-4958-8D36-B9F465570CA3}" presName="bSpace" presStyleCnt="0"/>
      <dgm:spPr/>
    </dgm:pt>
    <dgm:pt modelId="{7DB2665B-64AF-4DC6-AEAE-355AD9524DFB}" type="pres">
      <dgm:prSet presAssocID="{A113A26E-E614-4958-8D36-B9F465570CA3}" presName="parBackupNorm" presStyleCnt="0"/>
      <dgm:spPr/>
    </dgm:pt>
    <dgm:pt modelId="{35CD68BA-A44A-42F2-9EBA-FDC71B860BB0}" type="pres">
      <dgm:prSet presAssocID="{B2E485C1-FA4B-4706-9743-FF6C13D2C830}" presName="parSpace" presStyleCnt="0"/>
      <dgm:spPr/>
    </dgm:pt>
    <dgm:pt modelId="{06279FF2-C490-4EE6-9499-E9FAEFEDFD66}" type="pres">
      <dgm:prSet presAssocID="{3EE5EC24-C884-4288-967A-7A208BC53D69}" presName="parComposite" presStyleCnt="0"/>
      <dgm:spPr/>
    </dgm:pt>
    <dgm:pt modelId="{CD56B676-4815-4918-BD88-53A5555B90CB}" type="pres">
      <dgm:prSet presAssocID="{3EE5EC24-C884-4288-967A-7A208BC53D69}" presName="parBigCircle" presStyleLbl="node0" presStyleIdx="3" presStyleCnt="4"/>
      <dgm:spPr/>
    </dgm:pt>
    <dgm:pt modelId="{359FF601-1B57-4DD0-B150-C77EA2173182}" type="pres">
      <dgm:prSet presAssocID="{3EE5EC24-C884-4288-967A-7A208BC53D69}" presName="parTx" presStyleLbl="revTx" presStyleIdx="9" presStyleCnt="10"/>
      <dgm:spPr/>
      <dgm:t>
        <a:bodyPr/>
        <a:lstStyle/>
        <a:p>
          <a:endParaRPr lang="zh-CN" altLang="en-US"/>
        </a:p>
      </dgm:t>
    </dgm:pt>
    <dgm:pt modelId="{3D63021D-8F06-4CCE-89A8-C79A3CC5050E}" type="pres">
      <dgm:prSet presAssocID="{3EE5EC24-C884-4288-967A-7A208BC53D69}" presName="bSpace" presStyleCnt="0"/>
      <dgm:spPr/>
    </dgm:pt>
    <dgm:pt modelId="{0170DCAA-9D5C-4BEE-BC12-8BF4341700F7}" type="pres">
      <dgm:prSet presAssocID="{3EE5EC24-C884-4288-967A-7A208BC53D69}" presName="parBackupNorm" presStyleCnt="0"/>
      <dgm:spPr/>
    </dgm:pt>
    <dgm:pt modelId="{9EF44339-C4AF-4524-B73F-1257486DF9DA}" type="pres">
      <dgm:prSet presAssocID="{FBB405E5-64D7-4DF9-9FCB-A4A333416D97}" presName="parSpace" presStyleCnt="0"/>
      <dgm:spPr/>
    </dgm:pt>
  </dgm:ptLst>
  <dgm:cxnLst>
    <dgm:cxn modelId="{06EFFF70-BA9F-46C6-AAEF-5A6A13582E77}" srcId="{F6BD10E7-6C32-4260-A3A5-DB79CE2DDA8C}" destId="{F48FDCC4-211A-45A4-B238-FC1388A06817}" srcOrd="1" destOrd="0" parTransId="{0C9C3B05-25E0-479B-827F-3C3B0E961021}" sibTransId="{23BE331F-DCEF-40DB-AC11-C3A9CB774D3F}"/>
    <dgm:cxn modelId="{F80F6415-AB49-4A55-BB22-BE47E379C158}" type="presOf" srcId="{33545A21-DF5B-4579-BC12-CE5F75717E94}" destId="{BC36749D-708D-46F7-9AAE-13EFF632DC90}" srcOrd="0" destOrd="0" presId="urn:microsoft.com/office/officeart/2008/layout/CircleAccentTimeline"/>
    <dgm:cxn modelId="{5A8BBB28-E389-41BB-ACF2-E5CA1582952A}" srcId="{972D3316-C33F-4164-B2D8-FAAAD3024385}" destId="{3EE5EC24-C884-4288-967A-7A208BC53D69}" srcOrd="3" destOrd="0" parTransId="{14BC0465-AA6E-4068-A102-40EB12087B8D}" sibTransId="{FBB405E5-64D7-4DF9-9FCB-A4A333416D97}"/>
    <dgm:cxn modelId="{D5685180-800D-4B23-8E01-EAD6D92C67B2}" type="presOf" srcId="{F48FDCC4-211A-45A4-B238-FC1388A06817}" destId="{99B1AF97-7335-41D5-BAFE-C49CCED119E6}" srcOrd="0" destOrd="0" presId="urn:microsoft.com/office/officeart/2008/layout/CircleAccentTimeline"/>
    <dgm:cxn modelId="{9CD30044-88B8-4C5C-BC84-EF1BC382EC37}" srcId="{972D3316-C33F-4164-B2D8-FAAAD3024385}" destId="{A113A26E-E614-4958-8D36-B9F465570CA3}" srcOrd="2" destOrd="0" parTransId="{9D18F092-7811-4B18-AF3B-DA7AE31C772B}" sibTransId="{B2E485C1-FA4B-4706-9743-FF6C13D2C830}"/>
    <dgm:cxn modelId="{F5553DC2-18CE-4D5D-A023-D08ED5883648}" type="presOf" srcId="{F6BD10E7-6C32-4260-A3A5-DB79CE2DDA8C}" destId="{D2790DB1-F707-4327-9E18-0A263749E5F5}" srcOrd="0" destOrd="0" presId="urn:microsoft.com/office/officeart/2008/layout/CircleAccentTimeline"/>
    <dgm:cxn modelId="{DF8B7642-8EA2-42E3-812D-B2BF91DF1BE4}" srcId="{972D3316-C33F-4164-B2D8-FAAAD3024385}" destId="{5ACEC849-A571-45E5-A527-560CE1716ADA}" srcOrd="0" destOrd="0" parTransId="{78E62FEE-C091-4B9B-88A1-258B40E5DED2}" sibTransId="{9E5845E3-7537-4C39-8EFE-5B89C73BFE77}"/>
    <dgm:cxn modelId="{E04A265D-FABB-4108-BBE3-3A5FB0D82B87}" srcId="{F6BD10E7-6C32-4260-A3A5-DB79CE2DDA8C}" destId="{33545A21-DF5B-4579-BC12-CE5F75717E94}" srcOrd="0" destOrd="0" parTransId="{C5A362B2-5051-4C00-8D57-356338F188FF}" sibTransId="{2A2C49C0-1E9E-48C6-89DB-D7C9F0E8E5EC}"/>
    <dgm:cxn modelId="{140CF3F7-34F3-4AD0-8121-D54E865669D4}" srcId="{F6BD10E7-6C32-4260-A3A5-DB79CE2DDA8C}" destId="{E8CD3911-B981-42D3-BDE5-06D7A09DD227}" srcOrd="2" destOrd="0" parTransId="{C0B82B26-CCF4-4A00-BA2A-4BC40160EA3F}" sibTransId="{884CE034-A7B0-4812-8086-AA1959459B4F}"/>
    <dgm:cxn modelId="{D0A7F67E-381F-4034-81CD-F7138F2D9890}" type="presOf" srcId="{E8CD3911-B981-42D3-BDE5-06D7A09DD227}" destId="{65E84957-0657-4910-A126-7EC9C7042ECE}" srcOrd="0" destOrd="0" presId="urn:microsoft.com/office/officeart/2008/layout/CircleAccentTimeline"/>
    <dgm:cxn modelId="{B878DDB3-2D5E-4C82-B4AE-1E1725EF388D}" type="presOf" srcId="{A113A26E-E614-4958-8D36-B9F465570CA3}" destId="{ED78B3DE-CFFB-41BF-9835-07E0FBADFBCC}" srcOrd="0" destOrd="0" presId="urn:microsoft.com/office/officeart/2008/layout/CircleAccentTimeline"/>
    <dgm:cxn modelId="{4982E665-9C3D-4F3E-9950-9EC0507B3D89}" srcId="{972D3316-C33F-4164-B2D8-FAAAD3024385}" destId="{F6BD10E7-6C32-4260-A3A5-DB79CE2DDA8C}" srcOrd="1" destOrd="0" parTransId="{3AD1E310-3E3C-41DD-9E22-0E73CE710EEF}" sibTransId="{73439384-C65D-47E2-A81C-70DD7E528C18}"/>
    <dgm:cxn modelId="{F9EF2855-560A-47B3-BA41-BB9E7786610E}" type="presOf" srcId="{5ACEC849-A571-45E5-A527-560CE1716ADA}" destId="{2501CACA-328C-45DF-8A29-EEC1FD2F1AF2}" srcOrd="0" destOrd="0" presId="urn:microsoft.com/office/officeart/2008/layout/CircleAccentTimeline"/>
    <dgm:cxn modelId="{B4F9584D-584A-4F8C-9BA0-B842452EB263}" type="presOf" srcId="{3EE5EC24-C884-4288-967A-7A208BC53D69}" destId="{359FF601-1B57-4DD0-B150-C77EA2173182}" srcOrd="0" destOrd="0" presId="urn:microsoft.com/office/officeart/2008/layout/CircleAccentTimeline"/>
    <dgm:cxn modelId="{02AAC2BB-2553-406F-A8DE-7D4F48F0BD39}" type="presOf" srcId="{972D3316-C33F-4164-B2D8-FAAAD3024385}" destId="{20885782-30B0-44E5-86E6-05669842F454}" srcOrd="0" destOrd="0" presId="urn:microsoft.com/office/officeart/2008/layout/CircleAccentTimeline"/>
    <dgm:cxn modelId="{3C547D65-6C70-415D-ACD0-033186F6B65B}" type="presParOf" srcId="{20885782-30B0-44E5-86E6-05669842F454}" destId="{35DF1F96-0BB6-4EF3-AB25-75659A44DCEA}" srcOrd="0" destOrd="0" presId="urn:microsoft.com/office/officeart/2008/layout/CircleAccentTimeline"/>
    <dgm:cxn modelId="{3C0A5232-D7A8-49C2-A9BA-D8E416A0BBFD}" type="presParOf" srcId="{35DF1F96-0BB6-4EF3-AB25-75659A44DCEA}" destId="{233E0BE2-73A8-491D-AA4C-B8405E73D9F5}" srcOrd="0" destOrd="0" presId="urn:microsoft.com/office/officeart/2008/layout/CircleAccentTimeline"/>
    <dgm:cxn modelId="{36C4A7AF-BAF7-4D35-AAFF-0F7412D369D1}" type="presParOf" srcId="{35DF1F96-0BB6-4EF3-AB25-75659A44DCEA}" destId="{2501CACA-328C-45DF-8A29-EEC1FD2F1AF2}" srcOrd="1" destOrd="0" presId="urn:microsoft.com/office/officeart/2008/layout/CircleAccentTimeline"/>
    <dgm:cxn modelId="{8FA3808C-EE09-4165-B6BF-B5A0C3C31E18}" type="presParOf" srcId="{35DF1F96-0BB6-4EF3-AB25-75659A44DCEA}" destId="{061957FF-397E-4C6A-ACF6-8DDEF2642918}" srcOrd="2" destOrd="0" presId="urn:microsoft.com/office/officeart/2008/layout/CircleAccentTimeline"/>
    <dgm:cxn modelId="{69DAD536-224B-4D6B-9AA5-1D6C8F6B5EC5}" type="presParOf" srcId="{20885782-30B0-44E5-86E6-05669842F454}" destId="{1E1733B6-A923-4DD6-9ADE-65BD4D3E922E}" srcOrd="1" destOrd="0" presId="urn:microsoft.com/office/officeart/2008/layout/CircleAccentTimeline"/>
    <dgm:cxn modelId="{B49653EB-C3A9-42CD-950A-2529C02A3DDA}" type="presParOf" srcId="{20885782-30B0-44E5-86E6-05669842F454}" destId="{29393750-3400-47D7-B266-A0FF28B08DBC}" srcOrd="2" destOrd="0" presId="urn:microsoft.com/office/officeart/2008/layout/CircleAccentTimeline"/>
    <dgm:cxn modelId="{8913C6CB-D963-4112-8CFE-6775D8C66137}" type="presParOf" srcId="{20885782-30B0-44E5-86E6-05669842F454}" destId="{6FDB8482-2269-4E5D-A3ED-54E564D5D1B3}" srcOrd="3" destOrd="0" presId="urn:microsoft.com/office/officeart/2008/layout/CircleAccentTimeline"/>
    <dgm:cxn modelId="{3C51C44B-D2AB-4E41-BB55-6DCAF67F5429}" type="presParOf" srcId="{6FDB8482-2269-4E5D-A3ED-54E564D5D1B3}" destId="{AF69286C-C22D-4D6F-B347-9B341883A3D7}" srcOrd="0" destOrd="0" presId="urn:microsoft.com/office/officeart/2008/layout/CircleAccentTimeline"/>
    <dgm:cxn modelId="{B080F6E7-E4E2-4ECA-8174-80932F3BDEBA}" type="presParOf" srcId="{6FDB8482-2269-4E5D-A3ED-54E564D5D1B3}" destId="{D2790DB1-F707-4327-9E18-0A263749E5F5}" srcOrd="1" destOrd="0" presId="urn:microsoft.com/office/officeart/2008/layout/CircleAccentTimeline"/>
    <dgm:cxn modelId="{BE71192D-BC7B-4D65-9BA1-9B719D29BCCB}" type="presParOf" srcId="{6FDB8482-2269-4E5D-A3ED-54E564D5D1B3}" destId="{EF71A76E-1A78-47B5-8249-075B66092492}" srcOrd="2" destOrd="0" presId="urn:microsoft.com/office/officeart/2008/layout/CircleAccentTimeline"/>
    <dgm:cxn modelId="{A15F34A7-7A59-480C-BFDD-B03A7BAADF9D}" type="presParOf" srcId="{20885782-30B0-44E5-86E6-05669842F454}" destId="{709B8386-A6D7-4EB3-9FE1-A6D0492A47AE}" srcOrd="4" destOrd="0" presId="urn:microsoft.com/office/officeart/2008/layout/CircleAccentTimeline"/>
    <dgm:cxn modelId="{E12225DB-0795-402F-A998-81E4C0D0999F}" type="presParOf" srcId="{20885782-30B0-44E5-86E6-05669842F454}" destId="{A74BF4CD-3940-4B1E-AA58-C663C62D2ED9}" srcOrd="5" destOrd="0" presId="urn:microsoft.com/office/officeart/2008/layout/CircleAccentTimeline"/>
    <dgm:cxn modelId="{E1B662BE-72DA-44E2-B812-D7B46BF8B101}" type="presParOf" srcId="{20885782-30B0-44E5-86E6-05669842F454}" destId="{A0ACAA52-C773-4F8B-82B8-0E9604F15B59}" srcOrd="6" destOrd="0" presId="urn:microsoft.com/office/officeart/2008/layout/CircleAccentTimeline"/>
    <dgm:cxn modelId="{523CD5CD-9FE8-4F94-99DC-DFC8EDB0090E}" type="presParOf" srcId="{20885782-30B0-44E5-86E6-05669842F454}" destId="{CAA97E11-EA01-4940-8FCA-8B8E97E06977}" srcOrd="7" destOrd="0" presId="urn:microsoft.com/office/officeart/2008/layout/CircleAccentTimeline"/>
    <dgm:cxn modelId="{DBE4BC54-79CF-4B7C-941B-EB8706C2F48D}" type="presParOf" srcId="{CAA97E11-EA01-4940-8FCA-8B8E97E06977}" destId="{B284FDD8-5F06-4C35-AF09-5B832487333F}" srcOrd="0" destOrd="0" presId="urn:microsoft.com/office/officeart/2008/layout/CircleAccentTimeline"/>
    <dgm:cxn modelId="{8BD5F3F4-5E24-40A3-8E5D-C4F10B8F4C5E}" type="presParOf" srcId="{CAA97E11-EA01-4940-8FCA-8B8E97E06977}" destId="{BC36749D-708D-46F7-9AAE-13EFF632DC90}" srcOrd="1" destOrd="0" presId="urn:microsoft.com/office/officeart/2008/layout/CircleAccentTimeline"/>
    <dgm:cxn modelId="{4B6729C9-A73C-4CE6-8EA1-1C2D03E3C668}" type="presParOf" srcId="{CAA97E11-EA01-4940-8FCA-8B8E97E06977}" destId="{08478755-F6DD-4B04-BA70-D6B1FD0C1DE9}" srcOrd="2" destOrd="0" presId="urn:microsoft.com/office/officeart/2008/layout/CircleAccentTimeline"/>
    <dgm:cxn modelId="{2408E133-1E25-46E1-BE24-4532961F3557}" type="presParOf" srcId="{20885782-30B0-44E5-86E6-05669842F454}" destId="{F9AF37CC-3514-4B1B-8E81-EF063BC410A1}" srcOrd="8" destOrd="0" presId="urn:microsoft.com/office/officeart/2008/layout/CircleAccentTimeline"/>
    <dgm:cxn modelId="{56D9BDD6-70C2-49C9-90AB-BE3DD5749966}" type="presParOf" srcId="{20885782-30B0-44E5-86E6-05669842F454}" destId="{76621552-A7ED-4AFF-92F1-F00984BEBD30}" srcOrd="9" destOrd="0" presId="urn:microsoft.com/office/officeart/2008/layout/CircleAccentTimeline"/>
    <dgm:cxn modelId="{AD812FB8-0668-4557-8FCA-82FB988BE36E}" type="presParOf" srcId="{20885782-30B0-44E5-86E6-05669842F454}" destId="{151E2AF5-44D6-452C-BF4B-6786248E14E3}" srcOrd="10" destOrd="0" presId="urn:microsoft.com/office/officeart/2008/layout/CircleAccentTimeline"/>
    <dgm:cxn modelId="{91F27D86-3D97-4EFB-9DBF-A30806F5444A}" type="presParOf" srcId="{20885782-30B0-44E5-86E6-05669842F454}" destId="{69B9B248-7FBC-49A7-B413-EDF6FD43B852}" srcOrd="11" destOrd="0" presId="urn:microsoft.com/office/officeart/2008/layout/CircleAccentTimeline"/>
    <dgm:cxn modelId="{83F31719-E1FB-472F-A3A9-ADA5B9F88745}" type="presParOf" srcId="{69B9B248-7FBC-49A7-B413-EDF6FD43B852}" destId="{7F72DF8A-E790-49EC-8398-85AA71DE5496}" srcOrd="0" destOrd="0" presId="urn:microsoft.com/office/officeart/2008/layout/CircleAccentTimeline"/>
    <dgm:cxn modelId="{EA676A47-C66F-408D-A739-5A186E863B83}" type="presParOf" srcId="{69B9B248-7FBC-49A7-B413-EDF6FD43B852}" destId="{99B1AF97-7335-41D5-BAFE-C49CCED119E6}" srcOrd="1" destOrd="0" presId="urn:microsoft.com/office/officeart/2008/layout/CircleAccentTimeline"/>
    <dgm:cxn modelId="{DBDB0B8F-D648-42D1-85E6-2C271A1F7C8F}" type="presParOf" srcId="{69B9B248-7FBC-49A7-B413-EDF6FD43B852}" destId="{4BB0DADF-02DA-4B49-AE3A-BF77A56D1EF7}" srcOrd="2" destOrd="0" presId="urn:microsoft.com/office/officeart/2008/layout/CircleAccentTimeline"/>
    <dgm:cxn modelId="{BA205497-CA4A-42F6-A8F7-45BFD134DEB0}" type="presParOf" srcId="{20885782-30B0-44E5-86E6-05669842F454}" destId="{5C4062D4-6F65-41F6-BF93-5DB78FB0DB4A}" srcOrd="12" destOrd="0" presId="urn:microsoft.com/office/officeart/2008/layout/CircleAccentTimeline"/>
    <dgm:cxn modelId="{767C0792-02B1-4103-903D-B1A6753BD871}" type="presParOf" srcId="{20885782-30B0-44E5-86E6-05669842F454}" destId="{1CC1CC92-3B5B-4A0F-A4AB-B9EC6FB4E78C}" srcOrd="13" destOrd="0" presId="urn:microsoft.com/office/officeart/2008/layout/CircleAccentTimeline"/>
    <dgm:cxn modelId="{58D5F88D-EECD-4F15-B453-C7C0C7F4D4C7}" type="presParOf" srcId="{20885782-30B0-44E5-86E6-05669842F454}" destId="{BF8554E7-7805-4DE3-9A66-69BBF8FDAB3B}" srcOrd="14" destOrd="0" presId="urn:microsoft.com/office/officeart/2008/layout/CircleAccentTimeline"/>
    <dgm:cxn modelId="{6CB23D83-EA6F-4A2E-8148-AFEF468B438F}" type="presParOf" srcId="{20885782-30B0-44E5-86E6-05669842F454}" destId="{D9A6472C-656B-4D01-967E-3A676DE9E03F}" srcOrd="15" destOrd="0" presId="urn:microsoft.com/office/officeart/2008/layout/CircleAccentTimeline"/>
    <dgm:cxn modelId="{3B2FC9A6-7051-4A50-8618-776C1EA91B12}" type="presParOf" srcId="{D9A6472C-656B-4D01-967E-3A676DE9E03F}" destId="{586A86F9-BB63-4567-87F5-55CF47A103F8}" srcOrd="0" destOrd="0" presId="urn:microsoft.com/office/officeart/2008/layout/CircleAccentTimeline"/>
    <dgm:cxn modelId="{4B7BA347-970F-49B9-A8B5-B94040F72469}" type="presParOf" srcId="{D9A6472C-656B-4D01-967E-3A676DE9E03F}" destId="{65E84957-0657-4910-A126-7EC9C7042ECE}" srcOrd="1" destOrd="0" presId="urn:microsoft.com/office/officeart/2008/layout/CircleAccentTimeline"/>
    <dgm:cxn modelId="{3AC3E039-C456-42E5-A23F-4802885973B3}" type="presParOf" srcId="{D9A6472C-656B-4D01-967E-3A676DE9E03F}" destId="{B5DEEF4F-A2ED-4266-8944-EAF69373CC6F}" srcOrd="2" destOrd="0" presId="urn:microsoft.com/office/officeart/2008/layout/CircleAccentTimeline"/>
    <dgm:cxn modelId="{20E686A9-9CCD-4417-9B00-5BC53166CBED}" type="presParOf" srcId="{20885782-30B0-44E5-86E6-05669842F454}" destId="{68B93804-A421-402D-8928-A65BC3EE21CA}" srcOrd="16" destOrd="0" presId="urn:microsoft.com/office/officeart/2008/layout/CircleAccentTimeline"/>
    <dgm:cxn modelId="{FD380CBE-0A01-4585-8966-EB38B6A906AA}" type="presParOf" srcId="{20885782-30B0-44E5-86E6-05669842F454}" destId="{5C938B15-AD06-41CC-B0C9-1ED0407AD0A8}" srcOrd="17" destOrd="0" presId="urn:microsoft.com/office/officeart/2008/layout/CircleAccentTimeline"/>
    <dgm:cxn modelId="{FF7D20E6-9F44-4BEE-BC17-ED2250F9D9FC}" type="presParOf" srcId="{20885782-30B0-44E5-86E6-05669842F454}" destId="{D43B8AE4-BE97-4A29-810A-F3ED875D222B}" srcOrd="18" destOrd="0" presId="urn:microsoft.com/office/officeart/2008/layout/CircleAccentTimeline"/>
    <dgm:cxn modelId="{0D5B7AB2-935A-43E3-B210-790757FFD34B}" type="presParOf" srcId="{D43B8AE4-BE97-4A29-810A-F3ED875D222B}" destId="{A160D37F-CBB3-43DD-BC4A-0C5C6F037076}" srcOrd="0" destOrd="0" presId="urn:microsoft.com/office/officeart/2008/layout/CircleAccentTimeline"/>
    <dgm:cxn modelId="{11DCC34C-EC63-4666-8CD4-8B09EDFA09E3}" type="presParOf" srcId="{D43B8AE4-BE97-4A29-810A-F3ED875D222B}" destId="{ED78B3DE-CFFB-41BF-9835-07E0FBADFBCC}" srcOrd="1" destOrd="0" presId="urn:microsoft.com/office/officeart/2008/layout/CircleAccentTimeline"/>
    <dgm:cxn modelId="{489629D0-AE8F-46F9-99FC-5E8EECC65ED9}" type="presParOf" srcId="{D43B8AE4-BE97-4A29-810A-F3ED875D222B}" destId="{70F51944-C72D-42BC-804F-4D59B58FCF41}" srcOrd="2" destOrd="0" presId="urn:microsoft.com/office/officeart/2008/layout/CircleAccentTimeline"/>
    <dgm:cxn modelId="{6C9A8B7F-3804-4B69-A7EB-4EBB4A092F84}" type="presParOf" srcId="{20885782-30B0-44E5-86E6-05669842F454}" destId="{7DB2665B-64AF-4DC6-AEAE-355AD9524DFB}" srcOrd="19" destOrd="0" presId="urn:microsoft.com/office/officeart/2008/layout/CircleAccentTimeline"/>
    <dgm:cxn modelId="{AC055722-C4FB-4946-8300-3C9B81E4E580}" type="presParOf" srcId="{20885782-30B0-44E5-86E6-05669842F454}" destId="{35CD68BA-A44A-42F2-9EBA-FDC71B860BB0}" srcOrd="20" destOrd="0" presId="urn:microsoft.com/office/officeart/2008/layout/CircleAccentTimeline"/>
    <dgm:cxn modelId="{53EC8295-9F7B-41D7-8B63-FEB51A3A20AD}" type="presParOf" srcId="{20885782-30B0-44E5-86E6-05669842F454}" destId="{06279FF2-C490-4EE6-9499-E9FAEFEDFD66}" srcOrd="21" destOrd="0" presId="urn:microsoft.com/office/officeart/2008/layout/CircleAccentTimeline"/>
    <dgm:cxn modelId="{E542F55E-B23B-4D98-89F9-1855845F906A}" type="presParOf" srcId="{06279FF2-C490-4EE6-9499-E9FAEFEDFD66}" destId="{CD56B676-4815-4918-BD88-53A5555B90CB}" srcOrd="0" destOrd="0" presId="urn:microsoft.com/office/officeart/2008/layout/CircleAccentTimeline"/>
    <dgm:cxn modelId="{13DC77E2-71D3-432B-BBFE-CE6D6FFC62AC}" type="presParOf" srcId="{06279FF2-C490-4EE6-9499-E9FAEFEDFD66}" destId="{359FF601-1B57-4DD0-B150-C77EA2173182}" srcOrd="1" destOrd="0" presId="urn:microsoft.com/office/officeart/2008/layout/CircleAccentTimeline"/>
    <dgm:cxn modelId="{7485E7B4-C7AC-4EC5-AF97-15CFF3997ACE}" type="presParOf" srcId="{06279FF2-C490-4EE6-9499-E9FAEFEDFD66}" destId="{3D63021D-8F06-4CCE-89A8-C79A3CC5050E}" srcOrd="2" destOrd="0" presId="urn:microsoft.com/office/officeart/2008/layout/CircleAccentTimeline"/>
    <dgm:cxn modelId="{9BE1D4E5-1606-4485-AFEA-784A88F37FB3}" type="presParOf" srcId="{20885782-30B0-44E5-86E6-05669842F454}" destId="{0170DCAA-9D5C-4BEE-BC12-8BF4341700F7}" srcOrd="22" destOrd="0" presId="urn:microsoft.com/office/officeart/2008/layout/CircleAccentTimeline"/>
    <dgm:cxn modelId="{F58F6837-5041-4037-87E0-DC9C8CA9B8AD}" type="presParOf" srcId="{20885782-30B0-44E5-86E6-05669842F454}" destId="{9EF44339-C4AF-4524-B73F-1257486DF9DA}" srcOrd="23" destOrd="0" presId="urn:microsoft.com/office/officeart/2008/layout/CircleAccent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75BE3-5A2B-49E1-A1E7-5C2A996F899C}">
      <dsp:nvSpPr>
        <dsp:cNvPr id="0" name=""/>
        <dsp:cNvSpPr/>
      </dsp:nvSpPr>
      <dsp:spPr>
        <a:xfrm>
          <a:off x="0" y="442673"/>
          <a:ext cx="4725000" cy="863789"/>
        </a:xfrm>
        <a:prstGeom prst="roundRect">
          <a:avLst/>
        </a:prstGeom>
        <a:solidFill>
          <a:schemeClr val="accent1">
            <a:lumMod val="9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altLang="zh-CN" sz="2800" b="0" kern="1200" dirty="0" smtClean="0">
              <a:latin typeface="微软雅黑 Light" panose="020B0502040204020203" pitchFamily="34" charset="-122"/>
              <a:ea typeface="微软雅黑 Light" panose="020B0502040204020203" pitchFamily="34" charset="-122"/>
            </a:rPr>
            <a:t>Models &amp; Regularization</a:t>
          </a:r>
          <a:endParaRPr lang="zh-CN" altLang="en-US" sz="2800" b="0" kern="1200">
            <a:latin typeface="微软雅黑 Light" panose="020B0502040204020203" pitchFamily="34" charset="-122"/>
            <a:ea typeface="微软雅黑 Light" panose="020B0502040204020203" pitchFamily="34" charset="-122"/>
          </a:endParaRPr>
        </a:p>
      </dsp:txBody>
      <dsp:txXfrm>
        <a:off x="42167" y="484840"/>
        <a:ext cx="4640666" cy="779455"/>
      </dsp:txXfrm>
    </dsp:sp>
    <dsp:sp modelId="{98DE40E3-E48C-46B7-8780-FC7E6C512FD6}">
      <dsp:nvSpPr>
        <dsp:cNvPr id="0" name=""/>
        <dsp:cNvSpPr/>
      </dsp:nvSpPr>
      <dsp:spPr>
        <a:xfrm>
          <a:off x="0" y="1306462"/>
          <a:ext cx="4725000" cy="260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1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zh-CN" sz="2000" b="0" kern="1200" dirty="0" smtClean="0">
              <a:solidFill>
                <a:schemeClr val="accent1">
                  <a:lumMod val="75000"/>
                </a:schemeClr>
              </a:solidFill>
              <a:latin typeface="微软雅黑 Light" panose="020B0502040204020203" pitchFamily="34" charset="-122"/>
              <a:ea typeface="微软雅黑 Light" panose="020B0502040204020203" pitchFamily="34" charset="-122"/>
            </a:rPr>
            <a:t>Conventional Model</a:t>
          </a:r>
          <a:endParaRPr lang="zh-CN" altLang="en-US" sz="2000" b="0" kern="1200">
            <a:solidFill>
              <a:schemeClr val="accent1">
                <a:lumMod val="75000"/>
              </a:schemeClr>
            </a:solidFill>
            <a:latin typeface="微软雅黑 Light" panose="020B0502040204020203" pitchFamily="34" charset="-122"/>
            <a:ea typeface="微软雅黑 Light" panose="020B0502040204020203" pitchFamily="34" charset="-122"/>
          </a:endParaRPr>
        </a:p>
        <a:p>
          <a:pPr marL="228600" lvl="1" indent="-228600" algn="l" defTabSz="889000">
            <a:lnSpc>
              <a:spcPct val="90000"/>
            </a:lnSpc>
            <a:spcBef>
              <a:spcPct val="0"/>
            </a:spcBef>
            <a:spcAft>
              <a:spcPct val="20000"/>
            </a:spcAft>
            <a:buChar char="••"/>
          </a:pPr>
          <a:r>
            <a:rPr lang="en-US" altLang="zh-CN" sz="2000" b="0" kern="1200" dirty="0" smtClean="0">
              <a:solidFill>
                <a:schemeClr val="accent1">
                  <a:lumMod val="75000"/>
                </a:schemeClr>
              </a:solidFill>
              <a:latin typeface="微软雅黑 Light" panose="020B0502040204020203" pitchFamily="34" charset="-122"/>
              <a:ea typeface="微软雅黑 Light" panose="020B0502040204020203" pitchFamily="34" charset="-122"/>
            </a:rPr>
            <a:t>Latent Model</a:t>
          </a:r>
          <a:endParaRPr lang="zh-CN" altLang="en-US" sz="2000" b="0" kern="1200">
            <a:solidFill>
              <a:schemeClr val="accent1">
                <a:lumMod val="75000"/>
              </a:schemeClr>
            </a:solidFill>
            <a:latin typeface="微软雅黑 Light" panose="020B0502040204020203" pitchFamily="34" charset="-122"/>
            <a:ea typeface="微软雅黑 Light" panose="020B0502040204020203" pitchFamily="34" charset="-122"/>
          </a:endParaRPr>
        </a:p>
        <a:p>
          <a:pPr marL="228600" lvl="1" indent="-228600" algn="l" defTabSz="889000">
            <a:lnSpc>
              <a:spcPct val="90000"/>
            </a:lnSpc>
            <a:spcBef>
              <a:spcPct val="0"/>
            </a:spcBef>
            <a:spcAft>
              <a:spcPct val="20000"/>
            </a:spcAft>
            <a:buChar char="••"/>
          </a:pPr>
          <a:r>
            <a:rPr lang="en-US" altLang="zh-CN" sz="2000" b="0" kern="1200" dirty="0" smtClean="0">
              <a:solidFill>
                <a:schemeClr val="accent1">
                  <a:lumMod val="75000"/>
                </a:schemeClr>
              </a:solidFill>
              <a:latin typeface="微软雅黑 Light" panose="020B0502040204020203" pitchFamily="34" charset="-122"/>
              <a:ea typeface="微软雅黑 Light" panose="020B0502040204020203" pitchFamily="34" charset="-122"/>
            </a:rPr>
            <a:t>Neural Model</a:t>
          </a:r>
          <a:endParaRPr lang="zh-CN" altLang="en-US" sz="2000" b="0" kern="1200">
            <a:solidFill>
              <a:schemeClr val="accent1">
                <a:lumMod val="75000"/>
              </a:schemeClr>
            </a:solidFill>
            <a:latin typeface="微软雅黑 Light" panose="020B0502040204020203" pitchFamily="34" charset="-122"/>
            <a:ea typeface="微软雅黑 Light" panose="020B0502040204020203" pitchFamily="34" charset="-122"/>
          </a:endParaRPr>
        </a:p>
        <a:p>
          <a:pPr marL="228600" lvl="1" indent="-228600" algn="l" defTabSz="889000">
            <a:lnSpc>
              <a:spcPct val="90000"/>
            </a:lnSpc>
            <a:spcBef>
              <a:spcPct val="0"/>
            </a:spcBef>
            <a:spcAft>
              <a:spcPct val="20000"/>
            </a:spcAft>
            <a:buChar char="••"/>
          </a:pPr>
          <a:endParaRPr lang="zh-CN" altLang="en-US" sz="2000" b="0" kern="1200">
            <a:solidFill>
              <a:schemeClr val="accent2">
                <a:lumMod val="75000"/>
              </a:schemeClr>
            </a:solidFill>
            <a:latin typeface="微软雅黑" panose="020B0503020204020204" pitchFamily="34" charset="-122"/>
            <a:ea typeface="微软雅黑" panose="020B0503020204020204" pitchFamily="34" charset="-122"/>
          </a:endParaRPr>
        </a:p>
        <a:p>
          <a:pPr marL="228600" lvl="1" indent="-228600" algn="l" defTabSz="889000">
            <a:lnSpc>
              <a:spcPct val="90000"/>
            </a:lnSpc>
            <a:spcBef>
              <a:spcPct val="0"/>
            </a:spcBef>
            <a:spcAft>
              <a:spcPct val="20000"/>
            </a:spcAft>
            <a:buChar char="••"/>
          </a:pPr>
          <a:endParaRPr lang="zh-CN" altLang="en-US" sz="2000" b="0" kern="1200">
            <a:solidFill>
              <a:schemeClr val="accent2">
                <a:lumMod val="75000"/>
              </a:schemeClr>
            </a:solidFill>
            <a:latin typeface="微软雅黑" panose="020B0503020204020204" pitchFamily="34" charset="-122"/>
            <a:ea typeface="微软雅黑" panose="020B0503020204020204" pitchFamily="34" charset="-122"/>
          </a:endParaRPr>
        </a:p>
        <a:p>
          <a:pPr marL="114300" lvl="1" indent="-114300" algn="l" defTabSz="622300">
            <a:lnSpc>
              <a:spcPct val="90000"/>
            </a:lnSpc>
            <a:spcBef>
              <a:spcPct val="0"/>
            </a:spcBef>
            <a:spcAft>
              <a:spcPct val="20000"/>
            </a:spcAft>
            <a:buChar char="••"/>
          </a:pPr>
          <a:endParaRPr lang="zh-CN" altLang="en-US" sz="1400" b="0" kern="1200">
            <a:solidFill>
              <a:schemeClr val="accent2">
                <a:lumMod val="75000"/>
              </a:schemeClr>
            </a:solidFill>
            <a:latin typeface="微软雅黑" panose="020B0503020204020204" pitchFamily="34" charset="-122"/>
            <a:ea typeface="微软雅黑" panose="020B0503020204020204" pitchFamily="34" charset="-122"/>
          </a:endParaRPr>
        </a:p>
      </dsp:txBody>
      <dsp:txXfrm>
        <a:off x="0" y="1306462"/>
        <a:ext cx="4725000" cy="2608200"/>
      </dsp:txXfrm>
    </dsp:sp>
    <dsp:sp modelId="{162868C1-CA38-4697-9C5F-3060AE8E078A}">
      <dsp:nvSpPr>
        <dsp:cNvPr id="0" name=""/>
        <dsp:cNvSpPr/>
      </dsp:nvSpPr>
      <dsp:spPr>
        <a:xfrm>
          <a:off x="0" y="3914663"/>
          <a:ext cx="4725000" cy="863789"/>
        </a:xfrm>
        <a:prstGeom prst="roundRect">
          <a:avLst/>
        </a:prstGeom>
        <a:solidFill>
          <a:schemeClr val="accent1">
            <a:lumMod val="9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altLang="zh-CN" sz="3000" kern="1200" dirty="0" smtClean="0">
              <a:latin typeface="微软雅黑 Light" panose="020B0502040204020203" pitchFamily="34" charset="-122"/>
              <a:ea typeface="微软雅黑 Light" panose="020B0502040204020203" pitchFamily="34" charset="-122"/>
            </a:rPr>
            <a:t>Structures &amp; Applications</a:t>
          </a:r>
          <a:endParaRPr lang="zh-CN" altLang="en-US" sz="3000" kern="1200">
            <a:latin typeface="微软雅黑 Light" panose="020B0502040204020203" pitchFamily="34" charset="-122"/>
            <a:ea typeface="微软雅黑 Light" panose="020B0502040204020203" pitchFamily="34" charset="-122"/>
          </a:endParaRPr>
        </a:p>
      </dsp:txBody>
      <dsp:txXfrm>
        <a:off x="42167" y="3956830"/>
        <a:ext cx="4640666" cy="779455"/>
      </dsp:txXfrm>
    </dsp:sp>
    <dsp:sp modelId="{63BAE3FF-F9EB-4262-86E4-50B8476B4235}">
      <dsp:nvSpPr>
        <dsp:cNvPr id="0" name=""/>
        <dsp:cNvSpPr/>
      </dsp:nvSpPr>
      <dsp:spPr>
        <a:xfrm>
          <a:off x="0" y="4778452"/>
          <a:ext cx="4725000" cy="853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1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zh-CN" sz="2000" kern="1200" dirty="0" smtClean="0">
              <a:solidFill>
                <a:schemeClr val="accent1">
                  <a:lumMod val="75000"/>
                </a:schemeClr>
              </a:solidFill>
              <a:latin typeface="微软雅黑 Light" panose="020B0502040204020203" pitchFamily="34" charset="-122"/>
              <a:ea typeface="微软雅黑 Light" panose="020B0502040204020203" pitchFamily="34" charset="-122"/>
            </a:rPr>
            <a:t>Sequence Structure</a:t>
          </a:r>
          <a:endParaRPr lang="zh-CN" altLang="en-US" sz="2000" kern="1200">
            <a:solidFill>
              <a:schemeClr val="accent1">
                <a:lumMod val="75000"/>
              </a:schemeClr>
            </a:solidFill>
            <a:latin typeface="微软雅黑 Light" panose="020B0502040204020203" pitchFamily="34" charset="-122"/>
            <a:ea typeface="微软雅黑 Light" panose="020B0502040204020203" pitchFamily="34" charset="-122"/>
          </a:endParaRPr>
        </a:p>
        <a:p>
          <a:pPr marL="228600" lvl="1" indent="-228600" algn="l" defTabSz="889000">
            <a:lnSpc>
              <a:spcPct val="90000"/>
            </a:lnSpc>
            <a:spcBef>
              <a:spcPct val="0"/>
            </a:spcBef>
            <a:spcAft>
              <a:spcPct val="20000"/>
            </a:spcAft>
            <a:buChar char="••"/>
          </a:pPr>
          <a:r>
            <a:rPr lang="en-US" altLang="zh-CN" sz="2000" kern="1200" dirty="0" smtClean="0">
              <a:solidFill>
                <a:schemeClr val="accent1">
                  <a:lumMod val="75000"/>
                </a:schemeClr>
              </a:solidFill>
              <a:latin typeface="微软雅黑 Light" panose="020B0502040204020203" pitchFamily="34" charset="-122"/>
              <a:ea typeface="微软雅黑 Light" panose="020B0502040204020203" pitchFamily="34" charset="-122"/>
            </a:rPr>
            <a:t>Tree/Graph Structure</a:t>
          </a:r>
          <a:endParaRPr lang="zh-CN" altLang="en-US" sz="2000" kern="1200">
            <a:solidFill>
              <a:schemeClr val="accent1">
                <a:lumMod val="75000"/>
              </a:schemeClr>
            </a:solidFill>
            <a:latin typeface="微软雅黑 Light" panose="020B0502040204020203" pitchFamily="34" charset="-122"/>
            <a:ea typeface="微软雅黑 Light" panose="020B0502040204020203" pitchFamily="34" charset="-122"/>
          </a:endParaRPr>
        </a:p>
      </dsp:txBody>
      <dsp:txXfrm>
        <a:off x="0" y="4778452"/>
        <a:ext cx="4725000" cy="8538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6293B-3A19-45CF-9A76-AE2C5EC6FA4D}">
      <dsp:nvSpPr>
        <dsp:cNvPr id="0" name=""/>
        <dsp:cNvSpPr/>
      </dsp:nvSpPr>
      <dsp:spPr>
        <a:xfrm>
          <a:off x="2867432" y="1274526"/>
          <a:ext cx="3175135" cy="3175135"/>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n-US" altLang="zh-CN" sz="4000" kern="1200" dirty="0" smtClean="0">
              <a:solidFill>
                <a:srgbClr val="FF0000"/>
              </a:solidFill>
            </a:rPr>
            <a:t>Relations?</a:t>
          </a:r>
          <a:endParaRPr lang="zh-CN" altLang="en-US" sz="4000" kern="1200">
            <a:solidFill>
              <a:srgbClr val="FF0000"/>
            </a:solidFill>
          </a:endParaRPr>
        </a:p>
      </dsp:txBody>
      <dsp:txXfrm>
        <a:off x="3332420" y="1739514"/>
        <a:ext cx="2245159" cy="2245159"/>
      </dsp:txXfrm>
    </dsp:sp>
    <dsp:sp modelId="{9EC5BB91-6CBB-4557-90E0-8A2C6F294E7B}">
      <dsp:nvSpPr>
        <dsp:cNvPr id="0" name=""/>
        <dsp:cNvSpPr/>
      </dsp:nvSpPr>
      <dsp:spPr>
        <a:xfrm>
          <a:off x="3661216" y="566"/>
          <a:ext cx="1587567" cy="1587567"/>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zh-CN" sz="2800" kern="1200" dirty="0" smtClean="0">
              <a:solidFill>
                <a:schemeClr val="accent2">
                  <a:lumMod val="75000"/>
                </a:schemeClr>
              </a:solidFill>
            </a:rPr>
            <a:t>Struct Reg</a:t>
          </a:r>
          <a:endParaRPr lang="zh-CN" altLang="en-US" sz="2800" kern="1200">
            <a:solidFill>
              <a:schemeClr val="accent2">
                <a:lumMod val="75000"/>
              </a:schemeClr>
            </a:solidFill>
          </a:endParaRPr>
        </a:p>
      </dsp:txBody>
      <dsp:txXfrm>
        <a:off x="3893710" y="233060"/>
        <a:ext cx="1122579" cy="1122579"/>
      </dsp:txXfrm>
    </dsp:sp>
    <dsp:sp modelId="{622FF63B-26E9-449B-A6E0-B89E3A6F5A19}">
      <dsp:nvSpPr>
        <dsp:cNvPr id="0" name=""/>
        <dsp:cNvSpPr/>
      </dsp:nvSpPr>
      <dsp:spPr>
        <a:xfrm>
          <a:off x="5728959" y="2068310"/>
          <a:ext cx="1587567" cy="1587567"/>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zh-CN" sz="2800" kern="1200" dirty="0" smtClean="0">
              <a:solidFill>
                <a:schemeClr val="accent2">
                  <a:lumMod val="75000"/>
                </a:schemeClr>
              </a:solidFill>
            </a:rPr>
            <a:t>Drop Out</a:t>
          </a:r>
          <a:endParaRPr lang="zh-CN" altLang="en-US" sz="2800" kern="1200">
            <a:solidFill>
              <a:schemeClr val="accent2">
                <a:lumMod val="75000"/>
              </a:schemeClr>
            </a:solidFill>
          </a:endParaRPr>
        </a:p>
      </dsp:txBody>
      <dsp:txXfrm>
        <a:off x="5961453" y="2300804"/>
        <a:ext cx="1122579" cy="1122579"/>
      </dsp:txXfrm>
    </dsp:sp>
    <dsp:sp modelId="{5EE4E7C6-A470-4A14-8AC4-7BC7B082BBEB}">
      <dsp:nvSpPr>
        <dsp:cNvPr id="0" name=""/>
        <dsp:cNvSpPr/>
      </dsp:nvSpPr>
      <dsp:spPr>
        <a:xfrm>
          <a:off x="3661216" y="4136053"/>
          <a:ext cx="1587567" cy="1587567"/>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zh-CN" sz="2800" kern="1200" dirty="0" smtClean="0">
              <a:solidFill>
                <a:schemeClr val="accent2">
                  <a:lumMod val="75000"/>
                </a:schemeClr>
              </a:solidFill>
            </a:rPr>
            <a:t>LSTM</a:t>
          </a:r>
          <a:endParaRPr lang="zh-CN" altLang="en-US" sz="2800" kern="1200">
            <a:solidFill>
              <a:schemeClr val="accent2">
                <a:lumMod val="75000"/>
              </a:schemeClr>
            </a:solidFill>
          </a:endParaRPr>
        </a:p>
      </dsp:txBody>
      <dsp:txXfrm>
        <a:off x="3893710" y="4368547"/>
        <a:ext cx="1122579" cy="1122579"/>
      </dsp:txXfrm>
    </dsp:sp>
    <dsp:sp modelId="{C6EE285F-51C8-4A03-BF8B-9F55A7A95A74}">
      <dsp:nvSpPr>
        <dsp:cNvPr id="0" name=""/>
        <dsp:cNvSpPr/>
      </dsp:nvSpPr>
      <dsp:spPr>
        <a:xfrm>
          <a:off x="1593472" y="2068310"/>
          <a:ext cx="1587567" cy="1587567"/>
        </a:xfrm>
        <a:prstGeom prst="ellipse">
          <a:avLst/>
        </a:prstGeom>
        <a:solidFill>
          <a:schemeClr val="accent2">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zh-CN" sz="2800" kern="1200" dirty="0" smtClean="0">
              <a:solidFill>
                <a:schemeClr val="accent2">
                  <a:lumMod val="75000"/>
                </a:schemeClr>
              </a:solidFill>
            </a:rPr>
            <a:t>ReLU</a:t>
          </a:r>
          <a:endParaRPr lang="zh-CN" altLang="en-US" sz="2800" kern="1200">
            <a:solidFill>
              <a:schemeClr val="accent2">
                <a:lumMod val="75000"/>
              </a:schemeClr>
            </a:solidFill>
          </a:endParaRPr>
        </a:p>
      </dsp:txBody>
      <dsp:txXfrm>
        <a:off x="1825966" y="2300804"/>
        <a:ext cx="1122579" cy="11225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75BE3-5A2B-49E1-A1E7-5C2A996F899C}">
      <dsp:nvSpPr>
        <dsp:cNvPr id="0" name=""/>
        <dsp:cNvSpPr/>
      </dsp:nvSpPr>
      <dsp:spPr>
        <a:xfrm>
          <a:off x="0" y="350274"/>
          <a:ext cx="4725000" cy="861485"/>
        </a:xfrm>
        <a:prstGeom prst="roundRect">
          <a:avLst/>
        </a:prstGeom>
        <a:solidFill>
          <a:schemeClr val="accent1">
            <a:lumMod val="9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altLang="zh-CN" sz="2800" b="0" kern="1200" dirty="0" smtClean="0">
              <a:latin typeface="微软雅黑 Light" panose="020B0502040204020203" pitchFamily="34" charset="-122"/>
              <a:ea typeface="微软雅黑 Light" panose="020B0502040204020203" pitchFamily="34" charset="-122"/>
            </a:rPr>
            <a:t>Models &amp; Regularization</a:t>
          </a:r>
          <a:endParaRPr lang="zh-CN" altLang="en-US" sz="2800" b="0" kern="1200">
            <a:latin typeface="微软雅黑 Light" panose="020B0502040204020203" pitchFamily="34" charset="-122"/>
            <a:ea typeface="微软雅黑 Light" panose="020B0502040204020203" pitchFamily="34" charset="-122"/>
          </a:endParaRPr>
        </a:p>
      </dsp:txBody>
      <dsp:txXfrm>
        <a:off x="42054" y="392328"/>
        <a:ext cx="4640892" cy="777377"/>
      </dsp:txXfrm>
    </dsp:sp>
    <dsp:sp modelId="{98DE40E3-E48C-46B7-8780-FC7E6C512FD6}">
      <dsp:nvSpPr>
        <dsp:cNvPr id="0" name=""/>
        <dsp:cNvSpPr/>
      </dsp:nvSpPr>
      <dsp:spPr>
        <a:xfrm>
          <a:off x="0" y="1211760"/>
          <a:ext cx="4725000" cy="2724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1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zh-CN" sz="2000" b="0" kern="1200" dirty="0" smtClean="0">
              <a:solidFill>
                <a:schemeClr val="accent1">
                  <a:lumMod val="75000"/>
                </a:schemeClr>
              </a:solidFill>
              <a:latin typeface="微软雅黑 Light" panose="020B0502040204020203" pitchFamily="34" charset="-122"/>
              <a:ea typeface="微软雅黑 Light" panose="020B0502040204020203" pitchFamily="34" charset="-122"/>
            </a:rPr>
            <a:t>Conventional Model</a:t>
          </a:r>
          <a:endParaRPr lang="zh-CN" altLang="en-US" sz="2000" b="0" kern="1200">
            <a:solidFill>
              <a:schemeClr val="accent1">
                <a:lumMod val="75000"/>
              </a:schemeClr>
            </a:solidFill>
            <a:latin typeface="微软雅黑 Light" panose="020B0502040204020203" pitchFamily="34" charset="-122"/>
            <a:ea typeface="微软雅黑 Light" panose="020B0502040204020203" pitchFamily="34" charset="-122"/>
          </a:endParaRPr>
        </a:p>
        <a:p>
          <a:pPr marL="228600" lvl="1" indent="-228600" algn="l" defTabSz="889000">
            <a:lnSpc>
              <a:spcPct val="90000"/>
            </a:lnSpc>
            <a:spcBef>
              <a:spcPct val="0"/>
            </a:spcBef>
            <a:spcAft>
              <a:spcPct val="20000"/>
            </a:spcAft>
            <a:buChar char="••"/>
          </a:pPr>
          <a:r>
            <a:rPr lang="en-US" altLang="zh-CN" sz="2000" b="0" kern="1200" dirty="0" smtClean="0">
              <a:solidFill>
                <a:schemeClr val="accent1">
                  <a:lumMod val="75000"/>
                </a:schemeClr>
              </a:solidFill>
              <a:latin typeface="微软雅黑 Light" panose="020B0502040204020203" pitchFamily="34" charset="-122"/>
              <a:ea typeface="微软雅黑 Light" panose="020B0502040204020203" pitchFamily="34" charset="-122"/>
            </a:rPr>
            <a:t>Latent Model</a:t>
          </a:r>
          <a:endParaRPr lang="zh-CN" altLang="en-US" sz="2000" b="0" kern="1200">
            <a:solidFill>
              <a:schemeClr val="accent1">
                <a:lumMod val="75000"/>
              </a:schemeClr>
            </a:solidFill>
            <a:latin typeface="微软雅黑 Light" panose="020B0502040204020203" pitchFamily="34" charset="-122"/>
            <a:ea typeface="微软雅黑 Light" panose="020B0502040204020203" pitchFamily="34" charset="-122"/>
          </a:endParaRPr>
        </a:p>
        <a:p>
          <a:pPr marL="228600" lvl="1" indent="-228600" algn="l" defTabSz="889000">
            <a:lnSpc>
              <a:spcPct val="90000"/>
            </a:lnSpc>
            <a:spcBef>
              <a:spcPct val="0"/>
            </a:spcBef>
            <a:spcAft>
              <a:spcPct val="20000"/>
            </a:spcAft>
            <a:buChar char="••"/>
          </a:pPr>
          <a:r>
            <a:rPr lang="en-US" altLang="zh-CN" sz="2000" b="0" kern="1200" dirty="0" smtClean="0">
              <a:solidFill>
                <a:schemeClr val="accent1">
                  <a:lumMod val="75000"/>
                </a:schemeClr>
              </a:solidFill>
              <a:latin typeface="微软雅黑 Light" panose="020B0502040204020203" pitchFamily="34" charset="-122"/>
              <a:ea typeface="微软雅黑 Light" panose="020B0502040204020203" pitchFamily="34" charset="-122"/>
            </a:rPr>
            <a:t>Neural Model</a:t>
          </a:r>
          <a:endParaRPr lang="zh-CN" altLang="en-US" sz="2000" b="0" kern="1200">
            <a:solidFill>
              <a:schemeClr val="accent1">
                <a:lumMod val="75000"/>
              </a:schemeClr>
            </a:solidFill>
            <a:latin typeface="微软雅黑 Light" panose="020B0502040204020203" pitchFamily="34" charset="-122"/>
            <a:ea typeface="微软雅黑 Light" panose="020B0502040204020203" pitchFamily="34" charset="-122"/>
          </a:endParaRPr>
        </a:p>
        <a:p>
          <a:pPr marL="228600" lvl="1" indent="-228600" algn="l" defTabSz="889000">
            <a:lnSpc>
              <a:spcPct val="90000"/>
            </a:lnSpc>
            <a:spcBef>
              <a:spcPct val="0"/>
            </a:spcBef>
            <a:spcAft>
              <a:spcPct val="20000"/>
            </a:spcAft>
            <a:buChar char="••"/>
          </a:pPr>
          <a:endParaRPr lang="zh-CN" altLang="en-US" sz="2000" b="0" kern="1200">
            <a:solidFill>
              <a:schemeClr val="accent2">
                <a:lumMod val="75000"/>
              </a:schemeClr>
            </a:solidFill>
            <a:latin typeface="微软雅黑" panose="020B0503020204020204" pitchFamily="34" charset="-122"/>
            <a:ea typeface="微软雅黑" panose="020B0503020204020204" pitchFamily="34" charset="-122"/>
          </a:endParaRPr>
        </a:p>
        <a:p>
          <a:pPr marL="228600" lvl="1" indent="-228600" algn="l" defTabSz="889000">
            <a:lnSpc>
              <a:spcPct val="90000"/>
            </a:lnSpc>
            <a:spcBef>
              <a:spcPct val="0"/>
            </a:spcBef>
            <a:spcAft>
              <a:spcPct val="20000"/>
            </a:spcAft>
            <a:buChar char="••"/>
          </a:pPr>
          <a:endParaRPr lang="zh-CN" altLang="en-US" sz="2000" b="0" kern="1200">
            <a:solidFill>
              <a:schemeClr val="accent2">
                <a:lumMod val="75000"/>
              </a:schemeClr>
            </a:solidFill>
            <a:latin typeface="微软雅黑" panose="020B0503020204020204" pitchFamily="34" charset="-122"/>
            <a:ea typeface="微软雅黑" panose="020B0503020204020204" pitchFamily="34" charset="-122"/>
          </a:endParaRPr>
        </a:p>
        <a:p>
          <a:pPr marL="114300" lvl="1" indent="-114300" algn="l" defTabSz="622300">
            <a:lnSpc>
              <a:spcPct val="90000"/>
            </a:lnSpc>
            <a:spcBef>
              <a:spcPct val="0"/>
            </a:spcBef>
            <a:spcAft>
              <a:spcPct val="20000"/>
            </a:spcAft>
            <a:buChar char="••"/>
          </a:pPr>
          <a:endParaRPr lang="zh-CN" altLang="en-US" sz="1400" b="0" kern="1200">
            <a:solidFill>
              <a:schemeClr val="accent2">
                <a:lumMod val="75000"/>
              </a:schemeClr>
            </a:solidFill>
            <a:latin typeface="微软雅黑" panose="020B0503020204020204" pitchFamily="34" charset="-122"/>
            <a:ea typeface="微软雅黑" panose="020B0503020204020204" pitchFamily="34" charset="-122"/>
          </a:endParaRPr>
        </a:p>
      </dsp:txBody>
      <dsp:txXfrm>
        <a:off x="0" y="1211760"/>
        <a:ext cx="4725000" cy="2724120"/>
      </dsp:txXfrm>
    </dsp:sp>
    <dsp:sp modelId="{162868C1-CA38-4697-9C5F-3060AE8E078A}">
      <dsp:nvSpPr>
        <dsp:cNvPr id="0" name=""/>
        <dsp:cNvSpPr/>
      </dsp:nvSpPr>
      <dsp:spPr>
        <a:xfrm>
          <a:off x="0" y="3935880"/>
          <a:ext cx="4725000" cy="861485"/>
        </a:xfrm>
        <a:prstGeom prst="roundRect">
          <a:avLst/>
        </a:prstGeom>
        <a:solidFill>
          <a:schemeClr val="accent2">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altLang="zh-CN" sz="2800" kern="1200" dirty="0" smtClean="0">
              <a:latin typeface="微软雅黑" panose="020B0503020204020204" pitchFamily="34" charset="-122"/>
              <a:ea typeface="微软雅黑" panose="020B0503020204020204" pitchFamily="34" charset="-122"/>
            </a:rPr>
            <a:t>Structures &amp; Applications</a:t>
          </a:r>
          <a:endParaRPr lang="zh-CN" altLang="en-US" sz="2800" kern="1200">
            <a:latin typeface="微软雅黑" panose="020B0503020204020204" pitchFamily="34" charset="-122"/>
            <a:ea typeface="微软雅黑" panose="020B0503020204020204" pitchFamily="34" charset="-122"/>
          </a:endParaRPr>
        </a:p>
      </dsp:txBody>
      <dsp:txXfrm>
        <a:off x="42054" y="3977934"/>
        <a:ext cx="4640892" cy="777377"/>
      </dsp:txXfrm>
    </dsp:sp>
    <dsp:sp modelId="{63BAE3FF-F9EB-4262-86E4-50B8476B4235}">
      <dsp:nvSpPr>
        <dsp:cNvPr id="0" name=""/>
        <dsp:cNvSpPr/>
      </dsp:nvSpPr>
      <dsp:spPr>
        <a:xfrm>
          <a:off x="0" y="4797366"/>
          <a:ext cx="4725000" cy="92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1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zh-CN" sz="2000" kern="1200" dirty="0" smtClean="0">
              <a:solidFill>
                <a:schemeClr val="accent2">
                  <a:lumMod val="75000"/>
                </a:schemeClr>
              </a:solidFill>
              <a:latin typeface="微软雅黑" panose="020B0503020204020204" pitchFamily="34" charset="-122"/>
              <a:ea typeface="微软雅黑" panose="020B0503020204020204" pitchFamily="34" charset="-122"/>
            </a:rPr>
            <a:t>Sequence Structure</a:t>
          </a:r>
          <a:endParaRPr lang="zh-CN" altLang="en-US" sz="2000" kern="1200">
            <a:solidFill>
              <a:schemeClr val="accent2">
                <a:lumMod val="75000"/>
              </a:schemeClr>
            </a:solidFill>
            <a:latin typeface="微软雅黑" panose="020B0503020204020204" pitchFamily="34" charset="-122"/>
            <a:ea typeface="微软雅黑" panose="020B0503020204020204" pitchFamily="34" charset="-122"/>
          </a:endParaRPr>
        </a:p>
        <a:p>
          <a:pPr marL="228600" lvl="1" indent="-228600" algn="l" defTabSz="889000">
            <a:lnSpc>
              <a:spcPct val="90000"/>
            </a:lnSpc>
            <a:spcBef>
              <a:spcPct val="0"/>
            </a:spcBef>
            <a:spcAft>
              <a:spcPct val="20000"/>
            </a:spcAft>
            <a:buChar char="••"/>
          </a:pPr>
          <a:r>
            <a:rPr lang="en-US" altLang="zh-CN" sz="2000" kern="1200" dirty="0" smtClean="0">
              <a:solidFill>
                <a:schemeClr val="accent2">
                  <a:lumMod val="75000"/>
                </a:schemeClr>
              </a:solidFill>
              <a:latin typeface="微软雅黑" panose="020B0503020204020204" pitchFamily="34" charset="-122"/>
              <a:ea typeface="微软雅黑" panose="020B0503020204020204" pitchFamily="34" charset="-122"/>
            </a:rPr>
            <a:t>Tree/Graph Structure</a:t>
          </a:r>
          <a:endParaRPr lang="zh-CN" altLang="en-US" sz="2000" kern="1200">
            <a:solidFill>
              <a:schemeClr val="accent2">
                <a:lumMod val="75000"/>
              </a:schemeClr>
            </a:solidFill>
            <a:latin typeface="微软雅黑" panose="020B0503020204020204" pitchFamily="34" charset="-122"/>
            <a:ea typeface="微软雅黑" panose="020B0503020204020204" pitchFamily="34" charset="-122"/>
          </a:endParaRPr>
        </a:p>
      </dsp:txBody>
      <dsp:txXfrm>
        <a:off x="0" y="4797366"/>
        <a:ext cx="4725000" cy="927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75BE3-5A2B-49E1-A1E7-5C2A996F899C}">
      <dsp:nvSpPr>
        <dsp:cNvPr id="0" name=""/>
        <dsp:cNvSpPr/>
      </dsp:nvSpPr>
      <dsp:spPr>
        <a:xfrm>
          <a:off x="0" y="354420"/>
          <a:ext cx="4725000" cy="882180"/>
        </a:xfrm>
        <a:prstGeom prst="roundRect">
          <a:avLst/>
        </a:prstGeom>
        <a:solidFill>
          <a:schemeClr val="accent2">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altLang="zh-CN" sz="2900" b="0" kern="1200" dirty="0" smtClean="0">
              <a:latin typeface="微软雅黑" panose="020B0503020204020204" pitchFamily="34" charset="-122"/>
              <a:ea typeface="微软雅黑" panose="020B0503020204020204" pitchFamily="34" charset="-122"/>
            </a:rPr>
            <a:t>Models &amp; Regularization</a:t>
          </a:r>
          <a:endParaRPr lang="zh-CN" altLang="en-US" sz="2900" b="0" kern="1200">
            <a:latin typeface="微软雅黑" panose="020B0503020204020204" pitchFamily="34" charset="-122"/>
            <a:ea typeface="微软雅黑" panose="020B0503020204020204" pitchFamily="34" charset="-122"/>
          </a:endParaRPr>
        </a:p>
      </dsp:txBody>
      <dsp:txXfrm>
        <a:off x="43064" y="397484"/>
        <a:ext cx="4638872" cy="796052"/>
      </dsp:txXfrm>
    </dsp:sp>
    <dsp:sp modelId="{98DE40E3-E48C-46B7-8780-FC7E6C512FD6}">
      <dsp:nvSpPr>
        <dsp:cNvPr id="0" name=""/>
        <dsp:cNvSpPr/>
      </dsp:nvSpPr>
      <dsp:spPr>
        <a:xfrm>
          <a:off x="0" y="1236600"/>
          <a:ext cx="4725000" cy="27613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1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zh-CN" sz="2000" b="0" kern="1200" dirty="0" smtClean="0">
              <a:solidFill>
                <a:schemeClr val="accent2">
                  <a:lumMod val="75000"/>
                </a:schemeClr>
              </a:solidFill>
              <a:latin typeface="微软雅黑" panose="020B0503020204020204" pitchFamily="34" charset="-122"/>
              <a:ea typeface="微软雅黑" panose="020B0503020204020204" pitchFamily="34" charset="-122"/>
            </a:rPr>
            <a:t>Conventional Model</a:t>
          </a:r>
          <a:endParaRPr lang="zh-CN" altLang="en-US" sz="2000" b="0" kern="1200">
            <a:solidFill>
              <a:schemeClr val="accent2">
                <a:lumMod val="75000"/>
              </a:schemeClr>
            </a:solidFill>
            <a:latin typeface="微软雅黑" panose="020B0503020204020204" pitchFamily="34" charset="-122"/>
            <a:ea typeface="微软雅黑" panose="020B0503020204020204" pitchFamily="34" charset="-122"/>
          </a:endParaRPr>
        </a:p>
        <a:p>
          <a:pPr marL="228600" lvl="1" indent="-228600" algn="l" defTabSz="889000">
            <a:lnSpc>
              <a:spcPct val="90000"/>
            </a:lnSpc>
            <a:spcBef>
              <a:spcPct val="0"/>
            </a:spcBef>
            <a:spcAft>
              <a:spcPct val="20000"/>
            </a:spcAft>
            <a:buChar char="••"/>
          </a:pPr>
          <a:r>
            <a:rPr lang="en-US" altLang="zh-CN" sz="2000" b="0" kern="1200" dirty="0" smtClean="0">
              <a:solidFill>
                <a:schemeClr val="accent2">
                  <a:lumMod val="75000"/>
                </a:schemeClr>
              </a:solidFill>
              <a:latin typeface="微软雅黑" panose="020B0503020204020204" pitchFamily="34" charset="-122"/>
              <a:ea typeface="微软雅黑" panose="020B0503020204020204" pitchFamily="34" charset="-122"/>
            </a:rPr>
            <a:t>Latent Model</a:t>
          </a:r>
          <a:endParaRPr lang="zh-CN" altLang="en-US" sz="2000" b="0" kern="1200">
            <a:solidFill>
              <a:schemeClr val="accent2">
                <a:lumMod val="75000"/>
              </a:schemeClr>
            </a:solidFill>
            <a:latin typeface="微软雅黑" panose="020B0503020204020204" pitchFamily="34" charset="-122"/>
            <a:ea typeface="微软雅黑" panose="020B0503020204020204" pitchFamily="34" charset="-122"/>
          </a:endParaRPr>
        </a:p>
        <a:p>
          <a:pPr marL="228600" lvl="1" indent="-228600" algn="l" defTabSz="889000">
            <a:lnSpc>
              <a:spcPct val="90000"/>
            </a:lnSpc>
            <a:spcBef>
              <a:spcPct val="0"/>
            </a:spcBef>
            <a:spcAft>
              <a:spcPct val="20000"/>
            </a:spcAft>
            <a:buChar char="••"/>
          </a:pPr>
          <a:r>
            <a:rPr lang="en-US" altLang="zh-CN" sz="2000" b="0" kern="1200" dirty="0" smtClean="0">
              <a:solidFill>
                <a:schemeClr val="accent2">
                  <a:lumMod val="75000"/>
                </a:schemeClr>
              </a:solidFill>
              <a:latin typeface="微软雅黑" panose="020B0503020204020204" pitchFamily="34" charset="-122"/>
              <a:ea typeface="微软雅黑" panose="020B0503020204020204" pitchFamily="34" charset="-122"/>
            </a:rPr>
            <a:t>Neural Model</a:t>
          </a:r>
          <a:endParaRPr lang="zh-CN" altLang="en-US" sz="2000" b="0" kern="1200">
            <a:solidFill>
              <a:schemeClr val="accent2">
                <a:lumMod val="75000"/>
              </a:schemeClr>
            </a:solidFill>
            <a:latin typeface="微软雅黑" panose="020B0503020204020204" pitchFamily="34" charset="-122"/>
            <a:ea typeface="微软雅黑" panose="020B0503020204020204" pitchFamily="34" charset="-122"/>
          </a:endParaRPr>
        </a:p>
        <a:p>
          <a:pPr marL="228600" lvl="1" indent="-228600" algn="l" defTabSz="889000">
            <a:lnSpc>
              <a:spcPct val="90000"/>
            </a:lnSpc>
            <a:spcBef>
              <a:spcPct val="0"/>
            </a:spcBef>
            <a:spcAft>
              <a:spcPct val="20000"/>
            </a:spcAft>
            <a:buChar char="••"/>
          </a:pPr>
          <a:endParaRPr lang="zh-CN" altLang="en-US" sz="2000" b="0" kern="1200">
            <a:solidFill>
              <a:schemeClr val="accent2">
                <a:lumMod val="75000"/>
              </a:schemeClr>
            </a:solidFill>
            <a:latin typeface="微软雅黑" panose="020B0503020204020204" pitchFamily="34" charset="-122"/>
            <a:ea typeface="微软雅黑" panose="020B0503020204020204" pitchFamily="34" charset="-122"/>
          </a:endParaRPr>
        </a:p>
        <a:p>
          <a:pPr marL="228600" lvl="1" indent="-228600" algn="l" defTabSz="889000">
            <a:lnSpc>
              <a:spcPct val="90000"/>
            </a:lnSpc>
            <a:spcBef>
              <a:spcPct val="0"/>
            </a:spcBef>
            <a:spcAft>
              <a:spcPct val="20000"/>
            </a:spcAft>
            <a:buChar char="••"/>
          </a:pPr>
          <a:endParaRPr lang="zh-CN" altLang="en-US" sz="2000" b="0" kern="1200">
            <a:solidFill>
              <a:schemeClr val="accent2">
                <a:lumMod val="75000"/>
              </a:schemeClr>
            </a:solidFill>
            <a:latin typeface="微软雅黑" panose="020B0503020204020204" pitchFamily="34" charset="-122"/>
            <a:ea typeface="微软雅黑" panose="020B0503020204020204" pitchFamily="34" charset="-122"/>
          </a:endParaRPr>
        </a:p>
        <a:p>
          <a:pPr marL="114300" lvl="1" indent="-114300" algn="l" defTabSz="622300">
            <a:lnSpc>
              <a:spcPct val="90000"/>
            </a:lnSpc>
            <a:spcBef>
              <a:spcPct val="0"/>
            </a:spcBef>
            <a:spcAft>
              <a:spcPct val="20000"/>
            </a:spcAft>
            <a:buChar char="••"/>
          </a:pPr>
          <a:endParaRPr lang="zh-CN" altLang="en-US" sz="1400" b="0" kern="1200">
            <a:solidFill>
              <a:schemeClr val="accent2">
                <a:lumMod val="75000"/>
              </a:schemeClr>
            </a:solidFill>
            <a:latin typeface="微软雅黑" panose="020B0503020204020204" pitchFamily="34" charset="-122"/>
            <a:ea typeface="微软雅黑" panose="020B0503020204020204" pitchFamily="34" charset="-122"/>
          </a:endParaRPr>
        </a:p>
      </dsp:txBody>
      <dsp:txXfrm>
        <a:off x="0" y="1236600"/>
        <a:ext cx="4725000" cy="2761379"/>
      </dsp:txXfrm>
    </dsp:sp>
    <dsp:sp modelId="{162868C1-CA38-4697-9C5F-3060AE8E078A}">
      <dsp:nvSpPr>
        <dsp:cNvPr id="0" name=""/>
        <dsp:cNvSpPr/>
      </dsp:nvSpPr>
      <dsp:spPr>
        <a:xfrm>
          <a:off x="0" y="3997980"/>
          <a:ext cx="4725000" cy="882180"/>
        </a:xfrm>
        <a:prstGeom prst="roundRect">
          <a:avLst/>
        </a:prstGeom>
        <a:solidFill>
          <a:schemeClr val="accent1">
            <a:lumMod val="9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en-US" altLang="zh-CN" sz="3000" kern="1200" dirty="0" smtClean="0">
              <a:latin typeface="微软雅黑 Light" panose="020B0502040204020203" pitchFamily="34" charset="-122"/>
              <a:ea typeface="微软雅黑 Light" panose="020B0502040204020203" pitchFamily="34" charset="-122"/>
            </a:rPr>
            <a:t>Structures &amp; Applications</a:t>
          </a:r>
          <a:endParaRPr lang="zh-CN" altLang="en-US" sz="3000" kern="1200">
            <a:latin typeface="微软雅黑 Light" panose="020B0502040204020203" pitchFamily="34" charset="-122"/>
            <a:ea typeface="微软雅黑 Light" panose="020B0502040204020203" pitchFamily="34" charset="-122"/>
          </a:endParaRPr>
        </a:p>
      </dsp:txBody>
      <dsp:txXfrm>
        <a:off x="43064" y="4041044"/>
        <a:ext cx="4638872" cy="796052"/>
      </dsp:txXfrm>
    </dsp:sp>
    <dsp:sp modelId="{63BAE3FF-F9EB-4262-86E4-50B8476B4235}">
      <dsp:nvSpPr>
        <dsp:cNvPr id="0" name=""/>
        <dsp:cNvSpPr/>
      </dsp:nvSpPr>
      <dsp:spPr>
        <a:xfrm>
          <a:off x="0" y="4880160"/>
          <a:ext cx="4725000" cy="840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019"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altLang="zh-CN" sz="2000" kern="1200" dirty="0" smtClean="0">
              <a:solidFill>
                <a:schemeClr val="accent1">
                  <a:lumMod val="75000"/>
                </a:schemeClr>
              </a:solidFill>
              <a:latin typeface="微软雅黑 Light" panose="020B0502040204020203" pitchFamily="34" charset="-122"/>
              <a:ea typeface="微软雅黑 Light" panose="020B0502040204020203" pitchFamily="34" charset="-122"/>
            </a:rPr>
            <a:t>Sequence Structure</a:t>
          </a:r>
          <a:endParaRPr lang="zh-CN" altLang="en-US" sz="2000" kern="1200">
            <a:solidFill>
              <a:schemeClr val="accent1">
                <a:lumMod val="75000"/>
              </a:schemeClr>
            </a:solidFill>
            <a:latin typeface="微软雅黑 Light" panose="020B0502040204020203" pitchFamily="34" charset="-122"/>
            <a:ea typeface="微软雅黑 Light" panose="020B0502040204020203" pitchFamily="34" charset="-122"/>
          </a:endParaRPr>
        </a:p>
        <a:p>
          <a:pPr marL="228600" lvl="1" indent="-228600" algn="l" defTabSz="889000">
            <a:lnSpc>
              <a:spcPct val="90000"/>
            </a:lnSpc>
            <a:spcBef>
              <a:spcPct val="0"/>
            </a:spcBef>
            <a:spcAft>
              <a:spcPct val="20000"/>
            </a:spcAft>
            <a:buChar char="••"/>
          </a:pPr>
          <a:r>
            <a:rPr lang="en-US" altLang="zh-CN" sz="2000" kern="1200" dirty="0" smtClean="0">
              <a:solidFill>
                <a:schemeClr val="accent1">
                  <a:lumMod val="75000"/>
                </a:schemeClr>
              </a:solidFill>
              <a:latin typeface="微软雅黑 Light" panose="020B0502040204020203" pitchFamily="34" charset="-122"/>
              <a:ea typeface="微软雅黑 Light" panose="020B0502040204020203" pitchFamily="34" charset="-122"/>
            </a:rPr>
            <a:t>Tree/Graph Structure</a:t>
          </a:r>
          <a:endParaRPr lang="zh-CN" altLang="en-US" sz="2000" kern="1200">
            <a:solidFill>
              <a:schemeClr val="accent1">
                <a:lumMod val="75000"/>
              </a:schemeClr>
            </a:solidFill>
            <a:latin typeface="微软雅黑 Light" panose="020B0502040204020203" pitchFamily="34" charset="-122"/>
            <a:ea typeface="微软雅黑 Light" panose="020B0502040204020203" pitchFamily="34" charset="-122"/>
          </a:endParaRPr>
        </a:p>
      </dsp:txBody>
      <dsp:txXfrm>
        <a:off x="0" y="4880160"/>
        <a:ext cx="4725000" cy="8404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59FB9-BE58-4E62-9309-A31025C45A61}">
      <dsp:nvSpPr>
        <dsp:cNvPr id="0" name=""/>
        <dsp:cNvSpPr/>
      </dsp:nvSpPr>
      <dsp:spPr>
        <a:xfrm>
          <a:off x="1192063" y="2311951"/>
          <a:ext cx="1385232" cy="118947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accent2">
                  <a:lumMod val="50000"/>
                </a:schemeClr>
              </a:solidFill>
            </a:rPr>
            <a:t>Phonetics</a:t>
          </a:r>
          <a:endParaRPr lang="zh-CN" altLang="en-US" sz="1400" kern="1200">
            <a:solidFill>
              <a:schemeClr val="accent2">
                <a:lumMod val="50000"/>
              </a:schemeClr>
            </a:solidFill>
          </a:endParaRPr>
        </a:p>
      </dsp:txBody>
      <dsp:txXfrm>
        <a:off x="1406622" y="2496190"/>
        <a:ext cx="956114" cy="820999"/>
      </dsp:txXfrm>
    </dsp:sp>
    <dsp:sp modelId="{1411C515-C27D-44D2-9A19-B9F174384FF0}">
      <dsp:nvSpPr>
        <dsp:cNvPr id="0" name=""/>
        <dsp:cNvSpPr/>
      </dsp:nvSpPr>
      <dsp:spPr>
        <a:xfrm>
          <a:off x="1225115" y="2843885"/>
          <a:ext cx="161585" cy="13939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785685-3A3A-461F-9757-13461559F27F}">
      <dsp:nvSpPr>
        <dsp:cNvPr id="0" name=""/>
        <dsp:cNvSpPr/>
      </dsp:nvSpPr>
      <dsp:spPr>
        <a:xfrm>
          <a:off x="0" y="1654407"/>
          <a:ext cx="1385232" cy="118947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8E66D0-C16C-4CE2-91C5-86B3172613BC}">
      <dsp:nvSpPr>
        <dsp:cNvPr id="0" name=""/>
        <dsp:cNvSpPr/>
      </dsp:nvSpPr>
      <dsp:spPr>
        <a:xfrm>
          <a:off x="948950" y="2686105"/>
          <a:ext cx="161585" cy="13939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D1C9B5-44E1-48D0-8B26-9D8FC55A9926}">
      <dsp:nvSpPr>
        <dsp:cNvPr id="0" name=""/>
        <dsp:cNvSpPr/>
      </dsp:nvSpPr>
      <dsp:spPr>
        <a:xfrm>
          <a:off x="2384127" y="1650960"/>
          <a:ext cx="1385232" cy="118947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accent2">
                  <a:lumMod val="50000"/>
                </a:schemeClr>
              </a:solidFill>
            </a:rPr>
            <a:t>Morphology</a:t>
          </a:r>
          <a:endParaRPr lang="zh-CN" altLang="en-US" sz="1400" kern="1200">
            <a:solidFill>
              <a:schemeClr val="accent2">
                <a:lumMod val="50000"/>
              </a:schemeClr>
            </a:solidFill>
          </a:endParaRPr>
        </a:p>
      </dsp:txBody>
      <dsp:txXfrm>
        <a:off x="2598686" y="1835199"/>
        <a:ext cx="956114" cy="820999"/>
      </dsp:txXfrm>
    </dsp:sp>
    <dsp:sp modelId="{527794F1-EAD0-48DE-ABB9-15561E53663A}">
      <dsp:nvSpPr>
        <dsp:cNvPr id="0" name=""/>
        <dsp:cNvSpPr/>
      </dsp:nvSpPr>
      <dsp:spPr>
        <a:xfrm>
          <a:off x="3337484" y="2679594"/>
          <a:ext cx="161585" cy="13939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69CBBC-08CD-4944-BD45-0034897C99B3}">
      <dsp:nvSpPr>
        <dsp:cNvPr id="0" name=""/>
        <dsp:cNvSpPr/>
      </dsp:nvSpPr>
      <dsp:spPr>
        <a:xfrm>
          <a:off x="3575456" y="2309654"/>
          <a:ext cx="1385232" cy="1189477"/>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30BA2B-451F-4E67-8276-22D517B6B27F}">
      <dsp:nvSpPr>
        <dsp:cNvPr id="0" name=""/>
        <dsp:cNvSpPr/>
      </dsp:nvSpPr>
      <dsp:spPr>
        <a:xfrm>
          <a:off x="3609242" y="2838906"/>
          <a:ext cx="161585" cy="13939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A5A1B3-A227-43D2-BC16-6D72E7BD78C2}">
      <dsp:nvSpPr>
        <dsp:cNvPr id="0" name=""/>
        <dsp:cNvSpPr/>
      </dsp:nvSpPr>
      <dsp:spPr>
        <a:xfrm>
          <a:off x="1192063" y="997245"/>
          <a:ext cx="1385232" cy="118947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accent2">
                  <a:lumMod val="50000"/>
                </a:schemeClr>
              </a:solidFill>
            </a:rPr>
            <a:t>Syntax</a:t>
          </a:r>
          <a:endParaRPr lang="zh-CN" altLang="en-US" sz="1400" kern="1200">
            <a:solidFill>
              <a:schemeClr val="accent2">
                <a:lumMod val="50000"/>
              </a:schemeClr>
            </a:solidFill>
          </a:endParaRPr>
        </a:p>
      </dsp:txBody>
      <dsp:txXfrm>
        <a:off x="1406622" y="1181484"/>
        <a:ext cx="956114" cy="820999"/>
      </dsp:txXfrm>
    </dsp:sp>
    <dsp:sp modelId="{4CEB0A7C-6706-4B0A-BA24-450ECEA3418A}">
      <dsp:nvSpPr>
        <dsp:cNvPr id="0" name=""/>
        <dsp:cNvSpPr/>
      </dsp:nvSpPr>
      <dsp:spPr>
        <a:xfrm>
          <a:off x="2141013" y="1019840"/>
          <a:ext cx="161585" cy="13939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020DCB-3191-49BA-82FD-8FBF836344A2}">
      <dsp:nvSpPr>
        <dsp:cNvPr id="0" name=""/>
        <dsp:cNvSpPr/>
      </dsp:nvSpPr>
      <dsp:spPr>
        <a:xfrm>
          <a:off x="2384127" y="335871"/>
          <a:ext cx="1385232" cy="1189477"/>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0000" r="-30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B79B5F-4FA4-440D-BE04-5C660FC1DA27}">
      <dsp:nvSpPr>
        <dsp:cNvPr id="0" name=""/>
        <dsp:cNvSpPr/>
      </dsp:nvSpPr>
      <dsp:spPr>
        <a:xfrm>
          <a:off x="2423054" y="862826"/>
          <a:ext cx="161585" cy="13939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AEF4A8-99D5-45CA-B5ED-055237748A81}">
      <dsp:nvSpPr>
        <dsp:cNvPr id="0" name=""/>
        <dsp:cNvSpPr/>
      </dsp:nvSpPr>
      <dsp:spPr>
        <a:xfrm>
          <a:off x="3575456" y="994564"/>
          <a:ext cx="1385232" cy="118947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accent2">
                  <a:lumMod val="50000"/>
                </a:schemeClr>
              </a:solidFill>
            </a:rPr>
            <a:t>Semantics</a:t>
          </a:r>
          <a:endParaRPr lang="zh-CN" altLang="en-US" sz="1400" kern="1200">
            <a:solidFill>
              <a:schemeClr val="accent2">
                <a:lumMod val="50000"/>
              </a:schemeClr>
            </a:solidFill>
          </a:endParaRPr>
        </a:p>
      </dsp:txBody>
      <dsp:txXfrm>
        <a:off x="3790015" y="1178803"/>
        <a:ext cx="956114" cy="820999"/>
      </dsp:txXfrm>
    </dsp:sp>
    <dsp:sp modelId="{8008BB35-2669-49E9-A9DF-328E807DB04F}">
      <dsp:nvSpPr>
        <dsp:cNvPr id="0" name=""/>
        <dsp:cNvSpPr/>
      </dsp:nvSpPr>
      <dsp:spPr>
        <a:xfrm>
          <a:off x="4774130" y="1521519"/>
          <a:ext cx="161585" cy="13939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D0CE22-E6A1-466A-A775-B55226043583}">
      <dsp:nvSpPr>
        <dsp:cNvPr id="0" name=""/>
        <dsp:cNvSpPr/>
      </dsp:nvSpPr>
      <dsp:spPr>
        <a:xfrm>
          <a:off x="4767520" y="1663215"/>
          <a:ext cx="1385232" cy="1189477"/>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4AE365-9BCB-4326-A8DD-67E019959039}">
      <dsp:nvSpPr>
        <dsp:cNvPr id="0" name=""/>
        <dsp:cNvSpPr/>
      </dsp:nvSpPr>
      <dsp:spPr>
        <a:xfrm>
          <a:off x="5037809" y="1684661"/>
          <a:ext cx="161585" cy="13939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DBDB36-0B24-45D2-B9DE-EF21A5922976}">
      <dsp:nvSpPr>
        <dsp:cNvPr id="0" name=""/>
        <dsp:cNvSpPr/>
      </dsp:nvSpPr>
      <dsp:spPr>
        <a:xfrm>
          <a:off x="4767520" y="348508"/>
          <a:ext cx="1385232" cy="118947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accent2">
                  <a:lumMod val="50000"/>
                </a:schemeClr>
              </a:solidFill>
            </a:rPr>
            <a:t>Pragmatics</a:t>
          </a:r>
          <a:endParaRPr lang="zh-CN" altLang="en-US" sz="1400" kern="1200">
            <a:solidFill>
              <a:schemeClr val="accent2">
                <a:lumMod val="50000"/>
              </a:schemeClr>
            </a:solidFill>
          </a:endParaRPr>
        </a:p>
      </dsp:txBody>
      <dsp:txXfrm>
        <a:off x="4982079" y="532747"/>
        <a:ext cx="956114" cy="820999"/>
      </dsp:txXfrm>
    </dsp:sp>
    <dsp:sp modelId="{BE2F3527-3636-47B0-86CC-87F878589774}">
      <dsp:nvSpPr>
        <dsp:cNvPr id="0" name=""/>
        <dsp:cNvSpPr/>
      </dsp:nvSpPr>
      <dsp:spPr>
        <a:xfrm>
          <a:off x="5966194" y="881591"/>
          <a:ext cx="161585" cy="13939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C172C8-AFA6-4236-A5FC-78FCD0DCE3D0}">
      <dsp:nvSpPr>
        <dsp:cNvPr id="0" name=""/>
        <dsp:cNvSpPr/>
      </dsp:nvSpPr>
      <dsp:spPr>
        <a:xfrm>
          <a:off x="5959583" y="1012180"/>
          <a:ext cx="1385232" cy="1189477"/>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8000" r="-3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67750F-0767-4BC8-A2D3-17E1E7EB75BB}">
      <dsp:nvSpPr>
        <dsp:cNvPr id="0" name=""/>
        <dsp:cNvSpPr/>
      </dsp:nvSpPr>
      <dsp:spPr>
        <a:xfrm>
          <a:off x="6235748" y="1038605"/>
          <a:ext cx="161585" cy="13939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D020B2-63E6-48DD-816F-C24FD94691A0}">
      <dsp:nvSpPr>
        <dsp:cNvPr id="0" name=""/>
        <dsp:cNvSpPr/>
      </dsp:nvSpPr>
      <dsp:spPr>
        <a:xfrm>
          <a:off x="5959583" y="2324972"/>
          <a:ext cx="1385232" cy="1189477"/>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chemeClr val="accent2">
                  <a:lumMod val="50000"/>
                </a:schemeClr>
              </a:solidFill>
            </a:rPr>
            <a:t>and many more</a:t>
          </a:r>
          <a:endParaRPr lang="zh-CN" altLang="en-US" sz="1400" kern="1200">
            <a:solidFill>
              <a:schemeClr val="accent2">
                <a:lumMod val="50000"/>
              </a:schemeClr>
            </a:solidFill>
          </a:endParaRPr>
        </a:p>
      </dsp:txBody>
      <dsp:txXfrm>
        <a:off x="6174142" y="2509211"/>
        <a:ext cx="956114" cy="820999"/>
      </dsp:txXfrm>
    </dsp:sp>
    <dsp:sp modelId="{E4772C90-920C-4E37-9978-DE8CC160290D}">
      <dsp:nvSpPr>
        <dsp:cNvPr id="0" name=""/>
        <dsp:cNvSpPr/>
      </dsp:nvSpPr>
      <dsp:spPr>
        <a:xfrm>
          <a:off x="6234279" y="3366627"/>
          <a:ext cx="161585" cy="13939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4C19A3-1870-4BD3-B259-54A8DC2EA258}">
      <dsp:nvSpPr>
        <dsp:cNvPr id="0" name=""/>
        <dsp:cNvSpPr/>
      </dsp:nvSpPr>
      <dsp:spPr>
        <a:xfrm>
          <a:off x="4767520" y="2976006"/>
          <a:ext cx="1385232" cy="1189477"/>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582B8B-B0AF-4EAC-91AF-2AA638B33D00}">
      <dsp:nvSpPr>
        <dsp:cNvPr id="0" name=""/>
        <dsp:cNvSpPr/>
      </dsp:nvSpPr>
      <dsp:spPr>
        <a:xfrm>
          <a:off x="5977211" y="3497983"/>
          <a:ext cx="161585" cy="139397"/>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FC9D8-A1BE-4C6E-B81C-214B4143B6AB}">
      <dsp:nvSpPr>
        <dsp:cNvPr id="0" name=""/>
        <dsp:cNvSpPr/>
      </dsp:nvSpPr>
      <dsp:spPr>
        <a:xfrm>
          <a:off x="3105756" y="0"/>
          <a:ext cx="2703407" cy="2703819"/>
        </a:xfrm>
        <a:prstGeom prst="circularArrow">
          <a:avLst>
            <a:gd name="adj1" fmla="val 10980"/>
            <a:gd name="adj2" fmla="val 1142322"/>
            <a:gd name="adj3" fmla="val 4500000"/>
            <a:gd name="adj4" fmla="val 10800000"/>
            <a:gd name="adj5" fmla="val 125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F149CD-6838-4EC5-A998-061E845BA5C0}">
      <dsp:nvSpPr>
        <dsp:cNvPr id="0" name=""/>
        <dsp:cNvSpPr/>
      </dsp:nvSpPr>
      <dsp:spPr>
        <a:xfrm>
          <a:off x="988173" y="791612"/>
          <a:ext cx="2519992" cy="1081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altLang="zh-CN" sz="1400" kern="1200" dirty="0" smtClean="0">
              <a:solidFill>
                <a:srgbClr val="FF0000"/>
              </a:solidFill>
            </a:rPr>
            <a:t>Conditional Random Field</a:t>
          </a:r>
          <a:endParaRPr lang="zh-CN" altLang="en-US" sz="1400" kern="1200" dirty="0">
            <a:solidFill>
              <a:srgbClr val="FF0000"/>
            </a:solidFill>
          </a:endParaRPr>
        </a:p>
        <a:p>
          <a:pPr marL="114300" lvl="1" indent="-114300" algn="l" defTabSz="622300">
            <a:lnSpc>
              <a:spcPct val="90000"/>
            </a:lnSpc>
            <a:spcBef>
              <a:spcPct val="0"/>
            </a:spcBef>
            <a:spcAft>
              <a:spcPct val="15000"/>
            </a:spcAft>
            <a:buChar char="••"/>
          </a:pPr>
          <a:r>
            <a:rPr lang="en-US" altLang="zh-CN" sz="1400" kern="1200" dirty="0" smtClean="0">
              <a:solidFill>
                <a:srgbClr val="FF0000"/>
              </a:solidFill>
            </a:rPr>
            <a:t>Structure Perceptron</a:t>
          </a:r>
          <a:endParaRPr lang="zh-CN" altLang="en-US" sz="1400" kern="1200" dirty="0">
            <a:solidFill>
              <a:srgbClr val="FF0000"/>
            </a:solidFill>
          </a:endParaRPr>
        </a:p>
        <a:p>
          <a:pPr marL="114300" lvl="1" indent="-114300" algn="l" defTabSz="622300">
            <a:lnSpc>
              <a:spcPct val="90000"/>
            </a:lnSpc>
            <a:spcBef>
              <a:spcPct val="0"/>
            </a:spcBef>
            <a:spcAft>
              <a:spcPct val="15000"/>
            </a:spcAft>
            <a:buChar char="••"/>
          </a:pPr>
          <a:r>
            <a:rPr lang="en-US" altLang="zh-CN" sz="1400" kern="1200" dirty="0" smtClean="0">
              <a:solidFill>
                <a:srgbClr val="FF0000"/>
              </a:solidFill>
            </a:rPr>
            <a:t>MIRA</a:t>
          </a:r>
          <a:endParaRPr lang="zh-CN" altLang="en-US" sz="1400" kern="1200">
            <a:solidFill>
              <a:srgbClr val="FF0000"/>
            </a:solidFill>
          </a:endParaRPr>
        </a:p>
        <a:p>
          <a:pPr marL="114300" lvl="1" indent="-114300" algn="l" defTabSz="622300">
            <a:lnSpc>
              <a:spcPct val="90000"/>
            </a:lnSpc>
            <a:spcBef>
              <a:spcPct val="0"/>
            </a:spcBef>
            <a:spcAft>
              <a:spcPct val="15000"/>
            </a:spcAft>
            <a:buChar char="••"/>
          </a:pPr>
          <a:r>
            <a:rPr lang="en-US" altLang="zh-CN" sz="1400" kern="1200" dirty="0" smtClean="0">
              <a:solidFill>
                <a:srgbClr val="FF0000"/>
              </a:solidFill>
            </a:rPr>
            <a:t>Probabilistic Perceptron</a:t>
          </a:r>
          <a:endParaRPr lang="zh-CN" altLang="en-US" sz="1400" kern="1200" dirty="0">
            <a:solidFill>
              <a:srgbClr val="FF0000"/>
            </a:solidFill>
          </a:endParaRPr>
        </a:p>
      </dsp:txBody>
      <dsp:txXfrm>
        <a:off x="988173" y="791612"/>
        <a:ext cx="2519992" cy="1081752"/>
      </dsp:txXfrm>
    </dsp:sp>
    <dsp:sp modelId="{D0798579-05E1-4761-B220-F9B4DFBA5AC1}">
      <dsp:nvSpPr>
        <dsp:cNvPr id="0" name=""/>
        <dsp:cNvSpPr/>
      </dsp:nvSpPr>
      <dsp:spPr>
        <a:xfrm>
          <a:off x="3703291" y="976160"/>
          <a:ext cx="1502231" cy="750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zh-CN" sz="1800" b="1" kern="1200" dirty="0" smtClean="0">
              <a:solidFill>
                <a:srgbClr val="FF0000"/>
              </a:solidFill>
            </a:rPr>
            <a:t>Conventional Model</a:t>
          </a:r>
          <a:endParaRPr lang="zh-CN" altLang="en-US" sz="1800" b="1" kern="1200" dirty="0">
            <a:solidFill>
              <a:srgbClr val="FF0000"/>
            </a:solidFill>
          </a:endParaRPr>
        </a:p>
      </dsp:txBody>
      <dsp:txXfrm>
        <a:off x="3703291" y="976160"/>
        <a:ext cx="1502231" cy="750936"/>
      </dsp:txXfrm>
    </dsp:sp>
    <dsp:sp modelId="{8FB71EB8-BD7E-4108-B873-F91E3E38C101}">
      <dsp:nvSpPr>
        <dsp:cNvPr id="0" name=""/>
        <dsp:cNvSpPr/>
      </dsp:nvSpPr>
      <dsp:spPr>
        <a:xfrm>
          <a:off x="2354894" y="1553544"/>
          <a:ext cx="2703407" cy="2703819"/>
        </a:xfrm>
        <a:prstGeom prst="leftCircularArrow">
          <a:avLst>
            <a:gd name="adj1" fmla="val 10980"/>
            <a:gd name="adj2" fmla="val 1142322"/>
            <a:gd name="adj3" fmla="val 6300000"/>
            <a:gd name="adj4" fmla="val 18900000"/>
            <a:gd name="adj5" fmla="val 12500"/>
          </a:avLst>
        </a:prstGeom>
        <a:solidFill>
          <a:schemeClr val="accent5">
            <a:hueOff val="815070"/>
            <a:satOff val="-17022"/>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78425E-B521-4E51-9C11-F77164D0DE1A}">
      <dsp:nvSpPr>
        <dsp:cNvPr id="0" name=""/>
        <dsp:cNvSpPr/>
      </dsp:nvSpPr>
      <dsp:spPr>
        <a:xfrm>
          <a:off x="4609325" y="2368509"/>
          <a:ext cx="2520008" cy="1081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fr-FR" altLang="zh-CN" sz="1400" kern="1200" smtClean="0">
              <a:solidFill>
                <a:schemeClr val="accent1">
                  <a:lumMod val="75000"/>
                </a:schemeClr>
              </a:solidFill>
            </a:rPr>
            <a:t>Latent Dynamic CRF</a:t>
          </a:r>
          <a:endParaRPr lang="zh-CN" altLang="en-US" sz="1400" kern="1200">
            <a:solidFill>
              <a:schemeClr val="accent1">
                <a:lumMod val="75000"/>
              </a:schemeClr>
            </a:solidFill>
          </a:endParaRPr>
        </a:p>
        <a:p>
          <a:pPr marL="114300" lvl="1" indent="-114300" algn="l" defTabSz="622300">
            <a:lnSpc>
              <a:spcPct val="90000"/>
            </a:lnSpc>
            <a:spcBef>
              <a:spcPct val="0"/>
            </a:spcBef>
            <a:spcAft>
              <a:spcPct val="15000"/>
            </a:spcAft>
            <a:buChar char="••"/>
          </a:pPr>
          <a:r>
            <a:rPr lang="fr-FR" altLang="zh-CN" sz="1400" kern="1200" smtClean="0">
              <a:solidFill>
                <a:schemeClr val="accent1">
                  <a:lumMod val="75000"/>
                </a:schemeClr>
              </a:solidFill>
            </a:rPr>
            <a:t>Latent Variable Perceptron</a:t>
          </a:r>
          <a:endParaRPr lang="zh-CN" altLang="en-US" sz="1400" kern="1200">
            <a:solidFill>
              <a:schemeClr val="accent1">
                <a:lumMod val="75000"/>
              </a:schemeClr>
            </a:solidFill>
          </a:endParaRPr>
        </a:p>
      </dsp:txBody>
      <dsp:txXfrm>
        <a:off x="4609325" y="2368509"/>
        <a:ext cx="2520008" cy="1081752"/>
      </dsp:txXfrm>
    </dsp:sp>
    <dsp:sp modelId="{88D6303A-C54C-4B46-BC36-053D3F26FCAB}">
      <dsp:nvSpPr>
        <dsp:cNvPr id="0" name=""/>
        <dsp:cNvSpPr/>
      </dsp:nvSpPr>
      <dsp:spPr>
        <a:xfrm>
          <a:off x="2955475" y="2538691"/>
          <a:ext cx="1502231" cy="750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zh-CN" sz="1800" kern="1200" dirty="0" smtClean="0">
              <a:solidFill>
                <a:schemeClr val="accent1">
                  <a:lumMod val="75000"/>
                </a:schemeClr>
              </a:solidFill>
            </a:rPr>
            <a:t>Latent    Model</a:t>
          </a:r>
          <a:endParaRPr lang="zh-CN" altLang="en-US" sz="1800" kern="1200">
            <a:solidFill>
              <a:schemeClr val="accent1">
                <a:lumMod val="75000"/>
              </a:schemeClr>
            </a:solidFill>
          </a:endParaRPr>
        </a:p>
      </dsp:txBody>
      <dsp:txXfrm>
        <a:off x="2955475" y="2538691"/>
        <a:ext cx="1502231" cy="750936"/>
      </dsp:txXfrm>
    </dsp:sp>
    <dsp:sp modelId="{F25420EF-46B5-418E-AC37-3EA6E5274A0E}">
      <dsp:nvSpPr>
        <dsp:cNvPr id="0" name=""/>
        <dsp:cNvSpPr/>
      </dsp:nvSpPr>
      <dsp:spPr>
        <a:xfrm>
          <a:off x="3298171" y="3292997"/>
          <a:ext cx="2322646" cy="2323577"/>
        </a:xfrm>
        <a:prstGeom prst="blockArc">
          <a:avLst>
            <a:gd name="adj1" fmla="val 13500000"/>
            <a:gd name="adj2" fmla="val 10800000"/>
            <a:gd name="adj3" fmla="val 12740"/>
          </a:avLst>
        </a:prstGeom>
        <a:solidFill>
          <a:schemeClr val="accent5">
            <a:hueOff val="1630140"/>
            <a:satOff val="-34043"/>
            <a:lumOff val="-1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B9386F-84CB-4EEF-AA55-155856BDEE9F}">
      <dsp:nvSpPr>
        <dsp:cNvPr id="0" name=""/>
        <dsp:cNvSpPr/>
      </dsp:nvSpPr>
      <dsp:spPr>
        <a:xfrm>
          <a:off x="916162" y="4175993"/>
          <a:ext cx="2520008" cy="1081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altLang="zh-CN" sz="1400" kern="1200" dirty="0" smtClean="0">
              <a:solidFill>
                <a:schemeClr val="accent1">
                  <a:lumMod val="50000"/>
                </a:schemeClr>
              </a:solidFill>
            </a:rPr>
            <a:t>Recurrent Neural Network</a:t>
          </a:r>
          <a:endParaRPr lang="zh-CN" altLang="en-US" sz="1400" kern="1200">
            <a:solidFill>
              <a:schemeClr val="accent1">
                <a:lumMod val="50000"/>
              </a:schemeClr>
            </a:solidFill>
          </a:endParaRPr>
        </a:p>
        <a:p>
          <a:pPr marL="114300" lvl="1" indent="-114300" algn="l" defTabSz="622300">
            <a:lnSpc>
              <a:spcPct val="90000"/>
            </a:lnSpc>
            <a:spcBef>
              <a:spcPct val="0"/>
            </a:spcBef>
            <a:spcAft>
              <a:spcPct val="15000"/>
            </a:spcAft>
            <a:buChar char="••"/>
          </a:pPr>
          <a:r>
            <a:rPr lang="en-US" altLang="zh-CN" sz="1400" kern="1200" dirty="0" smtClean="0">
              <a:solidFill>
                <a:schemeClr val="accent1">
                  <a:lumMod val="50000"/>
                </a:schemeClr>
              </a:solidFill>
            </a:rPr>
            <a:t>Long Short-term Memory</a:t>
          </a:r>
          <a:endParaRPr lang="zh-CN" altLang="en-US" sz="1400" kern="1200">
            <a:solidFill>
              <a:schemeClr val="accent1">
                <a:lumMod val="50000"/>
              </a:schemeClr>
            </a:solidFill>
          </a:endParaRPr>
        </a:p>
        <a:p>
          <a:pPr marL="114300" lvl="1" indent="-114300" algn="l" defTabSz="622300">
            <a:lnSpc>
              <a:spcPct val="90000"/>
            </a:lnSpc>
            <a:spcBef>
              <a:spcPct val="0"/>
            </a:spcBef>
            <a:spcAft>
              <a:spcPct val="15000"/>
            </a:spcAft>
            <a:buChar char="••"/>
          </a:pPr>
          <a:r>
            <a:rPr lang="en-US" altLang="zh-CN" sz="1400" kern="1200" dirty="0" smtClean="0">
              <a:solidFill>
                <a:schemeClr val="accent1">
                  <a:lumMod val="50000"/>
                </a:schemeClr>
              </a:solidFill>
            </a:rPr>
            <a:t>LSTM-CRF</a:t>
          </a:r>
          <a:endParaRPr lang="zh-CN" altLang="en-US" sz="1400" kern="1200">
            <a:solidFill>
              <a:schemeClr val="accent1">
                <a:lumMod val="50000"/>
              </a:schemeClr>
            </a:solidFill>
          </a:endParaRPr>
        </a:p>
      </dsp:txBody>
      <dsp:txXfrm>
        <a:off x="916162" y="4175993"/>
        <a:ext cx="2520008" cy="1081752"/>
      </dsp:txXfrm>
    </dsp:sp>
    <dsp:sp modelId="{F63FADE2-0C3A-42D3-9522-AAE7ECDAE7B4}">
      <dsp:nvSpPr>
        <dsp:cNvPr id="0" name=""/>
        <dsp:cNvSpPr/>
      </dsp:nvSpPr>
      <dsp:spPr>
        <a:xfrm>
          <a:off x="3706845" y="4103469"/>
          <a:ext cx="1502231" cy="750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zh-CN" sz="1800" kern="1200" dirty="0" smtClean="0">
              <a:solidFill>
                <a:schemeClr val="accent1">
                  <a:lumMod val="50000"/>
                </a:schemeClr>
              </a:solidFill>
            </a:rPr>
            <a:t>Neural Model</a:t>
          </a:r>
          <a:endParaRPr lang="zh-CN" altLang="en-US" sz="1800" kern="1200">
            <a:solidFill>
              <a:schemeClr val="accent1">
                <a:lumMod val="50000"/>
              </a:schemeClr>
            </a:solidFill>
          </a:endParaRPr>
        </a:p>
      </dsp:txBody>
      <dsp:txXfrm>
        <a:off x="3706845" y="4103469"/>
        <a:ext cx="1502231" cy="7509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E0BE2-73A8-491D-AA4C-B8405E73D9F5}">
      <dsp:nvSpPr>
        <dsp:cNvPr id="0" name=""/>
        <dsp:cNvSpPr/>
      </dsp:nvSpPr>
      <dsp:spPr>
        <a:xfrm>
          <a:off x="269" y="919945"/>
          <a:ext cx="507769" cy="507769"/>
        </a:xfrm>
        <a:prstGeom prst="donut">
          <a:avLst>
            <a:gd name="adj" fmla="val 2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501CACA-328C-45DF-8A29-EEC1FD2F1AF2}">
      <dsp:nvSpPr>
        <dsp:cNvPr id="0" name=""/>
        <dsp:cNvSpPr/>
      </dsp:nvSpPr>
      <dsp:spPr>
        <a:xfrm rot="17700000">
          <a:off x="179184" y="506009"/>
          <a:ext cx="631214" cy="30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r>
            <a:rPr lang="en-US" altLang="zh-CN" sz="2300" kern="1200" dirty="0" smtClean="0"/>
            <a:t> </a:t>
          </a:r>
          <a:endParaRPr lang="zh-CN" altLang="en-US" sz="2300" kern="1200"/>
        </a:p>
      </dsp:txBody>
      <dsp:txXfrm>
        <a:off x="179184" y="506009"/>
        <a:ext cx="631214" cy="304196"/>
      </dsp:txXfrm>
    </dsp:sp>
    <dsp:sp modelId="{AF69286C-C22D-4D6F-B347-9B341883A3D7}">
      <dsp:nvSpPr>
        <dsp:cNvPr id="0" name=""/>
        <dsp:cNvSpPr/>
      </dsp:nvSpPr>
      <dsp:spPr>
        <a:xfrm>
          <a:off x="546326" y="919945"/>
          <a:ext cx="507769" cy="507769"/>
        </a:xfrm>
        <a:prstGeom prst="donut">
          <a:avLst>
            <a:gd name="adj" fmla="val 2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2790DB1-F707-4327-9E18-0A263749E5F5}">
      <dsp:nvSpPr>
        <dsp:cNvPr id="0" name=""/>
        <dsp:cNvSpPr/>
      </dsp:nvSpPr>
      <dsp:spPr>
        <a:xfrm rot="17700000">
          <a:off x="725242" y="506009"/>
          <a:ext cx="631214" cy="30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r>
            <a:rPr lang="en-US" altLang="zh-CN" sz="2300" kern="1200" dirty="0" smtClean="0"/>
            <a:t> </a:t>
          </a:r>
          <a:endParaRPr lang="zh-CN" altLang="en-US" sz="2300" kern="1200"/>
        </a:p>
      </dsp:txBody>
      <dsp:txXfrm>
        <a:off x="725242" y="506009"/>
        <a:ext cx="631214" cy="304196"/>
      </dsp:txXfrm>
    </dsp:sp>
    <dsp:sp modelId="{B284FDD8-5F06-4C35-AF09-5B832487333F}">
      <dsp:nvSpPr>
        <dsp:cNvPr id="0" name=""/>
        <dsp:cNvSpPr/>
      </dsp:nvSpPr>
      <dsp:spPr>
        <a:xfrm>
          <a:off x="1092343" y="1042047"/>
          <a:ext cx="263564" cy="263564"/>
        </a:xfrm>
        <a:prstGeom prst="ellipse">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C36749D-708D-46F7-9AAE-13EFF632DC90}">
      <dsp:nvSpPr>
        <dsp:cNvPr id="0" name=""/>
        <dsp:cNvSpPr/>
      </dsp:nvSpPr>
      <dsp:spPr>
        <a:xfrm rot="17700000">
          <a:off x="780187" y="1408888"/>
          <a:ext cx="546030" cy="263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 bIns="0" numCol="1" spcCol="1270" anchor="ctr" anchorCtr="0">
          <a:noAutofit/>
        </a:bodyPr>
        <a:lstStyle/>
        <a:p>
          <a:pPr lvl="0" algn="r" defTabSz="311150">
            <a:lnSpc>
              <a:spcPct val="90000"/>
            </a:lnSpc>
            <a:spcBef>
              <a:spcPct val="0"/>
            </a:spcBef>
            <a:spcAft>
              <a:spcPct val="35000"/>
            </a:spcAft>
          </a:pPr>
          <a:r>
            <a:rPr lang="en-US" altLang="zh-CN" sz="700" kern="1200" dirty="0" smtClean="0">
              <a:solidFill>
                <a:srgbClr val="FF0000"/>
              </a:solidFill>
            </a:rPr>
            <a:t>Conventional Model</a:t>
          </a:r>
          <a:endParaRPr lang="zh-CN" altLang="en-US" sz="700" kern="1200">
            <a:solidFill>
              <a:srgbClr val="FF0000"/>
            </a:solidFill>
          </a:endParaRPr>
        </a:p>
      </dsp:txBody>
      <dsp:txXfrm>
        <a:off x="780187" y="1408888"/>
        <a:ext cx="546030" cy="263275"/>
      </dsp:txXfrm>
    </dsp:sp>
    <dsp:sp modelId="{08478755-F6DD-4B04-BA70-D6B1FD0C1DE9}">
      <dsp:nvSpPr>
        <dsp:cNvPr id="0" name=""/>
        <dsp:cNvSpPr/>
      </dsp:nvSpPr>
      <dsp:spPr>
        <a:xfrm rot="17700000">
          <a:off x="1122034" y="675497"/>
          <a:ext cx="546030" cy="263275"/>
        </a:xfrm>
        <a:prstGeom prst="rect">
          <a:avLst/>
        </a:prstGeom>
        <a:noFill/>
        <a:ln>
          <a:noFill/>
        </a:ln>
        <a:effectLst/>
      </dsp:spPr>
      <dsp:style>
        <a:lnRef idx="0">
          <a:scrgbClr r="0" g="0" b="0"/>
        </a:lnRef>
        <a:fillRef idx="0">
          <a:scrgbClr r="0" g="0" b="0"/>
        </a:fillRef>
        <a:effectRef idx="0">
          <a:scrgbClr r="0" g="0" b="0"/>
        </a:effectRef>
        <a:fontRef idx="minor"/>
      </dsp:style>
    </dsp:sp>
    <dsp:sp modelId="{7F72DF8A-E790-49EC-8398-85AA71DE5496}">
      <dsp:nvSpPr>
        <dsp:cNvPr id="0" name=""/>
        <dsp:cNvSpPr/>
      </dsp:nvSpPr>
      <dsp:spPr>
        <a:xfrm>
          <a:off x="1394114" y="1042047"/>
          <a:ext cx="263564" cy="263564"/>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9B1AF97-7335-41D5-BAFE-C49CCED119E6}">
      <dsp:nvSpPr>
        <dsp:cNvPr id="0" name=""/>
        <dsp:cNvSpPr/>
      </dsp:nvSpPr>
      <dsp:spPr>
        <a:xfrm rot="17700000">
          <a:off x="1081958" y="1408888"/>
          <a:ext cx="546030" cy="263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 bIns="0" numCol="1" spcCol="1270" anchor="ctr" anchorCtr="0">
          <a:noAutofit/>
        </a:bodyPr>
        <a:lstStyle/>
        <a:p>
          <a:pPr lvl="0" algn="r" defTabSz="311150">
            <a:lnSpc>
              <a:spcPct val="90000"/>
            </a:lnSpc>
            <a:spcBef>
              <a:spcPct val="0"/>
            </a:spcBef>
            <a:spcAft>
              <a:spcPct val="35000"/>
            </a:spcAft>
          </a:pPr>
          <a:r>
            <a:rPr lang="en-US" altLang="zh-CN" sz="700" kern="1200" dirty="0" smtClean="0">
              <a:solidFill>
                <a:schemeClr val="accent2">
                  <a:lumMod val="75000"/>
                </a:schemeClr>
              </a:solidFill>
            </a:rPr>
            <a:t>Latent Model</a:t>
          </a:r>
          <a:endParaRPr lang="zh-CN" altLang="en-US" sz="700" kern="1200">
            <a:solidFill>
              <a:schemeClr val="accent2">
                <a:lumMod val="75000"/>
              </a:schemeClr>
            </a:solidFill>
          </a:endParaRPr>
        </a:p>
      </dsp:txBody>
      <dsp:txXfrm>
        <a:off x="1081958" y="1408888"/>
        <a:ext cx="546030" cy="263275"/>
      </dsp:txXfrm>
    </dsp:sp>
    <dsp:sp modelId="{4BB0DADF-02DA-4B49-AE3A-BF77A56D1EF7}">
      <dsp:nvSpPr>
        <dsp:cNvPr id="0" name=""/>
        <dsp:cNvSpPr/>
      </dsp:nvSpPr>
      <dsp:spPr>
        <a:xfrm rot="17700000">
          <a:off x="1423805" y="675497"/>
          <a:ext cx="546030" cy="263275"/>
        </a:xfrm>
        <a:prstGeom prst="rect">
          <a:avLst/>
        </a:prstGeom>
        <a:noFill/>
        <a:ln>
          <a:noFill/>
        </a:ln>
        <a:effectLst/>
      </dsp:spPr>
      <dsp:style>
        <a:lnRef idx="0">
          <a:scrgbClr r="0" g="0" b="0"/>
        </a:lnRef>
        <a:fillRef idx="0">
          <a:scrgbClr r="0" g="0" b="0"/>
        </a:fillRef>
        <a:effectRef idx="0">
          <a:scrgbClr r="0" g="0" b="0"/>
        </a:effectRef>
        <a:fontRef idx="minor"/>
      </dsp:style>
    </dsp:sp>
    <dsp:sp modelId="{586A86F9-BB63-4567-87F5-55CF47A103F8}">
      <dsp:nvSpPr>
        <dsp:cNvPr id="0" name=""/>
        <dsp:cNvSpPr/>
      </dsp:nvSpPr>
      <dsp:spPr>
        <a:xfrm>
          <a:off x="1695885" y="1042047"/>
          <a:ext cx="263564" cy="263564"/>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5E84957-0657-4910-A126-7EC9C7042ECE}">
      <dsp:nvSpPr>
        <dsp:cNvPr id="0" name=""/>
        <dsp:cNvSpPr/>
      </dsp:nvSpPr>
      <dsp:spPr>
        <a:xfrm rot="17700000">
          <a:off x="1383729" y="1408888"/>
          <a:ext cx="546030" cy="263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 bIns="0" numCol="1" spcCol="1270" anchor="ctr" anchorCtr="0">
          <a:noAutofit/>
        </a:bodyPr>
        <a:lstStyle/>
        <a:p>
          <a:pPr lvl="0" algn="r" defTabSz="311150">
            <a:lnSpc>
              <a:spcPct val="90000"/>
            </a:lnSpc>
            <a:spcBef>
              <a:spcPct val="0"/>
            </a:spcBef>
            <a:spcAft>
              <a:spcPct val="35000"/>
            </a:spcAft>
          </a:pPr>
          <a:r>
            <a:rPr lang="en-US" altLang="zh-CN" sz="700" kern="1200" dirty="0" smtClean="0">
              <a:solidFill>
                <a:schemeClr val="accent2">
                  <a:lumMod val="75000"/>
                </a:schemeClr>
              </a:solidFill>
            </a:rPr>
            <a:t>Neural Model</a:t>
          </a:r>
          <a:endParaRPr lang="zh-CN" altLang="en-US" sz="700" kern="1200">
            <a:solidFill>
              <a:schemeClr val="accent2">
                <a:lumMod val="75000"/>
              </a:schemeClr>
            </a:solidFill>
          </a:endParaRPr>
        </a:p>
      </dsp:txBody>
      <dsp:txXfrm>
        <a:off x="1383729" y="1408888"/>
        <a:ext cx="546030" cy="263275"/>
      </dsp:txXfrm>
    </dsp:sp>
    <dsp:sp modelId="{B5DEEF4F-A2ED-4266-8944-EAF69373CC6F}">
      <dsp:nvSpPr>
        <dsp:cNvPr id="0" name=""/>
        <dsp:cNvSpPr/>
      </dsp:nvSpPr>
      <dsp:spPr>
        <a:xfrm rot="17700000">
          <a:off x="1725576" y="675497"/>
          <a:ext cx="546030" cy="263275"/>
        </a:xfrm>
        <a:prstGeom prst="rect">
          <a:avLst/>
        </a:prstGeom>
        <a:noFill/>
        <a:ln>
          <a:noFill/>
        </a:ln>
        <a:effectLst/>
      </dsp:spPr>
      <dsp:style>
        <a:lnRef idx="0">
          <a:scrgbClr r="0" g="0" b="0"/>
        </a:lnRef>
        <a:fillRef idx="0">
          <a:scrgbClr r="0" g="0" b="0"/>
        </a:fillRef>
        <a:effectRef idx="0">
          <a:scrgbClr r="0" g="0" b="0"/>
        </a:effectRef>
        <a:fontRef idx="minor"/>
      </dsp:style>
    </dsp:sp>
    <dsp:sp modelId="{A160D37F-CBB3-43DD-BC4A-0C5C6F037076}">
      <dsp:nvSpPr>
        <dsp:cNvPr id="0" name=""/>
        <dsp:cNvSpPr/>
      </dsp:nvSpPr>
      <dsp:spPr>
        <a:xfrm>
          <a:off x="1997697" y="919945"/>
          <a:ext cx="507769" cy="507769"/>
        </a:xfrm>
        <a:prstGeom prst="donut">
          <a:avLst>
            <a:gd name="adj" fmla="val 2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D78B3DE-CFFB-41BF-9835-07E0FBADFBCC}">
      <dsp:nvSpPr>
        <dsp:cNvPr id="0" name=""/>
        <dsp:cNvSpPr/>
      </dsp:nvSpPr>
      <dsp:spPr>
        <a:xfrm rot="17700000">
          <a:off x="2176612" y="506009"/>
          <a:ext cx="631214" cy="30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r>
            <a:rPr lang="en-US" altLang="zh-CN" sz="2300" kern="1200" dirty="0" smtClean="0"/>
            <a:t> </a:t>
          </a:r>
          <a:endParaRPr lang="zh-CN" altLang="en-US" sz="2300" kern="1200"/>
        </a:p>
      </dsp:txBody>
      <dsp:txXfrm>
        <a:off x="2176612" y="506009"/>
        <a:ext cx="631214" cy="304196"/>
      </dsp:txXfrm>
    </dsp:sp>
    <dsp:sp modelId="{CD56B676-4815-4918-BD88-53A5555B90CB}">
      <dsp:nvSpPr>
        <dsp:cNvPr id="0" name=""/>
        <dsp:cNvSpPr/>
      </dsp:nvSpPr>
      <dsp:spPr>
        <a:xfrm>
          <a:off x="2543755" y="919945"/>
          <a:ext cx="507769" cy="507769"/>
        </a:xfrm>
        <a:prstGeom prst="donut">
          <a:avLst>
            <a:gd name="adj" fmla="val 2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59FF601-1B57-4DD0-B150-C77EA2173182}">
      <dsp:nvSpPr>
        <dsp:cNvPr id="0" name=""/>
        <dsp:cNvSpPr/>
      </dsp:nvSpPr>
      <dsp:spPr>
        <a:xfrm rot="17700000">
          <a:off x="2722670" y="506009"/>
          <a:ext cx="631214" cy="30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r>
            <a:rPr lang="en-US" altLang="zh-CN" sz="2300" kern="1200" dirty="0" smtClean="0"/>
            <a:t> </a:t>
          </a:r>
          <a:endParaRPr lang="zh-CN" altLang="en-US" sz="2300" kern="1200"/>
        </a:p>
      </dsp:txBody>
      <dsp:txXfrm>
        <a:off x="2722670" y="506009"/>
        <a:ext cx="631214" cy="3041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FC9D8-A1BE-4C6E-B81C-214B4143B6AB}">
      <dsp:nvSpPr>
        <dsp:cNvPr id="0" name=""/>
        <dsp:cNvSpPr/>
      </dsp:nvSpPr>
      <dsp:spPr>
        <a:xfrm>
          <a:off x="3172431" y="0"/>
          <a:ext cx="2703407" cy="2703819"/>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F149CD-6838-4EC5-A998-061E845BA5C0}">
      <dsp:nvSpPr>
        <dsp:cNvPr id="0" name=""/>
        <dsp:cNvSpPr/>
      </dsp:nvSpPr>
      <dsp:spPr>
        <a:xfrm>
          <a:off x="1054840" y="791612"/>
          <a:ext cx="2520008" cy="1081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altLang="zh-CN" sz="1400" kern="1200" dirty="0" smtClean="0">
              <a:solidFill>
                <a:schemeClr val="accent1">
                  <a:lumMod val="90000"/>
                </a:schemeClr>
              </a:solidFill>
            </a:rPr>
            <a:t>Conditional Random Field</a:t>
          </a:r>
          <a:endParaRPr lang="zh-CN" altLang="en-US" sz="1400" kern="1200">
            <a:solidFill>
              <a:schemeClr val="accent1">
                <a:lumMod val="90000"/>
              </a:schemeClr>
            </a:solidFill>
          </a:endParaRPr>
        </a:p>
        <a:p>
          <a:pPr marL="114300" lvl="1" indent="-114300" algn="l" defTabSz="622300">
            <a:lnSpc>
              <a:spcPct val="90000"/>
            </a:lnSpc>
            <a:spcBef>
              <a:spcPct val="0"/>
            </a:spcBef>
            <a:spcAft>
              <a:spcPct val="15000"/>
            </a:spcAft>
            <a:buChar char="••"/>
          </a:pPr>
          <a:r>
            <a:rPr lang="en-US" altLang="zh-CN" sz="1400" kern="1200" dirty="0" smtClean="0">
              <a:solidFill>
                <a:schemeClr val="accent1">
                  <a:lumMod val="90000"/>
                </a:schemeClr>
              </a:solidFill>
            </a:rPr>
            <a:t>Structure Perceptron</a:t>
          </a:r>
          <a:endParaRPr lang="zh-CN" altLang="en-US" sz="1400" kern="1200">
            <a:solidFill>
              <a:schemeClr val="accent1">
                <a:lumMod val="90000"/>
              </a:schemeClr>
            </a:solidFill>
          </a:endParaRPr>
        </a:p>
        <a:p>
          <a:pPr marL="114300" lvl="1" indent="-114300" algn="l" defTabSz="622300">
            <a:lnSpc>
              <a:spcPct val="90000"/>
            </a:lnSpc>
            <a:spcBef>
              <a:spcPct val="0"/>
            </a:spcBef>
            <a:spcAft>
              <a:spcPct val="15000"/>
            </a:spcAft>
            <a:buChar char="••"/>
          </a:pPr>
          <a:r>
            <a:rPr lang="en-US" altLang="zh-CN" sz="1400" kern="1200" dirty="0" smtClean="0">
              <a:solidFill>
                <a:schemeClr val="accent1">
                  <a:lumMod val="90000"/>
                </a:schemeClr>
              </a:solidFill>
            </a:rPr>
            <a:t>MIRA</a:t>
          </a:r>
          <a:endParaRPr lang="zh-CN" altLang="en-US" sz="1400" kern="1200">
            <a:solidFill>
              <a:schemeClr val="accent1">
                <a:lumMod val="90000"/>
              </a:schemeClr>
            </a:solidFill>
          </a:endParaRPr>
        </a:p>
        <a:p>
          <a:pPr marL="114300" lvl="1" indent="-114300" algn="l" defTabSz="622300">
            <a:lnSpc>
              <a:spcPct val="90000"/>
            </a:lnSpc>
            <a:spcBef>
              <a:spcPct val="0"/>
            </a:spcBef>
            <a:spcAft>
              <a:spcPct val="15000"/>
            </a:spcAft>
            <a:buChar char="••"/>
          </a:pPr>
          <a:r>
            <a:rPr lang="en-US" altLang="zh-CN" sz="1400" kern="1200" dirty="0" smtClean="0">
              <a:solidFill>
                <a:schemeClr val="accent1">
                  <a:lumMod val="90000"/>
                </a:schemeClr>
              </a:solidFill>
            </a:rPr>
            <a:t>Probabilistic Perceptron</a:t>
          </a:r>
          <a:endParaRPr lang="zh-CN" altLang="en-US" sz="1400" kern="1200">
            <a:solidFill>
              <a:schemeClr val="accent1">
                <a:lumMod val="90000"/>
              </a:schemeClr>
            </a:solidFill>
          </a:endParaRPr>
        </a:p>
      </dsp:txBody>
      <dsp:txXfrm>
        <a:off x="1054840" y="791612"/>
        <a:ext cx="2520008" cy="1081752"/>
      </dsp:txXfrm>
    </dsp:sp>
    <dsp:sp modelId="{D0798579-05E1-4761-B220-F9B4DFBA5AC1}">
      <dsp:nvSpPr>
        <dsp:cNvPr id="0" name=""/>
        <dsp:cNvSpPr/>
      </dsp:nvSpPr>
      <dsp:spPr>
        <a:xfrm>
          <a:off x="3769966" y="976160"/>
          <a:ext cx="1502231" cy="750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altLang="zh-CN" sz="1900" kern="1200" dirty="0" smtClean="0">
              <a:solidFill>
                <a:schemeClr val="accent1">
                  <a:lumMod val="90000"/>
                </a:schemeClr>
              </a:solidFill>
            </a:rPr>
            <a:t>Conventional Model</a:t>
          </a:r>
          <a:endParaRPr lang="zh-CN" altLang="en-US" sz="1900" kern="1200">
            <a:solidFill>
              <a:schemeClr val="accent1">
                <a:lumMod val="90000"/>
              </a:schemeClr>
            </a:solidFill>
          </a:endParaRPr>
        </a:p>
      </dsp:txBody>
      <dsp:txXfrm>
        <a:off x="3769966" y="976160"/>
        <a:ext cx="1502231" cy="750936"/>
      </dsp:txXfrm>
    </dsp:sp>
    <dsp:sp modelId="{8FB71EB8-BD7E-4108-B873-F91E3E38C101}">
      <dsp:nvSpPr>
        <dsp:cNvPr id="0" name=""/>
        <dsp:cNvSpPr/>
      </dsp:nvSpPr>
      <dsp:spPr>
        <a:xfrm>
          <a:off x="2421569" y="1553544"/>
          <a:ext cx="2703407" cy="2703819"/>
        </a:xfrm>
        <a:prstGeom prst="leftCircularArrow">
          <a:avLst>
            <a:gd name="adj1" fmla="val 10980"/>
            <a:gd name="adj2" fmla="val 1142322"/>
            <a:gd name="adj3" fmla="val 6300000"/>
            <a:gd name="adj4" fmla="val 18900000"/>
            <a:gd name="adj5" fmla="val 125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78425E-B521-4E51-9C11-F77164D0DE1A}">
      <dsp:nvSpPr>
        <dsp:cNvPr id="0" name=""/>
        <dsp:cNvSpPr/>
      </dsp:nvSpPr>
      <dsp:spPr>
        <a:xfrm>
          <a:off x="4676000" y="2368509"/>
          <a:ext cx="2520008" cy="1081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fr-FR" altLang="zh-CN" sz="1400" kern="1200" smtClean="0">
              <a:solidFill>
                <a:srgbClr val="FF0000"/>
              </a:solidFill>
            </a:rPr>
            <a:t>Latent Dynamic CRF</a:t>
          </a:r>
          <a:endParaRPr lang="zh-CN" altLang="en-US" sz="1400" kern="1200">
            <a:solidFill>
              <a:srgbClr val="FF0000"/>
            </a:solidFill>
          </a:endParaRPr>
        </a:p>
        <a:p>
          <a:pPr marL="114300" lvl="1" indent="-114300" algn="l" defTabSz="622300">
            <a:lnSpc>
              <a:spcPct val="90000"/>
            </a:lnSpc>
            <a:spcBef>
              <a:spcPct val="0"/>
            </a:spcBef>
            <a:spcAft>
              <a:spcPct val="15000"/>
            </a:spcAft>
            <a:buChar char="••"/>
          </a:pPr>
          <a:r>
            <a:rPr lang="fr-FR" altLang="zh-CN" sz="1400" kern="1200" smtClean="0">
              <a:solidFill>
                <a:srgbClr val="FF0000"/>
              </a:solidFill>
            </a:rPr>
            <a:t>Latent Variable Perceptron</a:t>
          </a:r>
          <a:endParaRPr lang="zh-CN" altLang="en-US" sz="1400" kern="1200">
            <a:solidFill>
              <a:srgbClr val="FF0000"/>
            </a:solidFill>
          </a:endParaRPr>
        </a:p>
      </dsp:txBody>
      <dsp:txXfrm>
        <a:off x="4676000" y="2368509"/>
        <a:ext cx="2520008" cy="1081752"/>
      </dsp:txXfrm>
    </dsp:sp>
    <dsp:sp modelId="{88D6303A-C54C-4B46-BC36-053D3F26FCAB}">
      <dsp:nvSpPr>
        <dsp:cNvPr id="0" name=""/>
        <dsp:cNvSpPr/>
      </dsp:nvSpPr>
      <dsp:spPr>
        <a:xfrm>
          <a:off x="3022150" y="2538691"/>
          <a:ext cx="1502231" cy="750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altLang="zh-CN" sz="1900" b="1" kern="1200" dirty="0" smtClean="0">
              <a:solidFill>
                <a:srgbClr val="FF0000"/>
              </a:solidFill>
            </a:rPr>
            <a:t>Latent Model</a:t>
          </a:r>
          <a:endParaRPr lang="zh-CN" altLang="en-US" sz="1900" b="1" kern="1200">
            <a:solidFill>
              <a:srgbClr val="FF0000"/>
            </a:solidFill>
          </a:endParaRPr>
        </a:p>
      </dsp:txBody>
      <dsp:txXfrm>
        <a:off x="3022150" y="2538691"/>
        <a:ext cx="1502231" cy="750936"/>
      </dsp:txXfrm>
    </dsp:sp>
    <dsp:sp modelId="{F25420EF-46B5-418E-AC37-3EA6E5274A0E}">
      <dsp:nvSpPr>
        <dsp:cNvPr id="0" name=""/>
        <dsp:cNvSpPr/>
      </dsp:nvSpPr>
      <dsp:spPr>
        <a:xfrm>
          <a:off x="3364846" y="3292997"/>
          <a:ext cx="2322646" cy="2323577"/>
        </a:xfrm>
        <a:prstGeom prst="blockArc">
          <a:avLst>
            <a:gd name="adj1" fmla="val 13500000"/>
            <a:gd name="adj2" fmla="val 10800000"/>
            <a:gd name="adj3" fmla="val 12740"/>
          </a:avLst>
        </a:prstGeom>
        <a:solidFill>
          <a:schemeClr val="accent5">
            <a:hueOff val="1630140"/>
            <a:satOff val="-34043"/>
            <a:lumOff val="-1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B9386F-84CB-4EEF-AA55-155856BDEE9F}">
      <dsp:nvSpPr>
        <dsp:cNvPr id="0" name=""/>
        <dsp:cNvSpPr/>
      </dsp:nvSpPr>
      <dsp:spPr>
        <a:xfrm>
          <a:off x="982837" y="4175993"/>
          <a:ext cx="2520008" cy="1081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altLang="zh-CN" sz="1400" kern="1200" dirty="0" smtClean="0">
              <a:solidFill>
                <a:schemeClr val="accent1">
                  <a:lumMod val="50000"/>
                </a:schemeClr>
              </a:solidFill>
            </a:rPr>
            <a:t>Recurrent Neural Network</a:t>
          </a:r>
          <a:endParaRPr lang="zh-CN" altLang="en-US" sz="1400" kern="1200">
            <a:solidFill>
              <a:schemeClr val="accent1">
                <a:lumMod val="50000"/>
              </a:schemeClr>
            </a:solidFill>
          </a:endParaRPr>
        </a:p>
        <a:p>
          <a:pPr marL="114300" lvl="1" indent="-114300" algn="l" defTabSz="622300">
            <a:lnSpc>
              <a:spcPct val="90000"/>
            </a:lnSpc>
            <a:spcBef>
              <a:spcPct val="0"/>
            </a:spcBef>
            <a:spcAft>
              <a:spcPct val="15000"/>
            </a:spcAft>
            <a:buChar char="••"/>
          </a:pPr>
          <a:r>
            <a:rPr lang="en-US" altLang="zh-CN" sz="1400" kern="1200" dirty="0" smtClean="0">
              <a:solidFill>
                <a:schemeClr val="accent1">
                  <a:lumMod val="50000"/>
                </a:schemeClr>
              </a:solidFill>
            </a:rPr>
            <a:t>Long Short-term Memory</a:t>
          </a:r>
          <a:endParaRPr lang="zh-CN" altLang="en-US" sz="1400" kern="1200">
            <a:solidFill>
              <a:schemeClr val="accent1">
                <a:lumMod val="50000"/>
              </a:schemeClr>
            </a:solidFill>
          </a:endParaRPr>
        </a:p>
        <a:p>
          <a:pPr marL="114300" lvl="1" indent="-114300" algn="l" defTabSz="622300">
            <a:lnSpc>
              <a:spcPct val="90000"/>
            </a:lnSpc>
            <a:spcBef>
              <a:spcPct val="0"/>
            </a:spcBef>
            <a:spcAft>
              <a:spcPct val="15000"/>
            </a:spcAft>
            <a:buChar char="••"/>
          </a:pPr>
          <a:r>
            <a:rPr lang="en-US" altLang="zh-CN" sz="1400" kern="1200" dirty="0" smtClean="0">
              <a:solidFill>
                <a:schemeClr val="accent1">
                  <a:lumMod val="50000"/>
                </a:schemeClr>
              </a:solidFill>
            </a:rPr>
            <a:t>LSTM-CRF</a:t>
          </a:r>
          <a:endParaRPr lang="zh-CN" altLang="en-US" sz="1400" kern="1200">
            <a:solidFill>
              <a:schemeClr val="accent1">
                <a:lumMod val="50000"/>
              </a:schemeClr>
            </a:solidFill>
          </a:endParaRPr>
        </a:p>
      </dsp:txBody>
      <dsp:txXfrm>
        <a:off x="982837" y="4175993"/>
        <a:ext cx="2520008" cy="1081752"/>
      </dsp:txXfrm>
    </dsp:sp>
    <dsp:sp modelId="{F63FADE2-0C3A-42D3-9522-AAE7ECDAE7B4}">
      <dsp:nvSpPr>
        <dsp:cNvPr id="0" name=""/>
        <dsp:cNvSpPr/>
      </dsp:nvSpPr>
      <dsp:spPr>
        <a:xfrm>
          <a:off x="3773520" y="4103469"/>
          <a:ext cx="1502231" cy="750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altLang="zh-CN" sz="1900" kern="1200" dirty="0" smtClean="0">
              <a:solidFill>
                <a:schemeClr val="accent1">
                  <a:lumMod val="50000"/>
                </a:schemeClr>
              </a:solidFill>
            </a:rPr>
            <a:t>Neural Model</a:t>
          </a:r>
          <a:endParaRPr lang="zh-CN" altLang="en-US" sz="1900" kern="1200">
            <a:solidFill>
              <a:schemeClr val="accent1">
                <a:lumMod val="50000"/>
              </a:schemeClr>
            </a:solidFill>
          </a:endParaRPr>
        </a:p>
      </dsp:txBody>
      <dsp:txXfrm>
        <a:off x="3773520" y="4103469"/>
        <a:ext cx="1502231" cy="7509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E0BE2-73A8-491D-AA4C-B8405E73D9F5}">
      <dsp:nvSpPr>
        <dsp:cNvPr id="0" name=""/>
        <dsp:cNvSpPr/>
      </dsp:nvSpPr>
      <dsp:spPr>
        <a:xfrm>
          <a:off x="269" y="919945"/>
          <a:ext cx="507769" cy="507769"/>
        </a:xfrm>
        <a:prstGeom prst="donut">
          <a:avLst>
            <a:gd name="adj" fmla="val 2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501CACA-328C-45DF-8A29-EEC1FD2F1AF2}">
      <dsp:nvSpPr>
        <dsp:cNvPr id="0" name=""/>
        <dsp:cNvSpPr/>
      </dsp:nvSpPr>
      <dsp:spPr>
        <a:xfrm rot="17700000">
          <a:off x="179184" y="506009"/>
          <a:ext cx="631214" cy="30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r>
            <a:rPr lang="en-US" altLang="zh-CN" sz="2300" kern="1200" dirty="0" smtClean="0"/>
            <a:t> </a:t>
          </a:r>
          <a:endParaRPr lang="zh-CN" altLang="en-US" sz="2300" kern="1200"/>
        </a:p>
      </dsp:txBody>
      <dsp:txXfrm>
        <a:off x="179184" y="506009"/>
        <a:ext cx="631214" cy="304196"/>
      </dsp:txXfrm>
    </dsp:sp>
    <dsp:sp modelId="{AF69286C-C22D-4D6F-B347-9B341883A3D7}">
      <dsp:nvSpPr>
        <dsp:cNvPr id="0" name=""/>
        <dsp:cNvSpPr/>
      </dsp:nvSpPr>
      <dsp:spPr>
        <a:xfrm>
          <a:off x="546326" y="919945"/>
          <a:ext cx="507769" cy="507769"/>
        </a:xfrm>
        <a:prstGeom prst="donut">
          <a:avLst>
            <a:gd name="adj" fmla="val 2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2790DB1-F707-4327-9E18-0A263749E5F5}">
      <dsp:nvSpPr>
        <dsp:cNvPr id="0" name=""/>
        <dsp:cNvSpPr/>
      </dsp:nvSpPr>
      <dsp:spPr>
        <a:xfrm rot="17700000">
          <a:off x="725242" y="506009"/>
          <a:ext cx="631214" cy="30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r>
            <a:rPr lang="en-US" altLang="zh-CN" sz="2300" kern="1200" dirty="0" smtClean="0"/>
            <a:t> </a:t>
          </a:r>
          <a:endParaRPr lang="zh-CN" altLang="en-US" sz="2300" kern="1200"/>
        </a:p>
      </dsp:txBody>
      <dsp:txXfrm>
        <a:off x="725242" y="506009"/>
        <a:ext cx="631214" cy="304196"/>
      </dsp:txXfrm>
    </dsp:sp>
    <dsp:sp modelId="{B284FDD8-5F06-4C35-AF09-5B832487333F}">
      <dsp:nvSpPr>
        <dsp:cNvPr id="0" name=""/>
        <dsp:cNvSpPr/>
      </dsp:nvSpPr>
      <dsp:spPr>
        <a:xfrm>
          <a:off x="1092343" y="1042047"/>
          <a:ext cx="263564" cy="263564"/>
        </a:xfrm>
        <a:prstGeom prst="ellipse">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C36749D-708D-46F7-9AAE-13EFF632DC90}">
      <dsp:nvSpPr>
        <dsp:cNvPr id="0" name=""/>
        <dsp:cNvSpPr/>
      </dsp:nvSpPr>
      <dsp:spPr>
        <a:xfrm rot="17700000">
          <a:off x="780187" y="1408888"/>
          <a:ext cx="546030" cy="263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 bIns="0" numCol="1" spcCol="1270" anchor="ctr" anchorCtr="0">
          <a:noAutofit/>
        </a:bodyPr>
        <a:lstStyle/>
        <a:p>
          <a:pPr lvl="0" algn="r" defTabSz="311150">
            <a:lnSpc>
              <a:spcPct val="90000"/>
            </a:lnSpc>
            <a:spcBef>
              <a:spcPct val="0"/>
            </a:spcBef>
            <a:spcAft>
              <a:spcPct val="35000"/>
            </a:spcAft>
          </a:pPr>
          <a:r>
            <a:rPr lang="en-US" altLang="zh-CN" sz="700" kern="1200" dirty="0" smtClean="0">
              <a:solidFill>
                <a:schemeClr val="accent2">
                  <a:lumMod val="75000"/>
                </a:schemeClr>
              </a:solidFill>
            </a:rPr>
            <a:t>Conventional Model</a:t>
          </a:r>
          <a:endParaRPr lang="zh-CN" altLang="en-US" sz="700" kern="1200">
            <a:solidFill>
              <a:schemeClr val="accent2">
                <a:lumMod val="75000"/>
              </a:schemeClr>
            </a:solidFill>
          </a:endParaRPr>
        </a:p>
      </dsp:txBody>
      <dsp:txXfrm>
        <a:off x="780187" y="1408888"/>
        <a:ext cx="546030" cy="263275"/>
      </dsp:txXfrm>
    </dsp:sp>
    <dsp:sp modelId="{08478755-F6DD-4B04-BA70-D6B1FD0C1DE9}">
      <dsp:nvSpPr>
        <dsp:cNvPr id="0" name=""/>
        <dsp:cNvSpPr/>
      </dsp:nvSpPr>
      <dsp:spPr>
        <a:xfrm rot="17700000">
          <a:off x="1122034" y="675497"/>
          <a:ext cx="546030" cy="263275"/>
        </a:xfrm>
        <a:prstGeom prst="rect">
          <a:avLst/>
        </a:prstGeom>
        <a:noFill/>
        <a:ln>
          <a:noFill/>
        </a:ln>
        <a:effectLst/>
      </dsp:spPr>
      <dsp:style>
        <a:lnRef idx="0">
          <a:scrgbClr r="0" g="0" b="0"/>
        </a:lnRef>
        <a:fillRef idx="0">
          <a:scrgbClr r="0" g="0" b="0"/>
        </a:fillRef>
        <a:effectRef idx="0">
          <a:scrgbClr r="0" g="0" b="0"/>
        </a:effectRef>
        <a:fontRef idx="minor"/>
      </dsp:style>
    </dsp:sp>
    <dsp:sp modelId="{7F72DF8A-E790-49EC-8398-85AA71DE5496}">
      <dsp:nvSpPr>
        <dsp:cNvPr id="0" name=""/>
        <dsp:cNvSpPr/>
      </dsp:nvSpPr>
      <dsp:spPr>
        <a:xfrm>
          <a:off x="1394114" y="1042047"/>
          <a:ext cx="263564" cy="263564"/>
        </a:xfrm>
        <a:prstGeom prst="ellipse">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9B1AF97-7335-41D5-BAFE-C49CCED119E6}">
      <dsp:nvSpPr>
        <dsp:cNvPr id="0" name=""/>
        <dsp:cNvSpPr/>
      </dsp:nvSpPr>
      <dsp:spPr>
        <a:xfrm rot="17700000">
          <a:off x="1081958" y="1408888"/>
          <a:ext cx="546030" cy="263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 bIns="0" numCol="1" spcCol="1270" anchor="ctr" anchorCtr="0">
          <a:noAutofit/>
        </a:bodyPr>
        <a:lstStyle/>
        <a:p>
          <a:pPr lvl="0" algn="r" defTabSz="311150">
            <a:lnSpc>
              <a:spcPct val="90000"/>
            </a:lnSpc>
            <a:spcBef>
              <a:spcPct val="0"/>
            </a:spcBef>
            <a:spcAft>
              <a:spcPct val="35000"/>
            </a:spcAft>
          </a:pPr>
          <a:r>
            <a:rPr lang="en-US" altLang="zh-CN" sz="700" kern="1200" dirty="0" smtClean="0">
              <a:solidFill>
                <a:srgbClr val="FF0000"/>
              </a:solidFill>
            </a:rPr>
            <a:t>Latent Model</a:t>
          </a:r>
          <a:endParaRPr lang="zh-CN" altLang="en-US" sz="700" kern="1200">
            <a:solidFill>
              <a:srgbClr val="FF0000"/>
            </a:solidFill>
          </a:endParaRPr>
        </a:p>
      </dsp:txBody>
      <dsp:txXfrm>
        <a:off x="1081958" y="1408888"/>
        <a:ext cx="546030" cy="263275"/>
      </dsp:txXfrm>
    </dsp:sp>
    <dsp:sp modelId="{4BB0DADF-02DA-4B49-AE3A-BF77A56D1EF7}">
      <dsp:nvSpPr>
        <dsp:cNvPr id="0" name=""/>
        <dsp:cNvSpPr/>
      </dsp:nvSpPr>
      <dsp:spPr>
        <a:xfrm rot="17700000">
          <a:off x="1423805" y="675497"/>
          <a:ext cx="546030" cy="263275"/>
        </a:xfrm>
        <a:prstGeom prst="rect">
          <a:avLst/>
        </a:prstGeom>
        <a:noFill/>
        <a:ln>
          <a:noFill/>
        </a:ln>
        <a:effectLst/>
      </dsp:spPr>
      <dsp:style>
        <a:lnRef idx="0">
          <a:scrgbClr r="0" g="0" b="0"/>
        </a:lnRef>
        <a:fillRef idx="0">
          <a:scrgbClr r="0" g="0" b="0"/>
        </a:fillRef>
        <a:effectRef idx="0">
          <a:scrgbClr r="0" g="0" b="0"/>
        </a:effectRef>
        <a:fontRef idx="minor"/>
      </dsp:style>
    </dsp:sp>
    <dsp:sp modelId="{586A86F9-BB63-4567-87F5-55CF47A103F8}">
      <dsp:nvSpPr>
        <dsp:cNvPr id="0" name=""/>
        <dsp:cNvSpPr/>
      </dsp:nvSpPr>
      <dsp:spPr>
        <a:xfrm>
          <a:off x="1695885" y="1042047"/>
          <a:ext cx="263564" cy="263564"/>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5E84957-0657-4910-A126-7EC9C7042ECE}">
      <dsp:nvSpPr>
        <dsp:cNvPr id="0" name=""/>
        <dsp:cNvSpPr/>
      </dsp:nvSpPr>
      <dsp:spPr>
        <a:xfrm rot="17700000">
          <a:off x="1383729" y="1408888"/>
          <a:ext cx="546030" cy="263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 bIns="0" numCol="1" spcCol="1270" anchor="ctr" anchorCtr="0">
          <a:noAutofit/>
        </a:bodyPr>
        <a:lstStyle/>
        <a:p>
          <a:pPr lvl="0" algn="r" defTabSz="311150">
            <a:lnSpc>
              <a:spcPct val="90000"/>
            </a:lnSpc>
            <a:spcBef>
              <a:spcPct val="0"/>
            </a:spcBef>
            <a:spcAft>
              <a:spcPct val="35000"/>
            </a:spcAft>
          </a:pPr>
          <a:r>
            <a:rPr lang="en-US" altLang="zh-CN" sz="700" kern="1200" dirty="0" smtClean="0">
              <a:solidFill>
                <a:schemeClr val="accent2">
                  <a:lumMod val="75000"/>
                </a:schemeClr>
              </a:solidFill>
            </a:rPr>
            <a:t>Neural Model</a:t>
          </a:r>
          <a:endParaRPr lang="zh-CN" altLang="en-US" sz="700" kern="1200">
            <a:solidFill>
              <a:schemeClr val="accent2">
                <a:lumMod val="75000"/>
              </a:schemeClr>
            </a:solidFill>
          </a:endParaRPr>
        </a:p>
      </dsp:txBody>
      <dsp:txXfrm>
        <a:off x="1383729" y="1408888"/>
        <a:ext cx="546030" cy="263275"/>
      </dsp:txXfrm>
    </dsp:sp>
    <dsp:sp modelId="{B5DEEF4F-A2ED-4266-8944-EAF69373CC6F}">
      <dsp:nvSpPr>
        <dsp:cNvPr id="0" name=""/>
        <dsp:cNvSpPr/>
      </dsp:nvSpPr>
      <dsp:spPr>
        <a:xfrm rot="17700000">
          <a:off x="1725576" y="675497"/>
          <a:ext cx="546030" cy="263275"/>
        </a:xfrm>
        <a:prstGeom prst="rect">
          <a:avLst/>
        </a:prstGeom>
        <a:noFill/>
        <a:ln>
          <a:noFill/>
        </a:ln>
        <a:effectLst/>
      </dsp:spPr>
      <dsp:style>
        <a:lnRef idx="0">
          <a:scrgbClr r="0" g="0" b="0"/>
        </a:lnRef>
        <a:fillRef idx="0">
          <a:scrgbClr r="0" g="0" b="0"/>
        </a:fillRef>
        <a:effectRef idx="0">
          <a:scrgbClr r="0" g="0" b="0"/>
        </a:effectRef>
        <a:fontRef idx="minor"/>
      </dsp:style>
    </dsp:sp>
    <dsp:sp modelId="{A160D37F-CBB3-43DD-BC4A-0C5C6F037076}">
      <dsp:nvSpPr>
        <dsp:cNvPr id="0" name=""/>
        <dsp:cNvSpPr/>
      </dsp:nvSpPr>
      <dsp:spPr>
        <a:xfrm>
          <a:off x="1997697" y="919945"/>
          <a:ext cx="507769" cy="507769"/>
        </a:xfrm>
        <a:prstGeom prst="donut">
          <a:avLst>
            <a:gd name="adj" fmla="val 2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D78B3DE-CFFB-41BF-9835-07E0FBADFBCC}">
      <dsp:nvSpPr>
        <dsp:cNvPr id="0" name=""/>
        <dsp:cNvSpPr/>
      </dsp:nvSpPr>
      <dsp:spPr>
        <a:xfrm rot="17700000">
          <a:off x="2176612" y="506009"/>
          <a:ext cx="631214" cy="30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r>
            <a:rPr lang="en-US" altLang="zh-CN" sz="2300" kern="1200" dirty="0" smtClean="0"/>
            <a:t> </a:t>
          </a:r>
          <a:endParaRPr lang="zh-CN" altLang="en-US" sz="2300" kern="1200"/>
        </a:p>
      </dsp:txBody>
      <dsp:txXfrm>
        <a:off x="2176612" y="506009"/>
        <a:ext cx="631214" cy="304196"/>
      </dsp:txXfrm>
    </dsp:sp>
    <dsp:sp modelId="{CD56B676-4815-4918-BD88-53A5555B90CB}">
      <dsp:nvSpPr>
        <dsp:cNvPr id="0" name=""/>
        <dsp:cNvSpPr/>
      </dsp:nvSpPr>
      <dsp:spPr>
        <a:xfrm>
          <a:off x="2543755" y="919945"/>
          <a:ext cx="507769" cy="507769"/>
        </a:xfrm>
        <a:prstGeom prst="donut">
          <a:avLst>
            <a:gd name="adj" fmla="val 2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59FF601-1B57-4DD0-B150-C77EA2173182}">
      <dsp:nvSpPr>
        <dsp:cNvPr id="0" name=""/>
        <dsp:cNvSpPr/>
      </dsp:nvSpPr>
      <dsp:spPr>
        <a:xfrm rot="17700000">
          <a:off x="2722670" y="506009"/>
          <a:ext cx="631214" cy="30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r>
            <a:rPr lang="en-US" altLang="zh-CN" sz="2300" kern="1200" dirty="0" smtClean="0"/>
            <a:t> </a:t>
          </a:r>
          <a:endParaRPr lang="zh-CN" altLang="en-US" sz="2300" kern="1200"/>
        </a:p>
      </dsp:txBody>
      <dsp:txXfrm>
        <a:off x="2722670" y="506009"/>
        <a:ext cx="631214" cy="3041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FC9D8-A1BE-4C6E-B81C-214B4143B6AB}">
      <dsp:nvSpPr>
        <dsp:cNvPr id="0" name=""/>
        <dsp:cNvSpPr/>
      </dsp:nvSpPr>
      <dsp:spPr>
        <a:xfrm>
          <a:off x="3172431" y="0"/>
          <a:ext cx="2703407" cy="2703819"/>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F149CD-6838-4EC5-A998-061E845BA5C0}">
      <dsp:nvSpPr>
        <dsp:cNvPr id="0" name=""/>
        <dsp:cNvSpPr/>
      </dsp:nvSpPr>
      <dsp:spPr>
        <a:xfrm>
          <a:off x="1054840" y="791612"/>
          <a:ext cx="2520008" cy="1081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altLang="zh-CN" sz="1400" kern="1200" dirty="0" smtClean="0">
              <a:solidFill>
                <a:schemeClr val="accent1">
                  <a:lumMod val="90000"/>
                </a:schemeClr>
              </a:solidFill>
            </a:rPr>
            <a:t>Conditional Random Field</a:t>
          </a:r>
          <a:endParaRPr lang="zh-CN" altLang="en-US" sz="1400" kern="1200">
            <a:solidFill>
              <a:schemeClr val="accent1">
                <a:lumMod val="90000"/>
              </a:schemeClr>
            </a:solidFill>
          </a:endParaRPr>
        </a:p>
        <a:p>
          <a:pPr marL="114300" lvl="1" indent="-114300" algn="l" defTabSz="622300">
            <a:lnSpc>
              <a:spcPct val="90000"/>
            </a:lnSpc>
            <a:spcBef>
              <a:spcPct val="0"/>
            </a:spcBef>
            <a:spcAft>
              <a:spcPct val="15000"/>
            </a:spcAft>
            <a:buChar char="••"/>
          </a:pPr>
          <a:r>
            <a:rPr lang="en-US" altLang="zh-CN" sz="1400" kern="1200" dirty="0" smtClean="0">
              <a:solidFill>
                <a:schemeClr val="accent1">
                  <a:lumMod val="90000"/>
                </a:schemeClr>
              </a:solidFill>
            </a:rPr>
            <a:t>Structured Perceptron</a:t>
          </a:r>
          <a:endParaRPr lang="zh-CN" altLang="en-US" sz="1400" kern="1200">
            <a:solidFill>
              <a:schemeClr val="accent1">
                <a:lumMod val="90000"/>
              </a:schemeClr>
            </a:solidFill>
          </a:endParaRPr>
        </a:p>
        <a:p>
          <a:pPr marL="114300" lvl="1" indent="-114300" algn="l" defTabSz="622300">
            <a:lnSpc>
              <a:spcPct val="90000"/>
            </a:lnSpc>
            <a:spcBef>
              <a:spcPct val="0"/>
            </a:spcBef>
            <a:spcAft>
              <a:spcPct val="15000"/>
            </a:spcAft>
            <a:buChar char="••"/>
          </a:pPr>
          <a:r>
            <a:rPr lang="en-US" altLang="zh-CN" sz="1400" kern="1200" dirty="0" smtClean="0">
              <a:solidFill>
                <a:schemeClr val="accent1">
                  <a:lumMod val="90000"/>
                </a:schemeClr>
              </a:solidFill>
            </a:rPr>
            <a:t>MIRA</a:t>
          </a:r>
          <a:endParaRPr lang="zh-CN" altLang="en-US" sz="1400" kern="1200">
            <a:solidFill>
              <a:schemeClr val="accent1">
                <a:lumMod val="90000"/>
              </a:schemeClr>
            </a:solidFill>
          </a:endParaRPr>
        </a:p>
        <a:p>
          <a:pPr marL="114300" lvl="1" indent="-114300" algn="l" defTabSz="622300">
            <a:lnSpc>
              <a:spcPct val="90000"/>
            </a:lnSpc>
            <a:spcBef>
              <a:spcPct val="0"/>
            </a:spcBef>
            <a:spcAft>
              <a:spcPct val="15000"/>
            </a:spcAft>
            <a:buChar char="••"/>
          </a:pPr>
          <a:r>
            <a:rPr lang="en-US" altLang="zh-CN" sz="1400" kern="1200" dirty="0" smtClean="0">
              <a:solidFill>
                <a:schemeClr val="accent1">
                  <a:lumMod val="90000"/>
                </a:schemeClr>
              </a:solidFill>
            </a:rPr>
            <a:t>Probabilistic Perceptron</a:t>
          </a:r>
          <a:endParaRPr lang="zh-CN" altLang="en-US" sz="1400" kern="1200">
            <a:solidFill>
              <a:schemeClr val="accent1">
                <a:lumMod val="90000"/>
              </a:schemeClr>
            </a:solidFill>
          </a:endParaRPr>
        </a:p>
      </dsp:txBody>
      <dsp:txXfrm>
        <a:off x="1054840" y="791612"/>
        <a:ext cx="2520008" cy="1081752"/>
      </dsp:txXfrm>
    </dsp:sp>
    <dsp:sp modelId="{D0798579-05E1-4761-B220-F9B4DFBA5AC1}">
      <dsp:nvSpPr>
        <dsp:cNvPr id="0" name=""/>
        <dsp:cNvSpPr/>
      </dsp:nvSpPr>
      <dsp:spPr>
        <a:xfrm>
          <a:off x="3769966" y="976160"/>
          <a:ext cx="1502231" cy="750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altLang="zh-CN" sz="1800" kern="1200" dirty="0" smtClean="0">
              <a:solidFill>
                <a:schemeClr val="accent1">
                  <a:lumMod val="90000"/>
                </a:schemeClr>
              </a:solidFill>
            </a:rPr>
            <a:t>Conventional Model</a:t>
          </a:r>
          <a:endParaRPr lang="zh-CN" altLang="en-US" sz="1800" kern="1200">
            <a:solidFill>
              <a:schemeClr val="accent1">
                <a:lumMod val="90000"/>
              </a:schemeClr>
            </a:solidFill>
          </a:endParaRPr>
        </a:p>
      </dsp:txBody>
      <dsp:txXfrm>
        <a:off x="3769966" y="976160"/>
        <a:ext cx="1502231" cy="750936"/>
      </dsp:txXfrm>
    </dsp:sp>
    <dsp:sp modelId="{8FB71EB8-BD7E-4108-B873-F91E3E38C101}">
      <dsp:nvSpPr>
        <dsp:cNvPr id="0" name=""/>
        <dsp:cNvSpPr/>
      </dsp:nvSpPr>
      <dsp:spPr>
        <a:xfrm>
          <a:off x="2421569" y="1553544"/>
          <a:ext cx="2703407" cy="2703819"/>
        </a:xfrm>
        <a:prstGeom prst="leftCircularArrow">
          <a:avLst>
            <a:gd name="adj1" fmla="val 10980"/>
            <a:gd name="adj2" fmla="val 1142322"/>
            <a:gd name="adj3" fmla="val 6300000"/>
            <a:gd name="adj4" fmla="val 18900000"/>
            <a:gd name="adj5" fmla="val 12500"/>
          </a:avLst>
        </a:prstGeom>
        <a:solidFill>
          <a:schemeClr val="accent5">
            <a:hueOff val="815070"/>
            <a:satOff val="-17022"/>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78425E-B521-4E51-9C11-F77164D0DE1A}">
      <dsp:nvSpPr>
        <dsp:cNvPr id="0" name=""/>
        <dsp:cNvSpPr/>
      </dsp:nvSpPr>
      <dsp:spPr>
        <a:xfrm>
          <a:off x="4676000" y="2368509"/>
          <a:ext cx="2520008" cy="1081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fr-FR" altLang="zh-CN" sz="1400" kern="1200" smtClean="0">
              <a:solidFill>
                <a:schemeClr val="accent1">
                  <a:lumMod val="75000"/>
                </a:schemeClr>
              </a:solidFill>
            </a:rPr>
            <a:t>Latent Dynamic CRF</a:t>
          </a:r>
          <a:endParaRPr lang="zh-CN" altLang="en-US" sz="1400" kern="1200">
            <a:solidFill>
              <a:schemeClr val="accent1">
                <a:lumMod val="75000"/>
              </a:schemeClr>
            </a:solidFill>
          </a:endParaRPr>
        </a:p>
        <a:p>
          <a:pPr marL="114300" lvl="1" indent="-114300" algn="l" defTabSz="622300">
            <a:lnSpc>
              <a:spcPct val="90000"/>
            </a:lnSpc>
            <a:spcBef>
              <a:spcPct val="0"/>
            </a:spcBef>
            <a:spcAft>
              <a:spcPct val="15000"/>
            </a:spcAft>
            <a:buChar char="••"/>
          </a:pPr>
          <a:r>
            <a:rPr lang="fr-FR" altLang="zh-CN" sz="1400" kern="1200" smtClean="0">
              <a:solidFill>
                <a:schemeClr val="accent1">
                  <a:lumMod val="75000"/>
                </a:schemeClr>
              </a:solidFill>
            </a:rPr>
            <a:t>Latent Variable Perceptron</a:t>
          </a:r>
          <a:endParaRPr lang="zh-CN" altLang="en-US" sz="1400" kern="1200">
            <a:solidFill>
              <a:schemeClr val="accent1">
                <a:lumMod val="75000"/>
              </a:schemeClr>
            </a:solidFill>
          </a:endParaRPr>
        </a:p>
      </dsp:txBody>
      <dsp:txXfrm>
        <a:off x="4676000" y="2368509"/>
        <a:ext cx="2520008" cy="1081752"/>
      </dsp:txXfrm>
    </dsp:sp>
    <dsp:sp modelId="{88D6303A-C54C-4B46-BC36-053D3F26FCAB}">
      <dsp:nvSpPr>
        <dsp:cNvPr id="0" name=""/>
        <dsp:cNvSpPr/>
      </dsp:nvSpPr>
      <dsp:spPr>
        <a:xfrm>
          <a:off x="3022150" y="2538691"/>
          <a:ext cx="1502231" cy="750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altLang="zh-CN" sz="2000" kern="1200" dirty="0" smtClean="0">
              <a:solidFill>
                <a:schemeClr val="accent1">
                  <a:lumMod val="75000"/>
                </a:schemeClr>
              </a:solidFill>
            </a:rPr>
            <a:t>Latent  Model</a:t>
          </a:r>
          <a:endParaRPr lang="zh-CN" altLang="en-US" sz="2000" kern="1200">
            <a:solidFill>
              <a:schemeClr val="accent1">
                <a:lumMod val="75000"/>
              </a:schemeClr>
            </a:solidFill>
          </a:endParaRPr>
        </a:p>
      </dsp:txBody>
      <dsp:txXfrm>
        <a:off x="3022150" y="2538691"/>
        <a:ext cx="1502231" cy="750936"/>
      </dsp:txXfrm>
    </dsp:sp>
    <dsp:sp modelId="{F25420EF-46B5-418E-AC37-3EA6E5274A0E}">
      <dsp:nvSpPr>
        <dsp:cNvPr id="0" name=""/>
        <dsp:cNvSpPr/>
      </dsp:nvSpPr>
      <dsp:spPr>
        <a:xfrm>
          <a:off x="3364846" y="3292997"/>
          <a:ext cx="2322646" cy="2323577"/>
        </a:xfrm>
        <a:prstGeom prst="blockArc">
          <a:avLst>
            <a:gd name="adj1" fmla="val 13500000"/>
            <a:gd name="adj2" fmla="val 10800000"/>
            <a:gd name="adj3" fmla="val 1274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B9386F-84CB-4EEF-AA55-155856BDEE9F}">
      <dsp:nvSpPr>
        <dsp:cNvPr id="0" name=""/>
        <dsp:cNvSpPr/>
      </dsp:nvSpPr>
      <dsp:spPr>
        <a:xfrm>
          <a:off x="982837" y="4175993"/>
          <a:ext cx="2520008" cy="1081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altLang="zh-CN" sz="1400" kern="1200" dirty="0" smtClean="0">
              <a:solidFill>
                <a:srgbClr val="FF0000"/>
              </a:solidFill>
            </a:rPr>
            <a:t>Recurrent Neural Network</a:t>
          </a:r>
          <a:endParaRPr lang="zh-CN" altLang="en-US" sz="1400" kern="1200" dirty="0">
            <a:solidFill>
              <a:srgbClr val="FF0000"/>
            </a:solidFill>
          </a:endParaRPr>
        </a:p>
        <a:p>
          <a:pPr marL="114300" lvl="1" indent="-114300" algn="l" defTabSz="622300">
            <a:lnSpc>
              <a:spcPct val="90000"/>
            </a:lnSpc>
            <a:spcBef>
              <a:spcPct val="0"/>
            </a:spcBef>
            <a:spcAft>
              <a:spcPct val="15000"/>
            </a:spcAft>
            <a:buChar char="••"/>
          </a:pPr>
          <a:r>
            <a:rPr lang="en-US" altLang="zh-CN" sz="1400" kern="1200" dirty="0" smtClean="0">
              <a:solidFill>
                <a:srgbClr val="FF0000"/>
              </a:solidFill>
            </a:rPr>
            <a:t>Long Short-term Memory</a:t>
          </a:r>
          <a:endParaRPr lang="zh-CN" altLang="en-US" sz="1400" kern="1200">
            <a:solidFill>
              <a:srgbClr val="FF0000"/>
            </a:solidFill>
          </a:endParaRPr>
        </a:p>
        <a:p>
          <a:pPr marL="114300" lvl="1" indent="-114300" algn="l" defTabSz="622300">
            <a:lnSpc>
              <a:spcPct val="90000"/>
            </a:lnSpc>
            <a:spcBef>
              <a:spcPct val="0"/>
            </a:spcBef>
            <a:spcAft>
              <a:spcPct val="15000"/>
            </a:spcAft>
            <a:buChar char="••"/>
          </a:pPr>
          <a:r>
            <a:rPr lang="en-US" altLang="zh-CN" sz="1400" kern="1200" dirty="0" smtClean="0">
              <a:solidFill>
                <a:srgbClr val="FF0000"/>
              </a:solidFill>
            </a:rPr>
            <a:t>LSTM-CRF</a:t>
          </a:r>
          <a:endParaRPr lang="zh-CN" altLang="en-US" sz="1400" kern="1200">
            <a:solidFill>
              <a:srgbClr val="FF0000"/>
            </a:solidFill>
          </a:endParaRPr>
        </a:p>
      </dsp:txBody>
      <dsp:txXfrm>
        <a:off x="982837" y="4175993"/>
        <a:ext cx="2520008" cy="1081752"/>
      </dsp:txXfrm>
    </dsp:sp>
    <dsp:sp modelId="{F63FADE2-0C3A-42D3-9522-AAE7ECDAE7B4}">
      <dsp:nvSpPr>
        <dsp:cNvPr id="0" name=""/>
        <dsp:cNvSpPr/>
      </dsp:nvSpPr>
      <dsp:spPr>
        <a:xfrm>
          <a:off x="3773520" y="4103469"/>
          <a:ext cx="1502231" cy="7509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altLang="zh-CN" sz="2000" b="1" kern="1200" dirty="0" smtClean="0">
              <a:solidFill>
                <a:srgbClr val="FF0000"/>
              </a:solidFill>
            </a:rPr>
            <a:t>Neural Model</a:t>
          </a:r>
          <a:endParaRPr lang="zh-CN" altLang="en-US" sz="2000" b="1" kern="1200">
            <a:solidFill>
              <a:srgbClr val="FF0000"/>
            </a:solidFill>
          </a:endParaRPr>
        </a:p>
      </dsp:txBody>
      <dsp:txXfrm>
        <a:off x="3773520" y="4103469"/>
        <a:ext cx="1502231" cy="7509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E0BE2-73A8-491D-AA4C-B8405E73D9F5}">
      <dsp:nvSpPr>
        <dsp:cNvPr id="0" name=""/>
        <dsp:cNvSpPr/>
      </dsp:nvSpPr>
      <dsp:spPr>
        <a:xfrm>
          <a:off x="269" y="919945"/>
          <a:ext cx="507769" cy="507769"/>
        </a:xfrm>
        <a:prstGeom prst="donut">
          <a:avLst>
            <a:gd name="adj" fmla="val 2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501CACA-328C-45DF-8A29-EEC1FD2F1AF2}">
      <dsp:nvSpPr>
        <dsp:cNvPr id="0" name=""/>
        <dsp:cNvSpPr/>
      </dsp:nvSpPr>
      <dsp:spPr>
        <a:xfrm rot="17700000">
          <a:off x="179184" y="506009"/>
          <a:ext cx="631214" cy="30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endParaRPr lang="zh-CN" altLang="en-US" sz="2300" kern="1200"/>
        </a:p>
      </dsp:txBody>
      <dsp:txXfrm>
        <a:off x="179184" y="506009"/>
        <a:ext cx="631214" cy="304196"/>
      </dsp:txXfrm>
    </dsp:sp>
    <dsp:sp modelId="{AF69286C-C22D-4D6F-B347-9B341883A3D7}">
      <dsp:nvSpPr>
        <dsp:cNvPr id="0" name=""/>
        <dsp:cNvSpPr/>
      </dsp:nvSpPr>
      <dsp:spPr>
        <a:xfrm>
          <a:off x="546326" y="919945"/>
          <a:ext cx="507769" cy="507769"/>
        </a:xfrm>
        <a:prstGeom prst="donut">
          <a:avLst>
            <a:gd name="adj" fmla="val 2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2790DB1-F707-4327-9E18-0A263749E5F5}">
      <dsp:nvSpPr>
        <dsp:cNvPr id="0" name=""/>
        <dsp:cNvSpPr/>
      </dsp:nvSpPr>
      <dsp:spPr>
        <a:xfrm rot="17700000">
          <a:off x="725242" y="506009"/>
          <a:ext cx="631214" cy="30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endParaRPr lang="zh-CN" altLang="en-US" sz="2300" kern="1200"/>
        </a:p>
      </dsp:txBody>
      <dsp:txXfrm>
        <a:off x="725242" y="506009"/>
        <a:ext cx="631214" cy="304196"/>
      </dsp:txXfrm>
    </dsp:sp>
    <dsp:sp modelId="{B284FDD8-5F06-4C35-AF09-5B832487333F}">
      <dsp:nvSpPr>
        <dsp:cNvPr id="0" name=""/>
        <dsp:cNvSpPr/>
      </dsp:nvSpPr>
      <dsp:spPr>
        <a:xfrm>
          <a:off x="1092343" y="1042047"/>
          <a:ext cx="263564" cy="263564"/>
        </a:xfrm>
        <a:prstGeom prst="ellipse">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C36749D-708D-46F7-9AAE-13EFF632DC90}">
      <dsp:nvSpPr>
        <dsp:cNvPr id="0" name=""/>
        <dsp:cNvSpPr/>
      </dsp:nvSpPr>
      <dsp:spPr>
        <a:xfrm rot="17700000">
          <a:off x="780187" y="1408888"/>
          <a:ext cx="546030" cy="263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 bIns="0" numCol="1" spcCol="1270" anchor="ctr" anchorCtr="0">
          <a:noAutofit/>
        </a:bodyPr>
        <a:lstStyle/>
        <a:p>
          <a:pPr lvl="0" algn="r" defTabSz="311150">
            <a:lnSpc>
              <a:spcPct val="90000"/>
            </a:lnSpc>
            <a:spcBef>
              <a:spcPct val="0"/>
            </a:spcBef>
            <a:spcAft>
              <a:spcPct val="35000"/>
            </a:spcAft>
          </a:pPr>
          <a:r>
            <a:rPr lang="en-US" altLang="zh-CN" sz="700" kern="1200" dirty="0" smtClean="0">
              <a:solidFill>
                <a:schemeClr val="accent2">
                  <a:lumMod val="75000"/>
                </a:schemeClr>
              </a:solidFill>
            </a:rPr>
            <a:t>Conventional Model</a:t>
          </a:r>
          <a:endParaRPr lang="zh-CN" altLang="en-US" sz="700" kern="1200">
            <a:solidFill>
              <a:schemeClr val="accent2">
                <a:lumMod val="75000"/>
              </a:schemeClr>
            </a:solidFill>
          </a:endParaRPr>
        </a:p>
      </dsp:txBody>
      <dsp:txXfrm>
        <a:off x="780187" y="1408888"/>
        <a:ext cx="546030" cy="263275"/>
      </dsp:txXfrm>
    </dsp:sp>
    <dsp:sp modelId="{08478755-F6DD-4B04-BA70-D6B1FD0C1DE9}">
      <dsp:nvSpPr>
        <dsp:cNvPr id="0" name=""/>
        <dsp:cNvSpPr/>
      </dsp:nvSpPr>
      <dsp:spPr>
        <a:xfrm rot="17700000">
          <a:off x="1122034" y="675497"/>
          <a:ext cx="546030" cy="263275"/>
        </a:xfrm>
        <a:prstGeom prst="rect">
          <a:avLst/>
        </a:prstGeom>
        <a:noFill/>
        <a:ln>
          <a:noFill/>
        </a:ln>
        <a:effectLst/>
      </dsp:spPr>
      <dsp:style>
        <a:lnRef idx="0">
          <a:scrgbClr r="0" g="0" b="0"/>
        </a:lnRef>
        <a:fillRef idx="0">
          <a:scrgbClr r="0" g="0" b="0"/>
        </a:fillRef>
        <a:effectRef idx="0">
          <a:scrgbClr r="0" g="0" b="0"/>
        </a:effectRef>
        <a:fontRef idx="minor"/>
      </dsp:style>
    </dsp:sp>
    <dsp:sp modelId="{7F72DF8A-E790-49EC-8398-85AA71DE5496}">
      <dsp:nvSpPr>
        <dsp:cNvPr id="0" name=""/>
        <dsp:cNvSpPr/>
      </dsp:nvSpPr>
      <dsp:spPr>
        <a:xfrm>
          <a:off x="1394114" y="1042047"/>
          <a:ext cx="263564" cy="263564"/>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9B1AF97-7335-41D5-BAFE-C49CCED119E6}">
      <dsp:nvSpPr>
        <dsp:cNvPr id="0" name=""/>
        <dsp:cNvSpPr/>
      </dsp:nvSpPr>
      <dsp:spPr>
        <a:xfrm rot="17700000">
          <a:off x="1081958" y="1408888"/>
          <a:ext cx="546030" cy="263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 bIns="0" numCol="1" spcCol="1270" anchor="ctr" anchorCtr="0">
          <a:noAutofit/>
        </a:bodyPr>
        <a:lstStyle/>
        <a:p>
          <a:pPr lvl="0" algn="r" defTabSz="311150">
            <a:lnSpc>
              <a:spcPct val="90000"/>
            </a:lnSpc>
            <a:spcBef>
              <a:spcPct val="0"/>
            </a:spcBef>
            <a:spcAft>
              <a:spcPct val="35000"/>
            </a:spcAft>
          </a:pPr>
          <a:r>
            <a:rPr lang="en-US" altLang="zh-CN" sz="700" kern="1200" dirty="0" smtClean="0">
              <a:solidFill>
                <a:schemeClr val="accent2">
                  <a:lumMod val="75000"/>
                </a:schemeClr>
              </a:solidFill>
            </a:rPr>
            <a:t>Latent Model</a:t>
          </a:r>
          <a:endParaRPr lang="zh-CN" altLang="en-US" sz="700" kern="1200">
            <a:solidFill>
              <a:schemeClr val="accent2">
                <a:lumMod val="75000"/>
              </a:schemeClr>
            </a:solidFill>
          </a:endParaRPr>
        </a:p>
      </dsp:txBody>
      <dsp:txXfrm>
        <a:off x="1081958" y="1408888"/>
        <a:ext cx="546030" cy="263275"/>
      </dsp:txXfrm>
    </dsp:sp>
    <dsp:sp modelId="{4BB0DADF-02DA-4B49-AE3A-BF77A56D1EF7}">
      <dsp:nvSpPr>
        <dsp:cNvPr id="0" name=""/>
        <dsp:cNvSpPr/>
      </dsp:nvSpPr>
      <dsp:spPr>
        <a:xfrm rot="17700000">
          <a:off x="1423805" y="675497"/>
          <a:ext cx="546030" cy="263275"/>
        </a:xfrm>
        <a:prstGeom prst="rect">
          <a:avLst/>
        </a:prstGeom>
        <a:noFill/>
        <a:ln>
          <a:noFill/>
        </a:ln>
        <a:effectLst/>
      </dsp:spPr>
      <dsp:style>
        <a:lnRef idx="0">
          <a:scrgbClr r="0" g="0" b="0"/>
        </a:lnRef>
        <a:fillRef idx="0">
          <a:scrgbClr r="0" g="0" b="0"/>
        </a:fillRef>
        <a:effectRef idx="0">
          <a:scrgbClr r="0" g="0" b="0"/>
        </a:effectRef>
        <a:fontRef idx="minor"/>
      </dsp:style>
    </dsp:sp>
    <dsp:sp modelId="{586A86F9-BB63-4567-87F5-55CF47A103F8}">
      <dsp:nvSpPr>
        <dsp:cNvPr id="0" name=""/>
        <dsp:cNvSpPr/>
      </dsp:nvSpPr>
      <dsp:spPr>
        <a:xfrm>
          <a:off x="1695885" y="1042047"/>
          <a:ext cx="263564" cy="263564"/>
        </a:xfrm>
        <a:prstGeom prst="ellipse">
          <a:avLst/>
        </a:prstGeom>
        <a:solidFill>
          <a:srgbClr val="FF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5E84957-0657-4910-A126-7EC9C7042ECE}">
      <dsp:nvSpPr>
        <dsp:cNvPr id="0" name=""/>
        <dsp:cNvSpPr/>
      </dsp:nvSpPr>
      <dsp:spPr>
        <a:xfrm rot="17700000">
          <a:off x="1383729" y="1408888"/>
          <a:ext cx="546030" cy="263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7780" bIns="0" numCol="1" spcCol="1270" anchor="ctr" anchorCtr="0">
          <a:noAutofit/>
        </a:bodyPr>
        <a:lstStyle/>
        <a:p>
          <a:pPr lvl="0" algn="r" defTabSz="311150">
            <a:lnSpc>
              <a:spcPct val="90000"/>
            </a:lnSpc>
            <a:spcBef>
              <a:spcPct val="0"/>
            </a:spcBef>
            <a:spcAft>
              <a:spcPct val="35000"/>
            </a:spcAft>
          </a:pPr>
          <a:r>
            <a:rPr lang="en-US" altLang="zh-CN" sz="700" kern="1200" dirty="0" smtClean="0">
              <a:solidFill>
                <a:srgbClr val="FF0000"/>
              </a:solidFill>
            </a:rPr>
            <a:t>Neural Model</a:t>
          </a:r>
          <a:endParaRPr lang="zh-CN" altLang="en-US" sz="700" kern="1200">
            <a:solidFill>
              <a:srgbClr val="FF0000"/>
            </a:solidFill>
          </a:endParaRPr>
        </a:p>
      </dsp:txBody>
      <dsp:txXfrm>
        <a:off x="1383729" y="1408888"/>
        <a:ext cx="546030" cy="263275"/>
      </dsp:txXfrm>
    </dsp:sp>
    <dsp:sp modelId="{B5DEEF4F-A2ED-4266-8944-EAF69373CC6F}">
      <dsp:nvSpPr>
        <dsp:cNvPr id="0" name=""/>
        <dsp:cNvSpPr/>
      </dsp:nvSpPr>
      <dsp:spPr>
        <a:xfrm rot="17700000">
          <a:off x="1725576" y="675497"/>
          <a:ext cx="546030" cy="263275"/>
        </a:xfrm>
        <a:prstGeom prst="rect">
          <a:avLst/>
        </a:prstGeom>
        <a:noFill/>
        <a:ln>
          <a:noFill/>
        </a:ln>
        <a:effectLst/>
      </dsp:spPr>
      <dsp:style>
        <a:lnRef idx="0">
          <a:scrgbClr r="0" g="0" b="0"/>
        </a:lnRef>
        <a:fillRef idx="0">
          <a:scrgbClr r="0" g="0" b="0"/>
        </a:fillRef>
        <a:effectRef idx="0">
          <a:scrgbClr r="0" g="0" b="0"/>
        </a:effectRef>
        <a:fontRef idx="minor"/>
      </dsp:style>
    </dsp:sp>
    <dsp:sp modelId="{A160D37F-CBB3-43DD-BC4A-0C5C6F037076}">
      <dsp:nvSpPr>
        <dsp:cNvPr id="0" name=""/>
        <dsp:cNvSpPr/>
      </dsp:nvSpPr>
      <dsp:spPr>
        <a:xfrm>
          <a:off x="1997697" y="919945"/>
          <a:ext cx="507769" cy="507769"/>
        </a:xfrm>
        <a:prstGeom prst="donut">
          <a:avLst>
            <a:gd name="adj" fmla="val 2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D78B3DE-CFFB-41BF-9835-07E0FBADFBCC}">
      <dsp:nvSpPr>
        <dsp:cNvPr id="0" name=""/>
        <dsp:cNvSpPr/>
      </dsp:nvSpPr>
      <dsp:spPr>
        <a:xfrm rot="17700000">
          <a:off x="2176612" y="506009"/>
          <a:ext cx="631214" cy="30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endParaRPr lang="zh-CN" altLang="en-US" sz="2300" kern="1200"/>
        </a:p>
      </dsp:txBody>
      <dsp:txXfrm>
        <a:off x="2176612" y="506009"/>
        <a:ext cx="631214" cy="304196"/>
      </dsp:txXfrm>
    </dsp:sp>
    <dsp:sp modelId="{CD56B676-4815-4918-BD88-53A5555B90CB}">
      <dsp:nvSpPr>
        <dsp:cNvPr id="0" name=""/>
        <dsp:cNvSpPr/>
      </dsp:nvSpPr>
      <dsp:spPr>
        <a:xfrm>
          <a:off x="2543755" y="919945"/>
          <a:ext cx="507769" cy="507769"/>
        </a:xfrm>
        <a:prstGeom prst="donut">
          <a:avLst>
            <a:gd name="adj" fmla="val 2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59FF601-1B57-4DD0-B150-C77EA2173182}">
      <dsp:nvSpPr>
        <dsp:cNvPr id="0" name=""/>
        <dsp:cNvSpPr/>
      </dsp:nvSpPr>
      <dsp:spPr>
        <a:xfrm rot="17700000">
          <a:off x="2722670" y="506009"/>
          <a:ext cx="631214" cy="304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420" tIns="0" rIns="0" bIns="0" numCol="1" spcCol="1270" anchor="ctr" anchorCtr="0">
          <a:noAutofit/>
        </a:bodyPr>
        <a:lstStyle/>
        <a:p>
          <a:pPr lvl="0" algn="l" defTabSz="1022350">
            <a:lnSpc>
              <a:spcPct val="90000"/>
            </a:lnSpc>
            <a:spcBef>
              <a:spcPct val="0"/>
            </a:spcBef>
            <a:spcAft>
              <a:spcPct val="35000"/>
            </a:spcAft>
          </a:pPr>
          <a:endParaRPr lang="zh-CN" altLang="en-US" sz="2300" kern="1200"/>
        </a:p>
      </dsp:txBody>
      <dsp:txXfrm>
        <a:off x="2722670" y="506009"/>
        <a:ext cx="631214" cy="30419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F5DE8E-75DF-4E7C-ABE9-A606B2C94CED}" type="datetimeFigureOut">
              <a:rPr lang="zh-CN" altLang="en-US" smtClean="0"/>
              <a:t>2017/1/4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2942A8-28E9-471E-9B78-C644076100D0}" type="slidenum">
              <a:rPr lang="zh-CN" altLang="en-US" smtClean="0"/>
              <a:t>‹#›</a:t>
            </a:fld>
            <a:endParaRPr lang="zh-CN" altLang="en-US"/>
          </a:p>
        </p:txBody>
      </p:sp>
    </p:spTree>
    <p:extLst>
      <p:ext uri="{BB962C8B-B14F-4D97-AF65-F5344CB8AC3E}">
        <p14:creationId xmlns:p14="http://schemas.microsoft.com/office/powerpoint/2010/main" val="284500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2942A8-28E9-471E-9B78-C644076100D0}" type="slidenum">
              <a:rPr lang="zh-CN" altLang="en-US" smtClean="0"/>
              <a:t>8</a:t>
            </a:fld>
            <a:endParaRPr lang="zh-CN" altLang="en-US"/>
          </a:p>
        </p:txBody>
      </p:sp>
    </p:spTree>
    <p:extLst>
      <p:ext uri="{BB962C8B-B14F-4D97-AF65-F5344CB8AC3E}">
        <p14:creationId xmlns:p14="http://schemas.microsoft.com/office/powerpoint/2010/main" val="1964422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现有的同步方法</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942A8-28E9-471E-9B78-C644076100D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2524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942A8-28E9-471E-9B78-C644076100D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83615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942A8-28E9-471E-9B78-C644076100D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7195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337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eaLnBrk="0" hangingPunct="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eaLnBrk="0" hangingPunct="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eaLnBrk="1" hangingPunct="1">
              <a:spcBef>
                <a:spcPct val="0"/>
              </a:spcBef>
            </a:pPr>
            <a:fld id="{88D7220C-9072-4E42-B9DA-9E0F3A7E0238}" type="slidenum">
              <a:rPr lang="zh-CN" altLang="en-US">
                <a:latin typeface="Arial" panose="020B0604020202020204" pitchFamily="34" charset="0"/>
              </a:rPr>
              <a:pPr eaLnBrk="1" hangingPunct="1">
                <a:spcBef>
                  <a:spcPct val="0"/>
                </a:spcBef>
              </a:pPr>
              <a:t>126</a:t>
            </a:fld>
            <a:endParaRPr lang="zh-CN" altLang="en-US">
              <a:latin typeface="Arial" panose="020B0604020202020204" pitchFamily="34" charset="0"/>
            </a:endParaRPr>
          </a:p>
        </p:txBody>
      </p:sp>
    </p:spTree>
    <p:extLst>
      <p:ext uri="{BB962C8B-B14F-4D97-AF65-F5344CB8AC3E}">
        <p14:creationId xmlns:p14="http://schemas.microsoft.com/office/powerpoint/2010/main" val="1485143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Algorithms without scaling based on gradient information struggle to break symmetry here</a:t>
            </a:r>
          </a:p>
          <a:p>
            <a:endParaRPr lang="en-US" altLang="zh-CN" dirty="0" smtClean="0"/>
          </a:p>
          <a:p>
            <a:r>
              <a:rPr lang="en-US" altLang="zh-CN" dirty="0" smtClean="0"/>
              <a:t>SGD gets no where</a:t>
            </a:r>
          </a:p>
          <a:p>
            <a:endParaRPr lang="en-US" altLang="zh-CN" dirty="0" smtClean="0"/>
          </a:p>
          <a:p>
            <a:r>
              <a:rPr lang="en-US" altLang="zh-CN" dirty="0" smtClean="0"/>
              <a:t>Nesterov Accelerated Gradient / Momentum exhibits oscillations until they build up velocity in the optimization direction</a:t>
            </a:r>
            <a:endParaRPr lang="zh-CN" altLang="en-US"/>
          </a:p>
        </p:txBody>
      </p:sp>
      <p:sp>
        <p:nvSpPr>
          <p:cNvPr id="4" name="灯片编号占位符 3"/>
          <p:cNvSpPr>
            <a:spLocks noGrp="1"/>
          </p:cNvSpPr>
          <p:nvPr>
            <p:ph type="sldNum" sz="quarter" idx="10"/>
          </p:nvPr>
        </p:nvSpPr>
        <p:spPr/>
        <p:txBody>
          <a:bodyPr/>
          <a:lstStyle/>
          <a:p>
            <a:fld id="{482942A8-28E9-471E-9B78-C644076100D0}" type="slidenum">
              <a:rPr lang="zh-CN" altLang="en-US" smtClean="0"/>
              <a:t>141</a:t>
            </a:fld>
            <a:endParaRPr lang="zh-CN" altLang="en-US"/>
          </a:p>
        </p:txBody>
      </p:sp>
    </p:spTree>
    <p:extLst>
      <p:ext uri="{BB962C8B-B14F-4D97-AF65-F5344CB8AC3E}">
        <p14:creationId xmlns:p14="http://schemas.microsoft.com/office/powerpoint/2010/main" val="2039125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NAG</a:t>
            </a:r>
            <a:r>
              <a:rPr lang="en-US" altLang="zh-CN" baseline="0" dirty="0" smtClean="0"/>
              <a:t> and </a:t>
            </a:r>
            <a:r>
              <a:rPr lang="en-US" altLang="zh-CN" dirty="0" smtClean="0"/>
              <a:t>Momentum like to explore around, almost taking a different path</a:t>
            </a:r>
            <a:r>
              <a:rPr lang="en-US" altLang="zh-CN" baseline="0" dirty="0" smtClean="0"/>
              <a:t> at the end</a:t>
            </a:r>
            <a:r>
              <a:rPr lang="en-US" altLang="zh-CN" dirty="0" smtClean="0"/>
              <a:t> </a:t>
            </a:r>
          </a:p>
          <a:p>
            <a:endParaRPr lang="en-US" altLang="zh-CN" dirty="0" smtClean="0"/>
          </a:p>
          <a:p>
            <a:r>
              <a:rPr lang="en-US" altLang="zh-CN" dirty="0" smtClean="0"/>
              <a:t>Adadelta/Adagrad/RMSProp proceed like accelerated SGD</a:t>
            </a:r>
            <a:r>
              <a:rPr lang="en-US" altLang="zh-CN" baseline="0" dirty="0" smtClean="0"/>
              <a:t> with more stability</a:t>
            </a:r>
            <a:endParaRPr lang="zh-CN" altLang="en-US"/>
          </a:p>
        </p:txBody>
      </p:sp>
      <p:sp>
        <p:nvSpPr>
          <p:cNvPr id="4" name="灯片编号占位符 3"/>
          <p:cNvSpPr>
            <a:spLocks noGrp="1"/>
          </p:cNvSpPr>
          <p:nvPr>
            <p:ph type="sldNum" sz="quarter" idx="10"/>
          </p:nvPr>
        </p:nvSpPr>
        <p:spPr/>
        <p:txBody>
          <a:bodyPr/>
          <a:lstStyle/>
          <a:p>
            <a:fld id="{482942A8-28E9-471E-9B78-C644076100D0}" type="slidenum">
              <a:rPr lang="zh-CN" altLang="en-US" smtClean="0"/>
              <a:t>142</a:t>
            </a:fld>
            <a:endParaRPr lang="zh-CN" altLang="en-US"/>
          </a:p>
        </p:txBody>
      </p:sp>
    </p:spTree>
    <p:extLst>
      <p:ext uri="{BB962C8B-B14F-4D97-AF65-F5344CB8AC3E}">
        <p14:creationId xmlns:p14="http://schemas.microsoft.com/office/powerpoint/2010/main" val="1367182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Due to the large initial gradient, velocity based techniques shoot off and bounce around</a:t>
            </a:r>
          </a:p>
          <a:p>
            <a:endParaRPr lang="en-US" altLang="zh-CN" dirty="0" smtClean="0"/>
          </a:p>
          <a:p>
            <a:r>
              <a:rPr lang="en-US" altLang="zh-CN" dirty="0" smtClean="0"/>
              <a:t>adagrad almost goes unstable for the</a:t>
            </a:r>
            <a:r>
              <a:rPr lang="en-US" altLang="zh-CN" baseline="0" dirty="0" smtClean="0"/>
              <a:t> large initial gradient</a:t>
            </a:r>
            <a:endParaRPr lang="en-US" altLang="zh-CN" dirty="0" smtClean="0"/>
          </a:p>
          <a:p>
            <a:endParaRPr lang="en-US" altLang="zh-CN" dirty="0" smtClean="0"/>
          </a:p>
          <a:p>
            <a:r>
              <a:rPr lang="en-US" altLang="zh-CN" dirty="0" smtClean="0"/>
              <a:t>Algorithms that scale gradients/step sizes like adadelta and RMSProp proceed more like accelerated SGD and handl large gradients with more stability.</a:t>
            </a:r>
            <a:endParaRPr lang="zh-CN" altLang="en-US"/>
          </a:p>
        </p:txBody>
      </p:sp>
      <p:sp>
        <p:nvSpPr>
          <p:cNvPr id="4" name="灯片编号占位符 3"/>
          <p:cNvSpPr>
            <a:spLocks noGrp="1"/>
          </p:cNvSpPr>
          <p:nvPr>
            <p:ph type="sldNum" sz="quarter" idx="10"/>
          </p:nvPr>
        </p:nvSpPr>
        <p:spPr/>
        <p:txBody>
          <a:bodyPr/>
          <a:lstStyle/>
          <a:p>
            <a:fld id="{482942A8-28E9-471E-9B78-C644076100D0}" type="slidenum">
              <a:rPr lang="zh-CN" altLang="en-US" smtClean="0"/>
              <a:t>143</a:t>
            </a:fld>
            <a:endParaRPr lang="zh-CN" altLang="en-US"/>
          </a:p>
        </p:txBody>
      </p:sp>
    </p:spTree>
    <p:extLst>
      <p:ext uri="{BB962C8B-B14F-4D97-AF65-F5344CB8AC3E}">
        <p14:creationId xmlns:p14="http://schemas.microsoft.com/office/powerpoint/2010/main" val="1547810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with the momentum</a:t>
            </a:r>
            <a:r>
              <a:rPr lang="en-US" altLang="zh-CN" baseline="0" dirty="0" smtClean="0"/>
              <a:t> characteristic of the momentum-based algorithms, they show the smoothing effect, but also overshoot</a:t>
            </a:r>
            <a:endParaRPr lang="zh-CN" altLang="en-US"/>
          </a:p>
        </p:txBody>
      </p:sp>
      <p:sp>
        <p:nvSpPr>
          <p:cNvPr id="4" name="灯片编号占位符 3"/>
          <p:cNvSpPr>
            <a:spLocks noGrp="1"/>
          </p:cNvSpPr>
          <p:nvPr>
            <p:ph type="sldNum" sz="quarter" idx="10"/>
          </p:nvPr>
        </p:nvSpPr>
        <p:spPr/>
        <p:txBody>
          <a:bodyPr/>
          <a:lstStyle/>
          <a:p>
            <a:fld id="{482942A8-28E9-471E-9B78-C644076100D0}" type="slidenum">
              <a:rPr lang="zh-CN" altLang="en-US" smtClean="0"/>
              <a:t>144</a:t>
            </a:fld>
            <a:endParaRPr lang="zh-CN" altLang="en-US"/>
          </a:p>
        </p:txBody>
      </p:sp>
    </p:spTree>
    <p:extLst>
      <p:ext uri="{BB962C8B-B14F-4D97-AF65-F5344CB8AC3E}">
        <p14:creationId xmlns:p14="http://schemas.microsoft.com/office/powerpoint/2010/main" val="193439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pro</a:t>
            </a:r>
            <a:endParaRPr lang="zh-CN" altLang="en-US" dirty="0"/>
          </a:p>
        </p:txBody>
      </p:sp>
      <p:sp>
        <p:nvSpPr>
          <p:cNvPr id="4" name="灯片编号占位符 3"/>
          <p:cNvSpPr>
            <a:spLocks noGrp="1"/>
          </p:cNvSpPr>
          <p:nvPr>
            <p:ph type="sldNum" sz="quarter" idx="10"/>
          </p:nvPr>
        </p:nvSpPr>
        <p:spPr/>
        <p:txBody>
          <a:bodyPr/>
          <a:lstStyle/>
          <a:p>
            <a:fld id="{482942A8-28E9-471E-9B78-C644076100D0}" type="slidenum">
              <a:rPr lang="zh-CN" altLang="en-US" smtClean="0"/>
              <a:t>30</a:t>
            </a:fld>
            <a:endParaRPr lang="zh-CN" altLang="en-US"/>
          </a:p>
        </p:txBody>
      </p:sp>
    </p:spTree>
    <p:extLst>
      <p:ext uri="{BB962C8B-B14F-4D97-AF65-F5344CB8AC3E}">
        <p14:creationId xmlns:p14="http://schemas.microsoft.com/office/powerpoint/2010/main" val="851210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82942A8-28E9-471E-9B78-C644076100D0}" type="slidenum">
              <a:rPr lang="zh-CN" altLang="en-US" smtClean="0"/>
              <a:t>32</a:t>
            </a:fld>
            <a:endParaRPr lang="zh-CN" altLang="en-US"/>
          </a:p>
        </p:txBody>
      </p:sp>
    </p:spTree>
    <p:extLst>
      <p:ext uri="{BB962C8B-B14F-4D97-AF65-F5344CB8AC3E}">
        <p14:creationId xmlns:p14="http://schemas.microsoft.com/office/powerpoint/2010/main" val="984634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82942A8-28E9-471E-9B78-C644076100D0}" type="slidenum">
              <a:rPr lang="zh-CN" altLang="en-US" smtClean="0"/>
              <a:t>33</a:t>
            </a:fld>
            <a:endParaRPr lang="zh-CN" altLang="en-US"/>
          </a:p>
        </p:txBody>
      </p:sp>
    </p:spTree>
    <p:extLst>
      <p:ext uri="{BB962C8B-B14F-4D97-AF65-F5344CB8AC3E}">
        <p14:creationId xmlns:p14="http://schemas.microsoft.com/office/powerpoint/2010/main" val="1877709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endParaRPr lang="en-US" altLang="zh-CN" dirty="0" smtClean="0"/>
          </a:p>
        </p:txBody>
      </p:sp>
      <p:sp>
        <p:nvSpPr>
          <p:cNvPr id="4" name="灯片编号占位符 3"/>
          <p:cNvSpPr>
            <a:spLocks noGrp="1"/>
          </p:cNvSpPr>
          <p:nvPr>
            <p:ph type="sldNum" sz="quarter" idx="10"/>
          </p:nvPr>
        </p:nvSpPr>
        <p:spPr/>
        <p:txBody>
          <a:bodyPr/>
          <a:lstStyle/>
          <a:p>
            <a:fld id="{482942A8-28E9-471E-9B78-C644076100D0}" type="slidenum">
              <a:rPr lang="zh-CN" altLang="en-US" smtClean="0"/>
              <a:t>39</a:t>
            </a:fld>
            <a:endParaRPr lang="zh-CN" altLang="en-US"/>
          </a:p>
        </p:txBody>
      </p:sp>
    </p:spTree>
    <p:extLst>
      <p:ext uri="{BB962C8B-B14F-4D97-AF65-F5344CB8AC3E}">
        <p14:creationId xmlns:p14="http://schemas.microsoft.com/office/powerpoint/2010/main" val="2281740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endParaRPr lang="en-US" altLang="zh-CN" dirty="0" smtClean="0"/>
          </a:p>
        </p:txBody>
      </p:sp>
      <p:sp>
        <p:nvSpPr>
          <p:cNvPr id="4" name="灯片编号占位符 3"/>
          <p:cNvSpPr>
            <a:spLocks noGrp="1"/>
          </p:cNvSpPr>
          <p:nvPr>
            <p:ph type="sldNum" sz="quarter" idx="10"/>
          </p:nvPr>
        </p:nvSpPr>
        <p:spPr/>
        <p:txBody>
          <a:bodyPr/>
          <a:lstStyle/>
          <a:p>
            <a:fld id="{482942A8-28E9-471E-9B78-C644076100D0}" type="slidenum">
              <a:rPr lang="zh-CN" altLang="en-US" smtClean="0"/>
              <a:t>40</a:t>
            </a:fld>
            <a:endParaRPr lang="zh-CN" altLang="en-US"/>
          </a:p>
        </p:txBody>
      </p:sp>
    </p:spTree>
    <p:extLst>
      <p:ext uri="{BB962C8B-B14F-4D97-AF65-F5344CB8AC3E}">
        <p14:creationId xmlns:p14="http://schemas.microsoft.com/office/powerpoint/2010/main" val="2281740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需要图</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942A8-28E9-471E-9B78-C644076100D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9304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942A8-28E9-471E-9B78-C644076100D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23179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现有的同步方法</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2942A8-28E9-471E-9B78-C644076100D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8732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矩形 3"/>
          <p:cNvSpPr>
            <a:spLocks noChangeArrowheads="1"/>
          </p:cNvSpPr>
          <p:nvPr/>
        </p:nvSpPr>
        <p:spPr bwMode="blackWhite">
          <a:xfrm>
            <a:off x="0" y="1268413"/>
            <a:ext cx="9144000" cy="201612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endParaRPr lang="zh-CN" altLang="en-US" smtClean="0"/>
          </a:p>
        </p:txBody>
      </p:sp>
      <p:sp>
        <p:nvSpPr>
          <p:cNvPr id="5" name="Line 6"/>
          <p:cNvSpPr>
            <a:spLocks noChangeShapeType="1"/>
          </p:cNvSpPr>
          <p:nvPr/>
        </p:nvSpPr>
        <p:spPr bwMode="auto">
          <a:xfrm>
            <a:off x="0" y="3041650"/>
            <a:ext cx="9144000" cy="0"/>
          </a:xfrm>
          <a:prstGeom prst="line">
            <a:avLst/>
          </a:prstGeom>
          <a:noFill/>
          <a:ln w="508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3799" name="Rectangle 7"/>
          <p:cNvSpPr>
            <a:spLocks noGrp="1" noChangeArrowheads="1"/>
          </p:cNvSpPr>
          <p:nvPr>
            <p:ph type="ctrTitle"/>
          </p:nvPr>
        </p:nvSpPr>
        <p:spPr>
          <a:xfrm>
            <a:off x="533400" y="1427163"/>
            <a:ext cx="8077200" cy="1609725"/>
          </a:xfrm>
        </p:spPr>
        <p:txBody>
          <a:bodyPr/>
          <a:lstStyle>
            <a:lvl1pPr algn="ctr">
              <a:defRPr sz="4600" b="1">
                <a:latin typeface="微软雅黑" pitchFamily="34" charset="-122"/>
                <a:ea typeface="微软雅黑" pitchFamily="34" charset="-122"/>
              </a:defRPr>
            </a:lvl1pPr>
          </a:lstStyle>
          <a:p>
            <a:pPr lvl="0"/>
            <a:r>
              <a:rPr lang="zh-CN" altLang="en-US" noProof="0" smtClean="0"/>
              <a:t>单击此处编辑母版标题样式</a:t>
            </a:r>
            <a:endParaRPr lang="zh-CN" altLang="en-US" noProof="0" dirty="0" smtClean="0"/>
          </a:p>
        </p:txBody>
      </p:sp>
      <p:sp>
        <p:nvSpPr>
          <p:cNvPr id="33800" name="Rectangle 8"/>
          <p:cNvSpPr>
            <a:spLocks noGrp="1" noChangeArrowheads="1"/>
          </p:cNvSpPr>
          <p:nvPr>
            <p:ph type="subTitle" idx="1"/>
          </p:nvPr>
        </p:nvSpPr>
        <p:spPr>
          <a:xfrm>
            <a:off x="1257300" y="3717032"/>
            <a:ext cx="6629400" cy="1676400"/>
          </a:xfrm>
        </p:spPr>
        <p:txBody>
          <a:bodyPr/>
          <a:lstStyle>
            <a:lvl1pPr marL="0" indent="0" algn="ctr">
              <a:buFont typeface="Wingdings" pitchFamily="2" charset="2"/>
              <a:buNone/>
              <a:defRPr>
                <a:latin typeface="微软雅黑" pitchFamily="34" charset="-122"/>
                <a:ea typeface="微软雅黑" pitchFamily="34" charset="-122"/>
              </a:defRPr>
            </a:lvl1pPr>
          </a:lstStyle>
          <a:p>
            <a:pPr lvl="0"/>
            <a:r>
              <a:rPr lang="zh-CN" altLang="en-US" noProof="0" smtClean="0"/>
              <a:t>单击此处编辑母版副标题样式</a:t>
            </a:r>
            <a:endParaRPr lang="zh-CN" altLang="en-US" noProof="0" dirty="0" smtClean="0"/>
          </a:p>
        </p:txBody>
      </p:sp>
    </p:spTree>
    <p:extLst>
      <p:ext uri="{BB962C8B-B14F-4D97-AF65-F5344CB8AC3E}">
        <p14:creationId xmlns:p14="http://schemas.microsoft.com/office/powerpoint/2010/main" val="275170390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lvl1pPr marL="342900" indent="-342900">
              <a:spcAft>
                <a:spcPts val="1200"/>
              </a:spcAft>
              <a:buClr>
                <a:srgbClr val="7030A0"/>
              </a:buClr>
              <a:buFont typeface="Wingdings" pitchFamily="2" charset="2"/>
              <a:buChar char="p"/>
              <a:defRPr sz="2400"/>
            </a:lvl1pPr>
            <a:lvl2pPr marL="742950" indent="-285750">
              <a:spcAft>
                <a:spcPts val="600"/>
              </a:spcAft>
              <a:buClr>
                <a:srgbClr val="00B0F0"/>
              </a:buClr>
              <a:buFont typeface="Wingdings" pitchFamily="2" charset="2"/>
              <a:buChar char="p"/>
              <a:defRPr sz="2000"/>
            </a:lvl2pPr>
            <a:lvl3pPr>
              <a:spcAft>
                <a:spcPts val="400"/>
              </a:spcAft>
              <a:defRPr sz="1800"/>
            </a:lvl3pPr>
            <a:lvl4pPr>
              <a:spcAft>
                <a:spcPts val="200"/>
              </a:spcAft>
              <a:defRPr sz="1600"/>
            </a:lvl4pPr>
            <a:lvl5pPr>
              <a:defRPr sz="14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6" name="Rectangle 6"/>
          <p:cNvSpPr>
            <a:spLocks noGrp="1" noChangeArrowheads="1"/>
          </p:cNvSpPr>
          <p:nvPr>
            <p:ph type="title"/>
          </p:nvPr>
        </p:nvSpPr>
        <p:spPr bwMode="auto">
          <a:xfrm>
            <a:off x="-36512" y="44624"/>
            <a:ext cx="8015288" cy="39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r>
              <a:rPr lang="zh-CN" altLang="en-US" smtClean="0"/>
              <a:t>单击此处编辑母版标题样式</a:t>
            </a:r>
            <a:endParaRPr lang="zh-CN" altLang="en-US" dirty="0" smtClean="0"/>
          </a:p>
        </p:txBody>
      </p:sp>
      <p:sp>
        <p:nvSpPr>
          <p:cNvPr id="4" name="Rectangle 10"/>
          <p:cNvSpPr>
            <a:spLocks noGrp="1" noChangeArrowheads="1"/>
          </p:cNvSpPr>
          <p:nvPr>
            <p:ph type="sldNum" sz="quarter" idx="10"/>
          </p:nvPr>
        </p:nvSpPr>
        <p:spPr>
          <a:ln/>
        </p:spPr>
        <p:txBody>
          <a:bodyPr/>
          <a:lstStyle>
            <a:lvl1pPr>
              <a:defRPr/>
            </a:lvl1p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353376574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两栏比较">
    <p:spTree>
      <p:nvGrpSpPr>
        <p:cNvPr id="1" name=""/>
        <p:cNvGrpSpPr/>
        <p:nvPr/>
      </p:nvGrpSpPr>
      <p:grpSpPr>
        <a:xfrm>
          <a:off x="0" y="0"/>
          <a:ext cx="0" cy="0"/>
          <a:chOff x="0" y="0"/>
          <a:chExt cx="0" cy="0"/>
        </a:xfrm>
      </p:grpSpPr>
      <p:sp>
        <p:nvSpPr>
          <p:cNvPr id="3" name="内容占位符 2"/>
          <p:cNvSpPr>
            <a:spLocks noGrp="1"/>
          </p:cNvSpPr>
          <p:nvPr>
            <p:ph idx="1"/>
          </p:nvPr>
        </p:nvSpPr>
        <p:spPr>
          <a:xfrm>
            <a:off x="179388" y="765175"/>
            <a:ext cx="4257612" cy="5616575"/>
          </a:xfrm>
        </p:spPr>
        <p:txBody>
          <a:bodyPr/>
          <a:lstStyle>
            <a:lvl1pPr marL="342900" indent="-342900">
              <a:spcAft>
                <a:spcPts val="1200"/>
              </a:spcAft>
              <a:buClr>
                <a:srgbClr val="7030A0"/>
              </a:buClr>
              <a:buFont typeface="Wingdings" pitchFamily="2" charset="2"/>
              <a:buChar char="p"/>
              <a:defRPr sz="2400"/>
            </a:lvl1pPr>
            <a:lvl2pPr marL="742950" indent="-285750">
              <a:spcAft>
                <a:spcPts val="600"/>
              </a:spcAft>
              <a:buClr>
                <a:srgbClr val="00B0F0"/>
              </a:buClr>
              <a:buFont typeface="Wingdings" pitchFamily="2" charset="2"/>
              <a:buChar char="p"/>
              <a:defRPr sz="2000"/>
            </a:lvl2pPr>
            <a:lvl3pPr>
              <a:spcAft>
                <a:spcPts val="400"/>
              </a:spcAft>
              <a:defRPr sz="1800"/>
            </a:lvl3pPr>
            <a:lvl4pPr>
              <a:spcAft>
                <a:spcPts val="200"/>
              </a:spcAft>
              <a:defRPr sz="1600"/>
            </a:lvl4pPr>
            <a:lvl5pPr>
              <a:defRPr sz="14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
        <p:nvSpPr>
          <p:cNvPr id="6" name="Rectangle 6"/>
          <p:cNvSpPr>
            <a:spLocks noGrp="1" noChangeArrowheads="1"/>
          </p:cNvSpPr>
          <p:nvPr>
            <p:ph type="title"/>
          </p:nvPr>
        </p:nvSpPr>
        <p:spPr bwMode="auto">
          <a:xfrm>
            <a:off x="-36512" y="44624"/>
            <a:ext cx="8015288" cy="396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r>
              <a:rPr lang="zh-CN" altLang="en-US" smtClean="0"/>
              <a:t>单击此处编辑母版标题样式</a:t>
            </a:r>
            <a:endParaRPr lang="zh-CN" altLang="en-US" dirty="0" smtClean="0"/>
          </a:p>
        </p:txBody>
      </p:sp>
      <p:sp>
        <p:nvSpPr>
          <p:cNvPr id="4" name="Rectangle 10"/>
          <p:cNvSpPr>
            <a:spLocks noGrp="1" noChangeArrowheads="1"/>
          </p:cNvSpPr>
          <p:nvPr>
            <p:ph type="sldNum" sz="quarter" idx="10"/>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sp>
        <p:nvSpPr>
          <p:cNvPr id="5" name="内容占位符 2"/>
          <p:cNvSpPr>
            <a:spLocks noGrp="1"/>
          </p:cNvSpPr>
          <p:nvPr>
            <p:ph idx="11"/>
          </p:nvPr>
        </p:nvSpPr>
        <p:spPr>
          <a:xfrm>
            <a:off x="4662001" y="765175"/>
            <a:ext cx="4024800" cy="5616575"/>
          </a:xfrm>
        </p:spPr>
        <p:txBody>
          <a:bodyPr/>
          <a:lstStyle>
            <a:lvl1pPr marL="342900" indent="-342900">
              <a:spcAft>
                <a:spcPts val="1200"/>
              </a:spcAft>
              <a:buClr>
                <a:srgbClr val="7030A0"/>
              </a:buClr>
              <a:buFont typeface="Wingdings" pitchFamily="2" charset="2"/>
              <a:buChar char="p"/>
              <a:defRPr sz="2400"/>
            </a:lvl1pPr>
            <a:lvl2pPr marL="742950" indent="-285750">
              <a:spcAft>
                <a:spcPts val="600"/>
              </a:spcAft>
              <a:buClr>
                <a:srgbClr val="00B0F0"/>
              </a:buClr>
              <a:buFont typeface="Wingdings" pitchFamily="2" charset="2"/>
              <a:buChar char="p"/>
              <a:defRPr sz="2000"/>
            </a:lvl2pPr>
            <a:lvl3pPr>
              <a:spcAft>
                <a:spcPts val="400"/>
              </a:spcAft>
              <a:defRPr sz="1800"/>
            </a:lvl3pPr>
            <a:lvl4pPr>
              <a:spcAft>
                <a:spcPts val="200"/>
              </a:spcAft>
              <a:defRPr sz="1600"/>
            </a:lvl4pPr>
            <a:lvl5pPr>
              <a:defRPr sz="14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dirty="0"/>
          </a:p>
        </p:txBody>
      </p:sp>
    </p:spTree>
    <p:extLst>
      <p:ext uri="{BB962C8B-B14F-4D97-AF65-F5344CB8AC3E}">
        <p14:creationId xmlns:p14="http://schemas.microsoft.com/office/powerpoint/2010/main" val="23239128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矩形 1"/>
          <p:cNvSpPr>
            <a:spLocks noChangeArrowheads="1"/>
          </p:cNvSpPr>
          <p:nvPr/>
        </p:nvSpPr>
        <p:spPr bwMode="blackWhite">
          <a:xfrm>
            <a:off x="-36513" y="-26988"/>
            <a:ext cx="9180513" cy="647701"/>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endParaRPr lang="zh-CN" altLang="en-US" smtClean="0"/>
          </a:p>
        </p:txBody>
      </p:sp>
      <p:sp>
        <p:nvSpPr>
          <p:cNvPr id="1027" name="Line 5"/>
          <p:cNvSpPr>
            <a:spLocks noChangeShapeType="1"/>
          </p:cNvSpPr>
          <p:nvPr/>
        </p:nvSpPr>
        <p:spPr bwMode="auto">
          <a:xfrm>
            <a:off x="-36513" y="549275"/>
            <a:ext cx="9180513"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28" name="Rectangle 6"/>
          <p:cNvSpPr>
            <a:spLocks noGrp="1" noChangeArrowheads="1"/>
          </p:cNvSpPr>
          <p:nvPr>
            <p:ph type="title"/>
          </p:nvPr>
        </p:nvSpPr>
        <p:spPr bwMode="auto">
          <a:xfrm>
            <a:off x="-36513" y="44450"/>
            <a:ext cx="801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9" name="Rectangle 7"/>
          <p:cNvSpPr>
            <a:spLocks noGrp="1" noChangeArrowheads="1"/>
          </p:cNvSpPr>
          <p:nvPr>
            <p:ph type="body" idx="1"/>
          </p:nvPr>
        </p:nvSpPr>
        <p:spPr bwMode="auto">
          <a:xfrm>
            <a:off x="179388" y="765175"/>
            <a:ext cx="8640762"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32778" name="Rectangle 10"/>
          <p:cNvSpPr>
            <a:spLocks noGrp="1" noChangeArrowheads="1"/>
          </p:cNvSpPr>
          <p:nvPr>
            <p:ph type="sldNum" sz="quarter" idx="4"/>
          </p:nvPr>
        </p:nvSpPr>
        <p:spPr bwMode="auto">
          <a:xfrm>
            <a:off x="7885113" y="6453188"/>
            <a:ext cx="80168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Black" pitchFamily="34" charset="0"/>
                <a:ea typeface="宋体" pitchFamily="2" charset="-122"/>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Lst>
  <p:timing>
    <p:tnLst>
      <p:par>
        <p:cTn id="1" dur="indefinite" restart="never" nodeType="tmRoot"/>
      </p:par>
    </p:tnLst>
  </p:timing>
  <p:hf hdr="0" ftr="0" dt="0"/>
  <p:txStyles>
    <p:titleStyle>
      <a:lvl1pPr algn="l" rtl="0" eaLnBrk="1" fontAlgn="base" hangingPunct="1">
        <a:spcBef>
          <a:spcPct val="0"/>
        </a:spcBef>
        <a:spcAft>
          <a:spcPct val="0"/>
        </a:spcAft>
        <a:defRPr sz="2800" b="1">
          <a:solidFill>
            <a:schemeClr val="tx2"/>
          </a:solidFill>
          <a:latin typeface="微软雅黑" pitchFamily="34" charset="-122"/>
          <a:ea typeface="微软雅黑" pitchFamily="34" charset="-122"/>
          <a:cs typeface="+mj-cs"/>
        </a:defRPr>
      </a:lvl1pPr>
      <a:lvl2pPr algn="l" rtl="0" eaLnBrk="1" fontAlgn="base" hangingPunct="1">
        <a:spcBef>
          <a:spcPct val="0"/>
        </a:spcBef>
        <a:spcAft>
          <a:spcPct val="0"/>
        </a:spcAft>
        <a:defRPr sz="2800" b="1">
          <a:solidFill>
            <a:schemeClr val="tx2"/>
          </a:solidFill>
          <a:latin typeface="微软雅黑" pitchFamily="34" charset="-122"/>
          <a:ea typeface="微软雅黑" pitchFamily="34" charset="-122"/>
        </a:defRPr>
      </a:lvl2pPr>
      <a:lvl3pPr algn="l" rtl="0" eaLnBrk="1" fontAlgn="base" hangingPunct="1">
        <a:spcBef>
          <a:spcPct val="0"/>
        </a:spcBef>
        <a:spcAft>
          <a:spcPct val="0"/>
        </a:spcAft>
        <a:defRPr sz="2800" b="1">
          <a:solidFill>
            <a:schemeClr val="tx2"/>
          </a:solidFill>
          <a:latin typeface="微软雅黑" pitchFamily="34" charset="-122"/>
          <a:ea typeface="微软雅黑" pitchFamily="34" charset="-122"/>
        </a:defRPr>
      </a:lvl3pPr>
      <a:lvl4pPr algn="l" rtl="0" eaLnBrk="1" fontAlgn="base" hangingPunct="1">
        <a:spcBef>
          <a:spcPct val="0"/>
        </a:spcBef>
        <a:spcAft>
          <a:spcPct val="0"/>
        </a:spcAft>
        <a:defRPr sz="2800" b="1">
          <a:solidFill>
            <a:schemeClr val="tx2"/>
          </a:solidFill>
          <a:latin typeface="微软雅黑" pitchFamily="34" charset="-122"/>
          <a:ea typeface="微软雅黑" pitchFamily="34" charset="-122"/>
        </a:defRPr>
      </a:lvl4pPr>
      <a:lvl5pPr algn="l" rtl="0" eaLnBrk="1" fontAlgn="base" hangingPunct="1">
        <a:spcBef>
          <a:spcPct val="0"/>
        </a:spcBef>
        <a:spcAft>
          <a:spcPct val="0"/>
        </a:spcAft>
        <a:defRPr sz="2800" b="1">
          <a:solidFill>
            <a:schemeClr val="tx2"/>
          </a:solidFill>
          <a:latin typeface="微软雅黑" pitchFamily="34" charset="-122"/>
          <a:ea typeface="微软雅黑" pitchFamily="34" charset="-122"/>
        </a:defRPr>
      </a:lvl5pPr>
      <a:lvl6pPr marL="457200" algn="l" rtl="0" eaLnBrk="1" fontAlgn="base" hangingPunct="1">
        <a:spcBef>
          <a:spcPct val="0"/>
        </a:spcBef>
        <a:spcAft>
          <a:spcPct val="0"/>
        </a:spcAft>
        <a:defRPr sz="4200">
          <a:solidFill>
            <a:schemeClr val="tx2"/>
          </a:solidFill>
          <a:latin typeface="Arial" charset="0"/>
          <a:ea typeface="宋体" pitchFamily="2" charset="-122"/>
        </a:defRPr>
      </a:lvl6pPr>
      <a:lvl7pPr marL="914400" algn="l" rtl="0" eaLnBrk="1" fontAlgn="base" hangingPunct="1">
        <a:spcBef>
          <a:spcPct val="0"/>
        </a:spcBef>
        <a:spcAft>
          <a:spcPct val="0"/>
        </a:spcAft>
        <a:defRPr sz="4200">
          <a:solidFill>
            <a:schemeClr val="tx2"/>
          </a:solidFill>
          <a:latin typeface="Arial" charset="0"/>
          <a:ea typeface="宋体" pitchFamily="2" charset="-122"/>
        </a:defRPr>
      </a:lvl7pPr>
      <a:lvl8pPr marL="1371600" algn="l" rtl="0" eaLnBrk="1" fontAlgn="base" hangingPunct="1">
        <a:spcBef>
          <a:spcPct val="0"/>
        </a:spcBef>
        <a:spcAft>
          <a:spcPct val="0"/>
        </a:spcAft>
        <a:defRPr sz="4200">
          <a:solidFill>
            <a:schemeClr val="tx2"/>
          </a:solidFill>
          <a:latin typeface="Arial" charset="0"/>
          <a:ea typeface="宋体" pitchFamily="2" charset="-122"/>
        </a:defRPr>
      </a:lvl8pPr>
      <a:lvl9pPr marL="1828800" algn="l" rtl="0" eaLnBrk="1" fontAlgn="base" hangingPunct="1">
        <a:spcBef>
          <a:spcPct val="0"/>
        </a:spcBef>
        <a:spcAft>
          <a:spcPct val="0"/>
        </a:spcAft>
        <a:defRPr sz="4200">
          <a:solidFill>
            <a:schemeClr val="tx2"/>
          </a:solidFill>
          <a:latin typeface="Arial" charset="0"/>
          <a:ea typeface="宋体" pitchFamily="2" charset="-122"/>
        </a:defRPr>
      </a:lvl9pPr>
    </p:titleStyle>
    <p:bodyStyle>
      <a:lvl1pPr marL="342900" indent="-342900" algn="l" rtl="0" eaLnBrk="1" fontAlgn="base" hangingPunct="1">
        <a:spcBef>
          <a:spcPct val="20000"/>
        </a:spcBef>
        <a:spcAft>
          <a:spcPts val="1200"/>
        </a:spcAft>
        <a:buClr>
          <a:srgbClr val="FF0000"/>
        </a:buClr>
        <a:buSzPct val="80000"/>
        <a:buFont typeface="Wingdings" pitchFamily="2" charset="2"/>
        <a:buChar char="n"/>
        <a:defRPr sz="24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ts val="600"/>
        </a:spcAft>
        <a:buClr>
          <a:srgbClr val="3333FF"/>
        </a:buClr>
        <a:buSzPct val="70000"/>
        <a:buFont typeface="Wingdings" pitchFamily="2" charset="2"/>
        <a:buChar char="n"/>
        <a:defRPr sz="2000">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ts val="400"/>
        </a:spcAft>
        <a:buClr>
          <a:srgbClr val="7030A0"/>
        </a:buClr>
        <a:buSzPct val="65000"/>
        <a:buFont typeface="Wingdings" pitchFamily="2" charset="2"/>
        <a:buChar char="n"/>
        <a:defRPr sz="1800">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ts val="200"/>
        </a:spcAft>
        <a:buClr>
          <a:schemeClr val="hlink"/>
        </a:buClr>
        <a:buSzPct val="60000"/>
        <a:buFont typeface="Wingdings" pitchFamily="2" charset="2"/>
        <a:buChar char="n"/>
        <a:defRPr sz="1600">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lr>
          <a:schemeClr val="bg2"/>
        </a:buClr>
        <a:buSzPct val="40000"/>
        <a:buFont typeface="Wingdings" pitchFamily="2" charset="2"/>
        <a:buChar char="n"/>
        <a:defRPr sz="140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5.tmp"/><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01.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image" Target="../media/image81.tmp"/><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4.tmp"/><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image" Target="../media/image85.tmp"/><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7.tmp"/><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7.tmp"/><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9.tmp"/><Relationship Id="rId2" Type="http://schemas.openxmlformats.org/officeDocument/2006/relationships/image" Target="../media/image88.tmp"/><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0.tmp"/><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6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11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6.tmp"/><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7.tmp"/><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8.tmp"/><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106.tmp"/></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g"/><Relationship Id="rId1" Type="http://schemas.openxmlformats.org/officeDocument/2006/relationships/slideLayout" Target="../slideLayouts/slideLayout2.xml"/><Relationship Id="rId6" Type="http://schemas.openxmlformats.org/officeDocument/2006/relationships/image" Target="../media/image114.jpg"/><Relationship Id="rId5" Type="http://schemas.openxmlformats.org/officeDocument/2006/relationships/image" Target="../media/image113.png"/><Relationship Id="rId4" Type="http://schemas.openxmlformats.org/officeDocument/2006/relationships/image" Target="../media/image112.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tmp"/><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3.wmf"/><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6.wmf"/><Relationship Id="rId5" Type="http://schemas.openxmlformats.org/officeDocument/2006/relationships/oleObject" Target="../embeddings/oleObject4.bin"/><Relationship Id="rId4" Type="http://schemas.openxmlformats.org/officeDocument/2006/relationships/image" Target="../media/image35.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7.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8.wmf"/></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tmp"/><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image" Target="../media/image49.tmp"/><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59.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tmp"/><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5.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tmp"/><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image" Target="../media/image75.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sz="3600" dirty="0"/>
              <a:t>Methods and Theories for </a:t>
            </a:r>
            <a:r>
              <a:rPr lang="en-US" altLang="zh-CN" sz="3600" dirty="0" smtClean="0"/>
              <a:t>    Large-scale </a:t>
            </a:r>
            <a:r>
              <a:rPr lang="en-US" altLang="zh-CN" sz="3600" dirty="0"/>
              <a:t>Structured Prediction</a:t>
            </a:r>
            <a:endParaRPr lang="zh-CN" altLang="en-US" sz="3600"/>
          </a:p>
        </p:txBody>
      </p:sp>
      <p:sp>
        <p:nvSpPr>
          <p:cNvPr id="3" name="副标题 2"/>
          <p:cNvSpPr>
            <a:spLocks noGrp="1"/>
          </p:cNvSpPr>
          <p:nvPr>
            <p:ph type="subTitle" idx="1"/>
          </p:nvPr>
        </p:nvSpPr>
        <p:spPr>
          <a:xfrm>
            <a:off x="1377000" y="4014000"/>
            <a:ext cx="2385000" cy="1016968"/>
          </a:xfrm>
        </p:spPr>
        <p:txBody>
          <a:bodyPr/>
          <a:lstStyle/>
          <a:p>
            <a:r>
              <a:rPr lang="en-US" altLang="zh-CN" dirty="0" smtClean="0"/>
              <a:t>Xu SUN</a:t>
            </a:r>
          </a:p>
          <a:p>
            <a:r>
              <a:rPr lang="en-US" altLang="zh-CN" sz="1800" b="0" dirty="0" smtClean="0"/>
              <a:t>Peking University</a:t>
            </a:r>
          </a:p>
          <a:p>
            <a:r>
              <a:rPr lang="en-US" altLang="zh-CN" sz="1800" b="0" dirty="0" smtClean="0"/>
              <a:t>xusun@pku.edu.cn</a:t>
            </a:r>
            <a:endParaRPr lang="zh-CN" altLang="en-US" sz="1800" b="0" dirty="0"/>
          </a:p>
        </p:txBody>
      </p:sp>
      <p:sp>
        <p:nvSpPr>
          <p:cNvPr id="4" name="副标题 2"/>
          <p:cNvSpPr txBox="1">
            <a:spLocks/>
          </p:cNvSpPr>
          <p:nvPr/>
        </p:nvSpPr>
        <p:spPr bwMode="auto">
          <a:xfrm>
            <a:off x="4572000" y="4014000"/>
            <a:ext cx="3285000" cy="88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ts val="1200"/>
              </a:spcAft>
              <a:buClr>
                <a:srgbClr val="FF0000"/>
              </a:buClr>
              <a:buSzPct val="80000"/>
              <a:buFont typeface="Wingdings" pitchFamily="2" charset="2"/>
              <a:buNone/>
              <a:defRPr sz="24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ts val="600"/>
              </a:spcAft>
              <a:buClr>
                <a:srgbClr val="3333FF"/>
              </a:buClr>
              <a:buSzPct val="70000"/>
              <a:buFont typeface="Wingdings" pitchFamily="2" charset="2"/>
              <a:buChar char="n"/>
              <a:defRPr sz="2000">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ts val="400"/>
              </a:spcAft>
              <a:buClr>
                <a:srgbClr val="7030A0"/>
              </a:buClr>
              <a:buSzPct val="65000"/>
              <a:buFont typeface="Wingdings" pitchFamily="2" charset="2"/>
              <a:buChar char="n"/>
              <a:defRPr sz="1800">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ts val="200"/>
              </a:spcAft>
              <a:buClr>
                <a:schemeClr val="hlink"/>
              </a:buClr>
              <a:buSzPct val="60000"/>
              <a:buFont typeface="Wingdings" pitchFamily="2" charset="2"/>
              <a:buChar char="n"/>
              <a:defRPr sz="1600">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lr>
                <a:schemeClr val="bg2"/>
              </a:buClr>
              <a:buSzPct val="40000"/>
              <a:buFont typeface="Wingdings" pitchFamily="2" charset="2"/>
              <a:buChar char="n"/>
              <a:defRPr sz="140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r>
              <a:rPr lang="en-US" altLang="zh-CN" kern="0" dirty="0" smtClean="0"/>
              <a:t>Yansong FENG</a:t>
            </a:r>
          </a:p>
          <a:p>
            <a:r>
              <a:rPr lang="en-US" altLang="zh-CN" sz="1800" b="0" dirty="0"/>
              <a:t>Peking </a:t>
            </a:r>
            <a:r>
              <a:rPr lang="en-US" altLang="zh-CN" sz="1800" b="0" dirty="0" smtClean="0"/>
              <a:t>University</a:t>
            </a:r>
          </a:p>
          <a:p>
            <a:r>
              <a:rPr lang="en-US" altLang="zh-CN" sz="1800" b="0" dirty="0" smtClean="0"/>
              <a:t>fengyansong@pku.edu.cn</a:t>
            </a:r>
            <a:endParaRPr lang="en-US" altLang="zh-CN" sz="1800" b="0" dirty="0"/>
          </a:p>
        </p:txBody>
      </p:sp>
      <p:sp>
        <p:nvSpPr>
          <p:cNvPr id="5" name="TextBox 4"/>
          <p:cNvSpPr txBox="1"/>
          <p:nvPr/>
        </p:nvSpPr>
        <p:spPr>
          <a:xfrm>
            <a:off x="6057000" y="459000"/>
            <a:ext cx="3105000" cy="369332"/>
          </a:xfrm>
          <a:prstGeom prst="rect">
            <a:avLst/>
          </a:prstGeom>
          <a:noFill/>
        </p:spPr>
        <p:txBody>
          <a:bodyPr wrap="square" rtlCol="0">
            <a:spAutoFit/>
          </a:bodyPr>
          <a:lstStyle/>
          <a:p>
            <a:r>
              <a:rPr lang="en-US" altLang="zh-CN" dirty="0" smtClean="0"/>
              <a:t>EMNLP Tutorial 2016</a:t>
            </a:r>
            <a:endParaRPr lang="zh-CN" altLang="en-US" dirty="0"/>
          </a:p>
        </p:txBody>
      </p:sp>
    </p:spTree>
    <p:extLst>
      <p:ext uri="{BB962C8B-B14F-4D97-AF65-F5344CB8AC3E}">
        <p14:creationId xmlns:p14="http://schemas.microsoft.com/office/powerpoint/2010/main" val="3596050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However, most of the time, </a:t>
            </a:r>
            <a:r>
              <a:rPr lang="en-US" altLang="zh-CN" dirty="0" smtClean="0">
                <a:solidFill>
                  <a:schemeClr val="accent2">
                    <a:lumMod val="75000"/>
                  </a:schemeClr>
                </a:solidFill>
              </a:rPr>
              <a:t>structure prediction </a:t>
            </a:r>
            <a:r>
              <a:rPr lang="en-US" altLang="zh-CN" dirty="0" smtClean="0"/>
              <a:t>is</a:t>
            </a:r>
            <a:r>
              <a:rPr lang="en-US" altLang="zh-CN" dirty="0" smtClean="0">
                <a:solidFill>
                  <a:schemeClr val="accent2">
                    <a:lumMod val="75000"/>
                  </a:schemeClr>
                </a:solidFill>
              </a:rPr>
              <a:t> </a:t>
            </a:r>
            <a:r>
              <a:rPr lang="en-US" altLang="zh-CN" sz="2800" dirty="0">
                <a:solidFill>
                  <a:srgbClr val="FF0000"/>
                </a:solidFill>
              </a:rPr>
              <a:t>not s</a:t>
            </a:r>
            <a:r>
              <a:rPr lang="en-US" altLang="zh-CN" sz="2800" dirty="0" smtClean="0">
                <a:solidFill>
                  <a:srgbClr val="FF0000"/>
                </a:solidFill>
              </a:rPr>
              <a:t>traight-forward</a:t>
            </a:r>
          </a:p>
        </p:txBody>
      </p:sp>
      <p:sp>
        <p:nvSpPr>
          <p:cNvPr id="3" name="标题 2"/>
          <p:cNvSpPr>
            <a:spLocks noGrp="1"/>
          </p:cNvSpPr>
          <p:nvPr>
            <p:ph type="title"/>
          </p:nvPr>
        </p:nvSpPr>
        <p:spPr/>
        <p:txBody>
          <a:bodyPr/>
          <a:lstStyle/>
          <a:p>
            <a:r>
              <a:rPr lang="en-US" altLang="zh-CN" dirty="0" smtClean="0"/>
              <a:t>Why Structured Prediction?</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10</a:t>
            </a:fld>
            <a:endParaRPr lang="zh-CN" altLang="en-US"/>
          </a:p>
        </p:txBody>
      </p:sp>
      <p:sp>
        <p:nvSpPr>
          <p:cNvPr id="8" name="内容占位符 1"/>
          <p:cNvSpPr txBox="1">
            <a:spLocks/>
          </p:cNvSpPr>
          <p:nvPr/>
        </p:nvSpPr>
        <p:spPr bwMode="auto">
          <a:xfrm>
            <a:off x="387000" y="4845975"/>
            <a:ext cx="8280000" cy="5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ts val="1200"/>
              </a:spcAft>
              <a:buClr>
                <a:srgbClr val="7030A0"/>
              </a:buClr>
              <a:buSzPct val="80000"/>
              <a:buFont typeface="Wingdings" pitchFamily="2" charset="2"/>
              <a:buChar char="p"/>
              <a:defRPr sz="24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ts val="600"/>
              </a:spcAft>
              <a:buClr>
                <a:srgbClr val="00B0F0"/>
              </a:buClr>
              <a:buSzPct val="70000"/>
              <a:buFont typeface="Wingdings" pitchFamily="2" charset="2"/>
              <a:buChar char="p"/>
              <a:defRPr sz="2000">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ts val="400"/>
              </a:spcAft>
              <a:buClr>
                <a:srgbClr val="7030A0"/>
              </a:buClr>
              <a:buSzPct val="65000"/>
              <a:buFont typeface="Wingdings" pitchFamily="2" charset="2"/>
              <a:buChar char="n"/>
              <a:defRPr sz="1800">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ts val="200"/>
              </a:spcAft>
              <a:buClr>
                <a:schemeClr val="hlink"/>
              </a:buClr>
              <a:buSzPct val="60000"/>
              <a:buFont typeface="Wingdings" pitchFamily="2" charset="2"/>
              <a:buChar char="n"/>
              <a:defRPr sz="1600">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lr>
                <a:schemeClr val="bg2"/>
              </a:buClr>
              <a:buSzPct val="40000"/>
              <a:buFont typeface="Wingdings" pitchFamily="2" charset="2"/>
              <a:buChar char="n"/>
              <a:defRPr sz="140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pPr marL="0" indent="0" algn="ctr">
              <a:buNone/>
            </a:pPr>
            <a:r>
              <a:rPr lang="en-US" altLang="zh-CN" kern="0" dirty="0" smtClean="0">
                <a:solidFill>
                  <a:srgbClr val="FF0000"/>
                </a:solidFill>
              </a:rPr>
              <a:t>Why it is hard?</a:t>
            </a:r>
            <a:r>
              <a:rPr lang="en-US" altLang="zh-CN" kern="0" dirty="0">
                <a:solidFill>
                  <a:schemeClr val="accent2">
                    <a:lumMod val="75000"/>
                  </a:schemeClr>
                </a:solidFill>
              </a:rPr>
              <a:t> </a:t>
            </a:r>
            <a:r>
              <a:rPr lang="en-US" altLang="zh-CN" kern="0" dirty="0" smtClean="0">
                <a:solidFill>
                  <a:schemeClr val="accent2">
                    <a:lumMod val="75000"/>
                  </a:schemeClr>
                </a:solidFill>
              </a:rPr>
              <a:t>--Natural languages encode all of the structures in a </a:t>
            </a:r>
            <a:r>
              <a:rPr lang="en-US" altLang="zh-CN" kern="0" dirty="0">
                <a:solidFill>
                  <a:schemeClr val="accent2">
                    <a:lumMod val="75000"/>
                  </a:schemeClr>
                </a:solidFill>
              </a:rPr>
              <a:t>linear form</a:t>
            </a:r>
          </a:p>
        </p:txBody>
      </p:sp>
      <p:sp>
        <p:nvSpPr>
          <p:cNvPr id="10" name="文本框 9"/>
          <p:cNvSpPr txBox="1"/>
          <p:nvPr/>
        </p:nvSpPr>
        <p:spPr>
          <a:xfrm>
            <a:off x="2007000" y="5741145"/>
            <a:ext cx="6492379" cy="1015663"/>
          </a:xfrm>
          <a:prstGeom prst="rect">
            <a:avLst/>
          </a:prstGeom>
          <a:noFill/>
        </p:spPr>
        <p:txBody>
          <a:bodyPr wrap="square" rtlCol="0">
            <a:spAutoFit/>
          </a:bodyPr>
          <a:lstStyle/>
          <a:p>
            <a:pPr algn="r"/>
            <a:r>
              <a:rPr lang="en-US" altLang="zh-CN" sz="1200" dirty="0"/>
              <a:t>N Chomsky. </a:t>
            </a:r>
            <a:r>
              <a:rPr lang="en-US" altLang="zh-CN" sz="1200" dirty="0" smtClean="0"/>
              <a:t>Language </a:t>
            </a:r>
            <a:r>
              <a:rPr lang="en-US" altLang="zh-CN" sz="1200" dirty="0"/>
              <a:t>and mind</a:t>
            </a:r>
            <a:r>
              <a:rPr lang="en-US" altLang="zh-CN" sz="1200" dirty="0" smtClean="0"/>
              <a:t>.</a:t>
            </a:r>
          </a:p>
          <a:p>
            <a:pPr algn="r"/>
            <a:r>
              <a:rPr lang="en-US" altLang="zh-CN" sz="1200" dirty="0"/>
              <a:t>N Chomsky. Reflections on language</a:t>
            </a:r>
            <a:r>
              <a:rPr lang="en-US" altLang="zh-CN" sz="1200" dirty="0" smtClean="0"/>
              <a:t>.</a:t>
            </a:r>
          </a:p>
          <a:p>
            <a:pPr algn="r"/>
            <a:r>
              <a:rPr lang="en-US" altLang="zh-CN" sz="1200" dirty="0"/>
              <a:t>MAK Halliday. Language structure and language function</a:t>
            </a:r>
            <a:r>
              <a:rPr lang="en-US" altLang="zh-CN" sz="1200" dirty="0" smtClean="0"/>
              <a:t>.</a:t>
            </a:r>
            <a:endParaRPr lang="en-US" altLang="zh-CN" sz="1200" dirty="0"/>
          </a:p>
          <a:p>
            <a:pPr algn="r"/>
            <a:r>
              <a:rPr lang="en-US" altLang="zh-CN" sz="1200" dirty="0" smtClean="0"/>
              <a:t>N </a:t>
            </a:r>
            <a:r>
              <a:rPr lang="en-US" altLang="zh-CN" sz="1200" dirty="0"/>
              <a:t>Chomsky. Knowledge of language: Its nature, origin, and </a:t>
            </a:r>
            <a:r>
              <a:rPr lang="en-US" altLang="zh-CN" sz="1200" dirty="0" smtClean="0"/>
              <a:t>use.</a:t>
            </a:r>
            <a:endParaRPr lang="en-US" altLang="zh-CN" sz="1200" dirty="0"/>
          </a:p>
          <a:p>
            <a:pPr algn="r"/>
            <a:r>
              <a:rPr lang="en-US" altLang="zh-CN" sz="1200" dirty="0" smtClean="0"/>
              <a:t>D Biber, S Conrad, R Reppen. Corpus linguistics: Investigating language structure and use.</a:t>
            </a:r>
            <a:endParaRPr lang="zh-CN" altLang="en-US" sz="1200"/>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6164"/>
            <a:ext cx="9144000" cy="3225672"/>
          </a:xfrm>
          <a:prstGeom prst="rect">
            <a:avLst/>
          </a:prstGeom>
        </p:spPr>
      </p:pic>
    </p:spTree>
    <p:extLst>
      <p:ext uri="{BB962C8B-B14F-4D97-AF65-F5344CB8AC3E}">
        <p14:creationId xmlns:p14="http://schemas.microsoft.com/office/powerpoint/2010/main" val="47956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屏幕剪辑"/>
          <p:cNvPicPr>
            <a:picLocks noChangeAspect="1"/>
          </p:cNvPicPr>
          <p:nvPr/>
        </p:nvPicPr>
        <p:blipFill rotWithShape="1">
          <a:blip r:embed="rId2">
            <a:extLst>
              <a:ext uri="{28A0092B-C50C-407E-A947-70E740481C1C}">
                <a14:useLocalDpi xmlns:a14="http://schemas.microsoft.com/office/drawing/2010/main" val="0"/>
              </a:ext>
            </a:extLst>
          </a:blip>
          <a:srcRect b="24723"/>
          <a:stretch/>
        </p:blipFill>
        <p:spPr>
          <a:xfrm>
            <a:off x="2741448" y="1639792"/>
            <a:ext cx="5308238" cy="1741292"/>
          </a:xfrm>
          <a:prstGeom prst="rect">
            <a:avLst/>
          </a:prstGeom>
        </p:spPr>
      </p:pic>
      <p:sp>
        <p:nvSpPr>
          <p:cNvPr id="2" name="内容占位符 1"/>
          <p:cNvSpPr>
            <a:spLocks noGrp="1"/>
          </p:cNvSpPr>
          <p:nvPr>
            <p:ph idx="1"/>
          </p:nvPr>
        </p:nvSpPr>
        <p:spPr/>
        <p:txBody>
          <a:bodyPr/>
          <a:lstStyle/>
          <a:p>
            <a:r>
              <a:rPr lang="en-US" altLang="zh-CN" dirty="0">
                <a:solidFill>
                  <a:schemeClr val="accent2">
                    <a:lumMod val="75000"/>
                  </a:schemeClr>
                </a:solidFill>
              </a:rPr>
              <a:t>Gradient error </a:t>
            </a:r>
            <a:r>
              <a:rPr lang="en-US" altLang="zh-CN">
                <a:solidFill>
                  <a:schemeClr val="accent2">
                    <a:lumMod val="75000"/>
                  </a:schemeClr>
                </a:solidFill>
              </a:rPr>
              <a:t>is </a:t>
            </a:r>
            <a:r>
              <a:rPr lang="en-US" altLang="zh-CN" smtClean="0">
                <a:solidFill>
                  <a:srgbClr val="FF0000"/>
                </a:solidFill>
              </a:rPr>
              <a:t>moderate</a:t>
            </a:r>
            <a:r>
              <a:rPr lang="en-US" altLang="zh-CN" smtClean="0">
                <a:solidFill>
                  <a:schemeClr val="accent2">
                    <a:lumMod val="75000"/>
                  </a:schemeClr>
                </a:solidFill>
              </a:rPr>
              <a:t> </a:t>
            </a:r>
            <a:r>
              <a:rPr lang="en-US" altLang="zh-CN" dirty="0">
                <a:solidFill>
                  <a:schemeClr val="accent2">
                    <a:lumMod val="75000"/>
                  </a:schemeClr>
                </a:solidFill>
              </a:rPr>
              <a:t>in asynchronous training of neural </a:t>
            </a:r>
            <a:r>
              <a:rPr lang="en-US" altLang="zh-CN" dirty="0" smtClean="0">
                <a:solidFill>
                  <a:schemeClr val="accent2">
                    <a:lumMod val="75000"/>
                  </a:schemeClr>
                </a:solidFill>
              </a:rPr>
              <a:t>networks </a:t>
            </a:r>
            <a:r>
              <a:rPr lang="en-US" altLang="zh-CN" b="0" dirty="0" smtClean="0"/>
              <a:t>in real-world tasks</a:t>
            </a:r>
            <a:endParaRPr lang="en-US" altLang="zh-CN" b="0" dirty="0"/>
          </a:p>
        </p:txBody>
      </p:sp>
      <p:sp>
        <p:nvSpPr>
          <p:cNvPr id="3" name="标题 2"/>
          <p:cNvSpPr>
            <a:spLocks noGrp="1"/>
          </p:cNvSpPr>
          <p:nvPr>
            <p:ph type="title"/>
          </p:nvPr>
        </p:nvSpPr>
        <p:spPr/>
        <p:txBody>
          <a:bodyPr/>
          <a:lstStyle/>
          <a:p>
            <a:r>
              <a:rPr lang="af-ZA" altLang="zh-CN" smtClean="0"/>
              <a:t>Experimental Observations</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sp>
        <p:nvSpPr>
          <p:cNvPr id="9" name="矩形 8"/>
          <p:cNvSpPr/>
          <p:nvPr/>
        </p:nvSpPr>
        <p:spPr bwMode="blackWhite">
          <a:xfrm>
            <a:off x="5938807" y="1549678"/>
            <a:ext cx="1574999" cy="1812729"/>
          </a:xfrm>
          <a:prstGeom prst="rect">
            <a:avLst/>
          </a:prstGeom>
          <a:noFill/>
          <a:ln w="28575">
            <a:solidFill>
              <a:srgbClr val="FF0000"/>
            </a:solidFill>
            <a:miter lim="800000"/>
            <a:headEnd/>
            <a:tailEnd/>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cxnSp>
        <p:nvCxnSpPr>
          <p:cNvPr id="13" name="直接箭头连接符 12"/>
          <p:cNvCxnSpPr/>
          <p:nvPr/>
        </p:nvCxnSpPr>
        <p:spPr>
          <a:xfrm>
            <a:off x="3711792" y="1201055"/>
            <a:ext cx="1485643" cy="21800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60" y="3362407"/>
            <a:ext cx="9144000" cy="3732943"/>
          </a:xfrm>
          <a:prstGeom prst="rect">
            <a:avLst/>
          </a:prstGeom>
        </p:spPr>
      </p:pic>
      <p:sp>
        <p:nvSpPr>
          <p:cNvPr id="16" name="乘号 15"/>
          <p:cNvSpPr/>
          <p:nvPr/>
        </p:nvSpPr>
        <p:spPr bwMode="blackWhite">
          <a:xfrm>
            <a:off x="7636215" y="5017885"/>
            <a:ext cx="1709769" cy="2189354"/>
          </a:xfrm>
          <a:prstGeom prst="mathMultiply">
            <a:avLst/>
          </a:prstGeom>
          <a:solidFill>
            <a:schemeClr val="accent1">
              <a:lumMod val="90000"/>
            </a:schemeClr>
          </a:solidFill>
          <a:ln>
            <a:noFill/>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17" name="乘号 16"/>
          <p:cNvSpPr/>
          <p:nvPr/>
        </p:nvSpPr>
        <p:spPr bwMode="blackWhite">
          <a:xfrm>
            <a:off x="3183886" y="5028310"/>
            <a:ext cx="1709769" cy="2189354"/>
          </a:xfrm>
          <a:prstGeom prst="mathMultiply">
            <a:avLst/>
          </a:prstGeom>
          <a:solidFill>
            <a:schemeClr val="accent1">
              <a:lumMod val="90000"/>
            </a:schemeClr>
          </a:solidFill>
          <a:ln>
            <a:noFill/>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567" y="5425487"/>
            <a:ext cx="1395000" cy="1395000"/>
          </a:xfrm>
          <a:prstGeom prst="rect">
            <a:avLst/>
          </a:prstGeom>
          <a:noFill/>
          <a:ln>
            <a:noFill/>
          </a:ln>
        </p:spPr>
      </p:pic>
    </p:spTree>
    <p:extLst>
      <p:ext uri="{BB962C8B-B14F-4D97-AF65-F5344CB8AC3E}">
        <p14:creationId xmlns:p14="http://schemas.microsoft.com/office/powerpoint/2010/main" val="150700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49408" y="1204889"/>
            <a:ext cx="9094592" cy="5653112"/>
            <a:chOff x="79552" y="2299513"/>
            <a:chExt cx="8796970" cy="5468113"/>
          </a:xfrm>
        </p:grpSpPr>
        <p:pic>
          <p:nvPicPr>
            <p:cNvPr id="6" name="图片 5" descr="屏幕剪辑"/>
            <p:cNvPicPr>
              <a:picLocks noChangeAspect="1"/>
            </p:cNvPicPr>
            <p:nvPr/>
          </p:nvPicPr>
          <p:blipFill rotWithShape="1">
            <a:blip r:embed="rId2">
              <a:extLst>
                <a:ext uri="{28A0092B-C50C-407E-A947-70E740481C1C}">
                  <a14:useLocalDpi xmlns:a14="http://schemas.microsoft.com/office/drawing/2010/main" val="0"/>
                </a:ext>
              </a:extLst>
            </a:blip>
            <a:srcRect l="-1" r="1250"/>
            <a:stretch/>
          </p:blipFill>
          <p:spPr>
            <a:xfrm>
              <a:off x="79552" y="2299513"/>
              <a:ext cx="8729996" cy="3962953"/>
            </a:xfrm>
            <a:prstGeom prst="rect">
              <a:avLst/>
            </a:prstGeom>
          </p:spPr>
        </p:pic>
        <p:pic>
          <p:nvPicPr>
            <p:cNvPr id="7" name="图片 6"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20" y="6262466"/>
              <a:ext cx="8792802" cy="1505160"/>
            </a:xfrm>
            <a:prstGeom prst="rect">
              <a:avLst/>
            </a:prstGeom>
          </p:spPr>
        </p:pic>
      </p:grpSp>
      <p:sp>
        <p:nvSpPr>
          <p:cNvPr id="2" name="内容占位符 1"/>
          <p:cNvSpPr>
            <a:spLocks noGrp="1"/>
          </p:cNvSpPr>
          <p:nvPr>
            <p:ph idx="1"/>
          </p:nvPr>
        </p:nvSpPr>
        <p:spPr/>
        <p:txBody>
          <a:bodyPr/>
          <a:lstStyle/>
          <a:p>
            <a:r>
              <a:rPr lang="en-US" altLang="zh-CN" b="0" dirty="0">
                <a:solidFill>
                  <a:schemeClr val="accent2">
                    <a:lumMod val="75000"/>
                  </a:schemeClr>
                </a:solidFill>
              </a:rPr>
              <a:t>Can </a:t>
            </a:r>
            <a:r>
              <a:rPr lang="en-US" altLang="zh-CN" b="0" dirty="0" smtClean="0">
                <a:solidFill>
                  <a:schemeClr val="accent2">
                    <a:lumMod val="75000"/>
                  </a:schemeClr>
                </a:solidFill>
              </a:rPr>
              <a:t>training still </a:t>
            </a:r>
            <a:r>
              <a:rPr lang="en-US" altLang="zh-CN" b="0" dirty="0">
                <a:solidFill>
                  <a:schemeClr val="accent2">
                    <a:lumMod val="75000"/>
                  </a:schemeClr>
                </a:solidFill>
              </a:rPr>
              <a:t>converge with gradient errors?</a:t>
            </a:r>
            <a:endParaRPr lang="zh-CN" altLang="en-US" b="0" dirty="0">
              <a:solidFill>
                <a:schemeClr val="accent2">
                  <a:lumMod val="75000"/>
                </a:schemeClr>
              </a:solidFill>
            </a:endParaRPr>
          </a:p>
        </p:txBody>
      </p:sp>
      <p:sp>
        <p:nvSpPr>
          <p:cNvPr id="3" name="标题 2"/>
          <p:cNvSpPr>
            <a:spLocks noGrp="1"/>
          </p:cNvSpPr>
          <p:nvPr>
            <p:ph type="title"/>
          </p:nvPr>
        </p:nvSpPr>
        <p:spPr/>
        <p:txBody>
          <a:bodyPr/>
          <a:lstStyle/>
          <a:p>
            <a:r>
              <a:rPr lang="af-ZA" altLang="zh-CN" dirty="0" smtClean="0"/>
              <a:t>Our Theoretical Analysis</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sp>
        <p:nvSpPr>
          <p:cNvPr id="5" name="文本框 4"/>
          <p:cNvSpPr txBox="1"/>
          <p:nvPr/>
        </p:nvSpPr>
        <p:spPr>
          <a:xfrm>
            <a:off x="923602" y="1523798"/>
            <a:ext cx="7152334" cy="1422954"/>
          </a:xfrm>
          <a:prstGeom prst="rect">
            <a:avLst/>
          </a:prstGeom>
          <a:solidFill>
            <a:schemeClr val="bg1"/>
          </a:solidFill>
          <a:ln w="28575">
            <a:solidFill>
              <a:srgbClr val="FF0000"/>
            </a:solidFill>
          </a:ln>
        </p:spPr>
        <p:txBody>
          <a:bodyPr wrap="square" rtlCol="0">
            <a:spAutoFit/>
          </a:bodyPr>
          <a:lstStyle/>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altLang="zh-CN" sz="2000" b="0" i="0" u="none" strike="noStrike" kern="1200" cap="none" spc="0" normalizeH="0" baseline="0" noProof="0" dirty="0" smtClean="0">
                <a:ln>
                  <a:noFill/>
                </a:ln>
                <a:solidFill>
                  <a:srgbClr val="9999FF">
                    <a:lumMod val="75000"/>
                  </a:srgbClr>
                </a:solidFill>
                <a:effectLst/>
                <a:uLnTx/>
                <a:uFillTx/>
                <a:latin typeface="微软雅黑" panose="020B0503020204020204" pitchFamily="34" charset="-122"/>
                <a:ea typeface="微软雅黑" panose="020B0503020204020204" pitchFamily="34" charset="-122"/>
                <a:cs typeface="+mn-cs"/>
              </a:rPr>
              <a:t>Even though there are gradient errors, training </a:t>
            </a:r>
            <a:r>
              <a:rPr kumimoji="0" lang="en-US" altLang="zh-CN" sz="20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still converges towards the optimum</a:t>
            </a:r>
            <a:r>
              <a:rPr kumimoji="0" lang="en-US" altLang="zh-CN" sz="2000" b="0" i="0" u="none" strike="noStrike" kern="1200" cap="none" spc="0" normalizeH="0" baseline="0" noProof="0" dirty="0" smtClean="0">
                <a:ln>
                  <a:noFill/>
                </a:ln>
                <a:solidFill>
                  <a:srgbClr val="9999FF">
                    <a:lumMod val="75000"/>
                  </a:srgbClr>
                </a:solidFill>
                <a:effectLst/>
                <a:uLnTx/>
                <a:uFillTx/>
                <a:latin typeface="微软雅黑" panose="020B0503020204020204" pitchFamily="34" charset="-122"/>
                <a:ea typeface="微软雅黑" panose="020B0503020204020204" pitchFamily="34" charset="-122"/>
                <a:cs typeface="+mn-cs"/>
              </a:rPr>
              <a:t>, when the gradient errors are bounded.</a:t>
            </a:r>
          </a:p>
        </p:txBody>
      </p:sp>
      <p:sp>
        <p:nvSpPr>
          <p:cNvPr id="9" name="矩形 8"/>
          <p:cNvSpPr/>
          <p:nvPr/>
        </p:nvSpPr>
        <p:spPr bwMode="blackWhite">
          <a:xfrm>
            <a:off x="3987000" y="6177786"/>
            <a:ext cx="1305000" cy="585000"/>
          </a:xfrm>
          <a:prstGeom prst="rect">
            <a:avLst/>
          </a:prstGeom>
          <a:noFill/>
          <a:ln w="28575">
            <a:solidFill>
              <a:schemeClr val="accent2">
                <a:lumMod val="75000"/>
              </a:schemeClr>
            </a:solidFill>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cxnSp>
        <p:nvCxnSpPr>
          <p:cNvPr id="10" name="直接箭头连接符 9"/>
          <p:cNvCxnSpPr/>
          <p:nvPr/>
        </p:nvCxnSpPr>
        <p:spPr>
          <a:xfrm flipH="1">
            <a:off x="5366834" y="6399054"/>
            <a:ext cx="517498" cy="124801"/>
          </a:xfrm>
          <a:prstGeom prst="straightConnector1">
            <a:avLst/>
          </a:prstGeom>
          <a:ln w="19050">
            <a:solidFill>
              <a:schemeClr val="accent2">
                <a:lumMod val="75000"/>
              </a:schemeClr>
            </a:solidFill>
            <a:headEnd type="none" w="med" len="med"/>
            <a:tailEnd type="arrow" w="med" len="med"/>
          </a:ln>
        </p:spPr>
        <p:style>
          <a:lnRef idx="1">
            <a:schemeClr val="accent6"/>
          </a:lnRef>
          <a:fillRef idx="0">
            <a:schemeClr val="accent6"/>
          </a:fillRef>
          <a:effectRef idx="0">
            <a:schemeClr val="accent6"/>
          </a:effectRef>
          <a:fontRef idx="minor">
            <a:schemeClr val="tx1"/>
          </a:fontRef>
        </p:style>
      </p:cxnSp>
      <p:sp>
        <p:nvSpPr>
          <p:cNvPr id="11" name="文本框 26"/>
          <p:cNvSpPr txBox="1"/>
          <p:nvPr/>
        </p:nvSpPr>
        <p:spPr>
          <a:xfrm>
            <a:off x="5809500" y="5955477"/>
            <a:ext cx="32754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smtClean="0">
                <a:ln>
                  <a:noFill/>
                </a:ln>
                <a:solidFill>
                  <a:srgbClr val="9999FF">
                    <a:lumMod val="75000"/>
                  </a:srgbClr>
                </a:solidFill>
                <a:effectLst/>
                <a:uLnTx/>
                <a:uFillTx/>
                <a:latin typeface="Arial"/>
                <a:ea typeface="宋体"/>
                <a:cs typeface="+mn-cs"/>
              </a:rPr>
              <a:t>bounded gradient errors</a:t>
            </a:r>
            <a:endParaRPr kumimoji="0" lang="zh-CN" altLang="en-US" sz="2000" b="0" i="0" u="none" strike="noStrike" kern="1200" cap="none" spc="0" normalizeH="0" baseline="0" noProof="0">
              <a:ln>
                <a:noFill/>
              </a:ln>
              <a:solidFill>
                <a:srgbClr val="9999FF">
                  <a:lumMod val="75000"/>
                </a:srgbClr>
              </a:solidFill>
              <a:effectLst/>
              <a:uLnTx/>
              <a:uFillTx/>
              <a:latin typeface="Arial"/>
              <a:ea typeface="宋体"/>
              <a:cs typeface="+mn-cs"/>
            </a:endParaRPr>
          </a:p>
        </p:txBody>
      </p:sp>
    </p:spTree>
    <p:extLst>
      <p:ext uri="{BB962C8B-B14F-4D97-AF65-F5344CB8AC3E}">
        <p14:creationId xmlns:p14="http://schemas.microsoft.com/office/powerpoint/2010/main" val="416484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82621"/>
            <a:ext cx="9777308" cy="5775379"/>
          </a:xfrm>
          <a:prstGeom prst="rect">
            <a:avLst/>
          </a:prstGeom>
        </p:spPr>
      </p:pic>
      <p:sp>
        <p:nvSpPr>
          <p:cNvPr id="2" name="内容占位符 1"/>
          <p:cNvSpPr>
            <a:spLocks noGrp="1"/>
          </p:cNvSpPr>
          <p:nvPr>
            <p:ph idx="1"/>
          </p:nvPr>
        </p:nvSpPr>
        <p:spPr/>
        <p:txBody>
          <a:bodyPr/>
          <a:lstStyle/>
          <a:p>
            <a:r>
              <a:rPr lang="en-US" altLang="zh-CN" sz="2000" dirty="0" smtClean="0"/>
              <a:t>Even if </a:t>
            </a:r>
            <a:r>
              <a:rPr lang="en-US" altLang="zh-CN" sz="2000" dirty="0" smtClean="0">
                <a:solidFill>
                  <a:schemeClr val="accent2">
                    <a:lumMod val="75000"/>
                  </a:schemeClr>
                </a:solidFill>
              </a:rPr>
              <a:t>most of </a:t>
            </a:r>
            <a:r>
              <a:rPr lang="en-US" altLang="zh-CN" sz="2000" dirty="0" smtClean="0"/>
              <a:t>the gradients are </a:t>
            </a:r>
            <a:r>
              <a:rPr lang="en-US" altLang="zh-CN" sz="2000" dirty="0" smtClean="0">
                <a:solidFill>
                  <a:schemeClr val="accent2">
                    <a:lumMod val="75000"/>
                  </a:schemeClr>
                </a:solidFill>
              </a:rPr>
              <a:t>wrong</a:t>
            </a:r>
          </a:p>
          <a:p>
            <a:pPr lvl="1"/>
            <a:endParaRPr lang="en-US" altLang="zh-CN" dirty="0" smtClean="0"/>
          </a:p>
          <a:p>
            <a:pPr lvl="1"/>
            <a:endParaRPr lang="en-US" altLang="zh-CN" dirty="0"/>
          </a:p>
          <a:p>
            <a:pPr lvl="1"/>
            <a:endParaRPr lang="en-US" altLang="zh-CN" dirty="0" smtClean="0"/>
          </a:p>
          <a:p>
            <a:pPr lvl="1"/>
            <a:endParaRPr lang="en-US" altLang="zh-CN" dirty="0" smtClean="0"/>
          </a:p>
          <a:p>
            <a:pPr marL="0" indent="0">
              <a:buNone/>
            </a:pPr>
            <a:endParaRPr lang="en-US" altLang="zh-CN" dirty="0" smtClean="0"/>
          </a:p>
          <a:p>
            <a:r>
              <a:rPr lang="en-US" altLang="zh-CN" sz="2000" dirty="0"/>
              <a:t>W</a:t>
            </a:r>
            <a:r>
              <a:rPr lang="en-US" altLang="zh-CN" sz="2000" dirty="0" smtClean="0"/>
              <a:t>ith their </a:t>
            </a:r>
            <a:r>
              <a:rPr lang="en-US" altLang="zh-CN" sz="2000" dirty="0" smtClean="0">
                <a:solidFill>
                  <a:schemeClr val="accent2">
                    <a:lumMod val="75000"/>
                  </a:schemeClr>
                </a:solidFill>
              </a:rPr>
              <a:t>errors bounded</a:t>
            </a:r>
            <a:r>
              <a:rPr lang="en-US" altLang="zh-CN" sz="2000" dirty="0" smtClean="0"/>
              <a:t>, training still </a:t>
            </a:r>
            <a:r>
              <a:rPr lang="en-US" altLang="zh-CN" sz="2000" dirty="0" smtClean="0">
                <a:solidFill>
                  <a:schemeClr val="accent2">
                    <a:lumMod val="75000"/>
                  </a:schemeClr>
                </a:solidFill>
              </a:rPr>
              <a:t>converge</a:t>
            </a:r>
            <a:endParaRPr lang="zh-CN" altLang="en-US" sz="2000" dirty="0">
              <a:solidFill>
                <a:schemeClr val="accent2">
                  <a:lumMod val="75000"/>
                </a:schemeClr>
              </a:solidFill>
            </a:endParaRPr>
          </a:p>
        </p:txBody>
      </p:sp>
      <p:sp>
        <p:nvSpPr>
          <p:cNvPr id="3" name="标题 2"/>
          <p:cNvSpPr>
            <a:spLocks noGrp="1"/>
          </p:cNvSpPr>
          <p:nvPr>
            <p:ph type="title"/>
          </p:nvPr>
        </p:nvSpPr>
        <p:spPr/>
        <p:txBody>
          <a:bodyPr/>
          <a:lstStyle/>
          <a:p>
            <a:r>
              <a:rPr lang="af-ZA" altLang="zh-CN" dirty="0" smtClean="0"/>
              <a:t>Our Theoretical </a:t>
            </a:r>
            <a:r>
              <a:rPr lang="af-ZA" altLang="zh-CN" dirty="0"/>
              <a:t>Analysis</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sp>
        <p:nvSpPr>
          <p:cNvPr id="7" name="矩形 6"/>
          <p:cNvSpPr/>
          <p:nvPr/>
        </p:nvSpPr>
        <p:spPr bwMode="blackWhite">
          <a:xfrm>
            <a:off x="5402120" y="1270880"/>
            <a:ext cx="1329880" cy="2326203"/>
          </a:xfrm>
          <a:prstGeom prst="rect">
            <a:avLst/>
          </a:prstGeom>
          <a:noFill/>
          <a:ln w="28575">
            <a:solidFill>
              <a:srgbClr val="FF0000"/>
            </a:solidFill>
            <a:miter lim="800000"/>
            <a:headEnd/>
            <a:tailEnd/>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8" name="矩形 7"/>
          <p:cNvSpPr/>
          <p:nvPr/>
        </p:nvSpPr>
        <p:spPr bwMode="blackWhite">
          <a:xfrm>
            <a:off x="5402120" y="4239000"/>
            <a:ext cx="1392483" cy="2467220"/>
          </a:xfrm>
          <a:prstGeom prst="rect">
            <a:avLst/>
          </a:prstGeom>
          <a:noFill/>
          <a:ln w="28575">
            <a:solidFill>
              <a:srgbClr val="FF0000"/>
            </a:solidFill>
            <a:miter lim="800000"/>
            <a:headEnd/>
            <a:tailEnd/>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cxnSp>
        <p:nvCxnSpPr>
          <p:cNvPr id="10" name="直接箭头连接符 9"/>
          <p:cNvCxnSpPr/>
          <p:nvPr/>
        </p:nvCxnSpPr>
        <p:spPr>
          <a:xfrm>
            <a:off x="2387732" y="1239921"/>
            <a:ext cx="2835000" cy="254079"/>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cxnSp>
        <p:nvCxnSpPr>
          <p:cNvPr id="11" name="直接箭头连接符 10"/>
          <p:cNvCxnSpPr/>
          <p:nvPr/>
        </p:nvCxnSpPr>
        <p:spPr>
          <a:xfrm>
            <a:off x="3717000" y="4059000"/>
            <a:ext cx="1667631" cy="528220"/>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76857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sz="2000" dirty="0" smtClean="0">
                <a:solidFill>
                  <a:schemeClr val="accent2">
                    <a:lumMod val="75000"/>
                  </a:schemeClr>
                </a:solidFill>
              </a:rPr>
              <a:t>An asynchronous parallel learning solution for </a:t>
            </a:r>
            <a:r>
              <a:rPr lang="en-US" altLang="zh-CN" sz="2000" dirty="0">
                <a:solidFill>
                  <a:schemeClr val="accent2">
                    <a:lumMod val="75000"/>
                  </a:schemeClr>
                </a:solidFill>
              </a:rPr>
              <a:t>fast training of neural </a:t>
            </a:r>
            <a:r>
              <a:rPr lang="en-US" altLang="zh-CN" sz="2000" dirty="0" smtClean="0">
                <a:solidFill>
                  <a:schemeClr val="accent2">
                    <a:lumMod val="75000"/>
                  </a:schemeClr>
                </a:solidFill>
              </a:rPr>
              <a:t>networks</a:t>
            </a:r>
            <a:endParaRPr lang="en-US" altLang="zh-CN" sz="2000" b="0" dirty="0"/>
          </a:p>
          <a:p>
            <a:pPr lvl="1"/>
            <a:r>
              <a:rPr lang="en-US" altLang="zh-CN" u="sng" dirty="0" smtClean="0">
                <a:solidFill>
                  <a:srgbClr val="FF0000"/>
                </a:solidFill>
              </a:rPr>
              <a:t>Asyn</a:t>
            </a:r>
            <a:r>
              <a:rPr lang="en-US" altLang="zh-CN" dirty="0" smtClean="0">
                <a:solidFill>
                  <a:srgbClr val="FF0000"/>
                </a:solidFill>
              </a:rPr>
              <a:t>chronous Parallel Learning with </a:t>
            </a:r>
            <a:r>
              <a:rPr lang="en-US" altLang="zh-CN" u="sng" dirty="0" smtClean="0">
                <a:solidFill>
                  <a:srgbClr val="FF0000"/>
                </a:solidFill>
              </a:rPr>
              <a:t>Grad</a:t>
            </a:r>
            <a:r>
              <a:rPr lang="en-US" altLang="zh-CN" dirty="0" smtClean="0">
                <a:solidFill>
                  <a:srgbClr val="FF0000"/>
                </a:solidFill>
              </a:rPr>
              <a:t>ient Error (AsynGrad) </a:t>
            </a:r>
          </a:p>
          <a:p>
            <a:r>
              <a:rPr lang="en-US" altLang="zh-CN" sz="2000" dirty="0" smtClean="0">
                <a:solidFill>
                  <a:schemeClr val="accent2">
                    <a:lumMod val="75000"/>
                  </a:schemeClr>
                </a:solidFill>
              </a:rPr>
              <a:t>Algorithm</a:t>
            </a:r>
          </a:p>
          <a:p>
            <a:endParaRPr lang="en-US" altLang="zh-CN" sz="2000" dirty="0">
              <a:solidFill>
                <a:schemeClr val="accent2">
                  <a:lumMod val="75000"/>
                </a:schemeClr>
              </a:solidFill>
            </a:endParaRPr>
          </a:p>
          <a:p>
            <a:endParaRPr lang="en-US" altLang="zh-CN" sz="2000" dirty="0" smtClean="0">
              <a:solidFill>
                <a:schemeClr val="accent2">
                  <a:lumMod val="75000"/>
                </a:schemeClr>
              </a:solidFill>
            </a:endParaRPr>
          </a:p>
          <a:p>
            <a:endParaRPr lang="en-US" altLang="zh-CN" sz="2000" dirty="0">
              <a:solidFill>
                <a:schemeClr val="accent2">
                  <a:lumMod val="75000"/>
                </a:schemeClr>
              </a:solidFill>
            </a:endParaRPr>
          </a:p>
          <a:p>
            <a:endParaRPr lang="en-US" altLang="zh-CN" sz="2000" dirty="0" smtClean="0">
              <a:solidFill>
                <a:schemeClr val="accent2">
                  <a:lumMod val="75000"/>
                </a:schemeClr>
              </a:solidFill>
            </a:endParaRPr>
          </a:p>
          <a:p>
            <a:endParaRPr lang="en-US" altLang="zh-CN" sz="2000" dirty="0">
              <a:solidFill>
                <a:schemeClr val="accent2">
                  <a:lumMod val="75000"/>
                </a:schemeClr>
              </a:solidFill>
            </a:endParaRPr>
          </a:p>
        </p:txBody>
      </p:sp>
      <p:sp>
        <p:nvSpPr>
          <p:cNvPr id="3" name="标题 2"/>
          <p:cNvSpPr>
            <a:spLocks noGrp="1"/>
          </p:cNvSpPr>
          <p:nvPr>
            <p:ph type="title"/>
          </p:nvPr>
        </p:nvSpPr>
        <p:spPr/>
        <p:txBody>
          <a:bodyPr/>
          <a:lstStyle/>
          <a:p>
            <a:r>
              <a:rPr lang="en-US" altLang="zh-CN" dirty="0" smtClean="0"/>
              <a:t>AsynGrad</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pic>
        <p:nvPicPr>
          <p:cNvPr id="5" name="图片 4" descr="屏幕剪辑"/>
          <p:cNvPicPr>
            <a:picLocks noChangeAspect="1"/>
          </p:cNvPicPr>
          <p:nvPr/>
        </p:nvPicPr>
        <p:blipFill rotWithShape="1">
          <a:blip r:embed="rId2">
            <a:extLst>
              <a:ext uri="{28A0092B-C50C-407E-A947-70E740481C1C}">
                <a14:useLocalDpi xmlns:a14="http://schemas.microsoft.com/office/drawing/2010/main" val="0"/>
              </a:ext>
            </a:extLst>
          </a:blip>
          <a:srcRect r="11614"/>
          <a:stretch/>
        </p:blipFill>
        <p:spPr>
          <a:xfrm>
            <a:off x="604800" y="2619000"/>
            <a:ext cx="8082000" cy="2597727"/>
          </a:xfrm>
          <a:prstGeom prst="rect">
            <a:avLst/>
          </a:prstGeom>
        </p:spPr>
      </p:pic>
      <p:sp>
        <p:nvSpPr>
          <p:cNvPr id="6" name="矩形 5"/>
          <p:cNvSpPr/>
          <p:nvPr/>
        </p:nvSpPr>
        <p:spPr bwMode="blackWhite">
          <a:xfrm>
            <a:off x="1737000" y="4001727"/>
            <a:ext cx="6675868" cy="315000"/>
          </a:xfrm>
          <a:prstGeom prst="rect">
            <a:avLst/>
          </a:prstGeom>
          <a:noFill/>
          <a:ln w="28575">
            <a:solidFill>
              <a:srgbClr val="FF0000"/>
            </a:solidFill>
            <a:miter lim="800000"/>
            <a:headEnd/>
            <a:tailEnd/>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7" name="矩形 6"/>
          <p:cNvSpPr/>
          <p:nvPr/>
        </p:nvSpPr>
        <p:spPr>
          <a:xfrm>
            <a:off x="3492000" y="5475670"/>
            <a:ext cx="51948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f-ZA" altLang="zh-CN" sz="1600" b="0" i="0" u="none" strike="noStrike" kern="1200" cap="none" spc="0" normalizeH="0" baseline="0" noProof="0" dirty="0">
                <a:ln>
                  <a:noFill/>
                </a:ln>
                <a:solidFill>
                  <a:srgbClr val="000000"/>
                </a:solidFill>
                <a:effectLst/>
                <a:uLnTx/>
                <a:uFillTx/>
                <a:latin typeface="Arial"/>
                <a:ea typeface="宋体"/>
                <a:cs typeface="+mn-cs"/>
              </a:rPr>
              <a:t>X. Sun. </a:t>
            </a:r>
            <a:r>
              <a:rPr kumimoji="0" lang="en-US" altLang="zh-CN" sz="1600" b="0" i="0" u="none" strike="noStrike" kern="1200" cap="none" spc="0" normalizeH="0" baseline="0" noProof="0" dirty="0">
                <a:ln>
                  <a:noFill/>
                </a:ln>
                <a:solidFill>
                  <a:srgbClr val="000000"/>
                </a:solidFill>
                <a:effectLst/>
                <a:uLnTx/>
                <a:uFillTx/>
                <a:latin typeface="Arial"/>
                <a:ea typeface="宋体"/>
                <a:cs typeface="+mn-cs"/>
              </a:rPr>
              <a:t>Asynchronous Parallel Learning for Neural Networks and Structured Models with Dense Features. COLING 2016.</a:t>
            </a:r>
            <a:endParaRPr kumimoji="0" lang="af-ZA" altLang="zh-CN" sz="1600" b="0" i="0" u="none" strike="noStrike" kern="1200" cap="none" spc="0" normalizeH="0" baseline="0" noProof="0" dirty="0">
              <a:ln>
                <a:noFill/>
              </a:ln>
              <a:solidFill>
                <a:srgbClr val="000000"/>
              </a:solidFill>
              <a:effectLst/>
              <a:uLnTx/>
              <a:uFillTx/>
              <a:latin typeface="Arial"/>
              <a:ea typeface="宋体"/>
              <a:cs typeface="+mn-cs"/>
            </a:endParaRPr>
          </a:p>
        </p:txBody>
      </p:sp>
    </p:spTree>
    <p:extLst>
      <p:ext uri="{BB962C8B-B14F-4D97-AF65-F5344CB8AC3E}">
        <p14:creationId xmlns:p14="http://schemas.microsoft.com/office/powerpoint/2010/main" val="254132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标题 2"/>
          <p:cNvSpPr>
            <a:spLocks noGrp="1"/>
          </p:cNvSpPr>
          <p:nvPr>
            <p:ph type="title"/>
          </p:nvPr>
        </p:nvSpPr>
        <p:spPr>
          <a:xfrm>
            <a:off x="-36513" y="44450"/>
            <a:ext cx="8015288" cy="396875"/>
          </a:xfrm>
        </p:spPr>
        <p:txBody>
          <a:bodyPr/>
          <a:lstStyle/>
          <a:p>
            <a:r>
              <a:rPr lang="en-US" altLang="zh-CN" dirty="0" smtClean="0"/>
              <a:t>Experiments on LSTM</a:t>
            </a:r>
            <a:endParaRPr lang="zh-CN" altLang="en-US" smtClean="0"/>
          </a:p>
        </p:txBody>
      </p:sp>
      <p:sp>
        <p:nvSpPr>
          <p:cNvPr id="26628"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E591773-CC49-4522-B1E2-E2172C7113D5}" type="slidenum">
              <a:rPr kumimoji="0" lang="en-US" altLang="zh-CN" sz="1200" b="0" i="0" u="none" strike="noStrike" kern="1200" cap="none" spc="0" normalizeH="0" baseline="0" noProof="0">
                <a:ln>
                  <a:noFill/>
                </a:ln>
                <a:solidFill>
                  <a:srgbClr val="000000"/>
                </a:solidFill>
                <a:effectLst/>
                <a:uLnTx/>
                <a:uFillTx/>
                <a:latin typeface="Arial Black" panose="020B0A04020102020204" pitchFamily="34" charset="0"/>
                <a:ea typeface="宋体" panose="02010600030101010101" pitchFamily="2" charset="-122"/>
                <a:cs typeface="+mn-cs"/>
              </a:rPr>
              <a:pPr marL="0" marR="0" lvl="0" indent="0" algn="r" defTabSz="914400" rtl="0" eaLnBrk="1" fontAlgn="auto" latinLnBrk="0" hangingPunct="1">
                <a:lnSpc>
                  <a:spcPct val="100000"/>
                </a:lnSpc>
                <a:spcBef>
                  <a:spcPct val="0"/>
                </a:spcBef>
                <a:spcAft>
                  <a:spcPts val="0"/>
                </a:spcAft>
                <a:buClrTx/>
                <a:buSzTx/>
                <a:buFontTx/>
                <a:buNone/>
                <a:tabLst/>
                <a:defRPr/>
              </a:pPr>
              <a:t>104</a:t>
            </a:fld>
            <a:endParaRPr kumimoji="0" lang="en-US" altLang="zh-CN" sz="1200" b="0" i="0" u="none" strike="noStrike" kern="1200" cap="none" spc="0" normalizeH="0" baseline="0" noProof="0" dirty="0">
              <a:ln>
                <a:noFill/>
              </a:ln>
              <a:solidFill>
                <a:srgbClr val="000000"/>
              </a:solidFill>
              <a:effectLst/>
              <a:uLnTx/>
              <a:uFillTx/>
              <a:latin typeface="Arial Black" panose="020B0A04020102020204" pitchFamily="34" charset="0"/>
              <a:ea typeface="宋体" panose="02010600030101010101" pitchFamily="2" charset="-122"/>
              <a:cs typeface="+mn-cs"/>
            </a:endParaRPr>
          </a:p>
        </p:txBody>
      </p:sp>
      <p:sp>
        <p:nvSpPr>
          <p:cNvPr id="7" name="内容占位符 1"/>
          <p:cNvSpPr txBox="1">
            <a:spLocks/>
          </p:cNvSpPr>
          <p:nvPr/>
        </p:nvSpPr>
        <p:spPr bwMode="auto">
          <a:xfrm>
            <a:off x="486855" y="639000"/>
            <a:ext cx="8397875"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ts val="1200"/>
              </a:spcAft>
              <a:buClr>
                <a:srgbClr val="7030A0"/>
              </a:buClr>
              <a:buSzPct val="80000"/>
              <a:buFont typeface="Wingdings" pitchFamily="2" charset="2"/>
              <a:buChar char="p"/>
              <a:defRPr sz="24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ts val="600"/>
              </a:spcAft>
              <a:buClr>
                <a:srgbClr val="00B0F0"/>
              </a:buClr>
              <a:buSzPct val="70000"/>
              <a:buFont typeface="Wingdings" pitchFamily="2" charset="2"/>
              <a:buChar char="p"/>
              <a:defRPr sz="2000">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ts val="400"/>
              </a:spcAft>
              <a:buClr>
                <a:srgbClr val="7030A0"/>
              </a:buClr>
              <a:buSzPct val="65000"/>
              <a:buFont typeface="Wingdings" pitchFamily="2" charset="2"/>
              <a:buChar char="n"/>
              <a:defRPr sz="1800">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ts val="200"/>
              </a:spcAft>
              <a:buClr>
                <a:schemeClr val="hlink"/>
              </a:buClr>
              <a:buSzPct val="60000"/>
              <a:buFont typeface="Wingdings" pitchFamily="2" charset="2"/>
              <a:buChar char="n"/>
              <a:defRPr sz="1600">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lr>
                <a:schemeClr val="bg2"/>
              </a:buClr>
              <a:buSzPct val="40000"/>
              <a:buFont typeface="Wingdings" pitchFamily="2" charset="2"/>
              <a:buChar char="n"/>
              <a:defRPr sz="140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ts val="1200"/>
              </a:spcAft>
              <a:buClr>
                <a:srgbClr val="7030A0"/>
              </a:buClr>
              <a:buSzPct val="80000"/>
              <a:buFont typeface="Wingdings" pitchFamily="2" charset="2"/>
              <a:buNone/>
              <a:tabLst/>
              <a:defRPr/>
            </a:pPr>
            <a:r>
              <a:rPr kumimoji="0" lang="en-US" altLang="zh-CN" sz="2400" b="1" i="0" u="none" strike="noStrike" kern="0" cap="none" spc="0" normalizeH="0" baseline="0" noProof="0" dirty="0" smtClean="0">
                <a:ln>
                  <a:noFill/>
                </a:ln>
                <a:solidFill>
                  <a:srgbClr val="9999FF">
                    <a:lumMod val="75000"/>
                  </a:srgbClr>
                </a:solidFill>
                <a:effectLst/>
                <a:uLnTx/>
                <a:uFillTx/>
                <a:latin typeface="微软雅黑" pitchFamily="34" charset="-122"/>
                <a:ea typeface="微软雅黑" pitchFamily="34" charset="-122"/>
                <a:cs typeface="+mn-cs"/>
              </a:rPr>
              <a:t>Experiments show </a:t>
            </a:r>
            <a:r>
              <a:rPr kumimoji="0" lang="en-US" altLang="zh-CN" sz="2400" b="1"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cs typeface="+mn-cs"/>
              </a:rPr>
              <a:t>a high gradient error rate</a:t>
            </a:r>
            <a:endParaRPr kumimoji="0" lang="zh-CN" altLang="en-US" sz="1800" b="1"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cs typeface="+mn-cs"/>
            </a:endParaRPr>
          </a:p>
        </p:txBody>
      </p:sp>
      <p:pic>
        <p:nvPicPr>
          <p:cNvPr id="5" name="图片 4" descr="屏幕剪辑"/>
          <p:cNvPicPr>
            <a:picLocks noChangeAspect="1"/>
          </p:cNvPicPr>
          <p:nvPr/>
        </p:nvPicPr>
        <p:blipFill rotWithShape="1">
          <a:blip r:embed="rId2">
            <a:extLst>
              <a:ext uri="{28A0092B-C50C-407E-A947-70E740481C1C}">
                <a14:useLocalDpi xmlns:a14="http://schemas.microsoft.com/office/drawing/2010/main" val="0"/>
              </a:ext>
            </a:extLst>
          </a:blip>
          <a:srcRect t="2791"/>
          <a:stretch/>
        </p:blipFill>
        <p:spPr>
          <a:xfrm>
            <a:off x="494581" y="1434663"/>
            <a:ext cx="7973929" cy="2984337"/>
          </a:xfrm>
          <a:prstGeom prst="rect">
            <a:avLst/>
          </a:prstGeom>
        </p:spPr>
      </p:pic>
      <p:pic>
        <p:nvPicPr>
          <p:cNvPr id="6" name="图片 5" descr="屏幕剪辑"/>
          <p:cNvPicPr>
            <a:picLocks noChangeAspect="1"/>
          </p:cNvPicPr>
          <p:nvPr/>
        </p:nvPicPr>
        <p:blipFill rotWithShape="1">
          <a:blip r:embed="rId3">
            <a:extLst>
              <a:ext uri="{28A0092B-C50C-407E-A947-70E740481C1C}">
                <a14:useLocalDpi xmlns:a14="http://schemas.microsoft.com/office/drawing/2010/main" val="0"/>
              </a:ext>
            </a:extLst>
          </a:blip>
          <a:srcRect t="3148"/>
          <a:stretch/>
        </p:blipFill>
        <p:spPr>
          <a:xfrm>
            <a:off x="2921318" y="4305790"/>
            <a:ext cx="3360681" cy="2552210"/>
          </a:xfrm>
          <a:prstGeom prst="rect">
            <a:avLst/>
          </a:prstGeom>
        </p:spPr>
      </p:pic>
      <p:sp>
        <p:nvSpPr>
          <p:cNvPr id="8" name="椭圆 7"/>
          <p:cNvSpPr>
            <a:spLocks noChangeAspect="1" noChangeArrowheads="1"/>
          </p:cNvSpPr>
          <p:nvPr/>
        </p:nvSpPr>
        <p:spPr bwMode="auto">
          <a:xfrm>
            <a:off x="2772000" y="-48375"/>
            <a:ext cx="1492586" cy="642375"/>
          </a:xfrm>
          <a:prstGeom prst="ellipse">
            <a:avLst/>
          </a:prstGeom>
          <a:noFill/>
          <a:ln w="19050" algn="ctr">
            <a:solidFill>
              <a:srgbClr val="FFC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Arial"/>
                <a:ea typeface="宋体" pitchFamily="2" charset="-122"/>
                <a:cs typeface="+mn-cs"/>
              </a:rPr>
              <a:t>  </a:t>
            </a:r>
            <a:endParaRPr kumimoji="0" lang="zh-CN" altLang="en-US" sz="18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9" name="矩形 8"/>
          <p:cNvSpPr/>
          <p:nvPr/>
        </p:nvSpPr>
        <p:spPr bwMode="blackWhite">
          <a:xfrm>
            <a:off x="387000" y="1899000"/>
            <a:ext cx="8140909" cy="973345"/>
          </a:xfrm>
          <a:prstGeom prst="rect">
            <a:avLst/>
          </a:prstGeom>
          <a:noFill/>
          <a:ln w="28575">
            <a:solidFill>
              <a:srgbClr val="FF0000"/>
            </a:solidFill>
            <a:miter lim="800000"/>
            <a:headEnd/>
            <a:tailEnd/>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10" name="矩形 9"/>
          <p:cNvSpPr/>
          <p:nvPr/>
        </p:nvSpPr>
        <p:spPr bwMode="blackWhite">
          <a:xfrm>
            <a:off x="2695603" y="4604583"/>
            <a:ext cx="3797795" cy="804417"/>
          </a:xfrm>
          <a:prstGeom prst="rect">
            <a:avLst/>
          </a:prstGeom>
          <a:noFill/>
          <a:ln w="28575">
            <a:solidFill>
              <a:srgbClr val="FF0000"/>
            </a:solidFill>
            <a:miter lim="800000"/>
            <a:headEnd/>
            <a:tailEnd/>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spTree>
    <p:extLst>
      <p:ext uri="{BB962C8B-B14F-4D97-AF65-F5344CB8AC3E}">
        <p14:creationId xmlns:p14="http://schemas.microsoft.com/office/powerpoint/2010/main" val="96961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标题 2"/>
          <p:cNvSpPr>
            <a:spLocks noGrp="1"/>
          </p:cNvSpPr>
          <p:nvPr>
            <p:ph type="title"/>
          </p:nvPr>
        </p:nvSpPr>
        <p:spPr/>
        <p:txBody>
          <a:bodyPr/>
          <a:lstStyle/>
          <a:p>
            <a:r>
              <a:rPr lang="en-US" altLang="zh-CN" dirty="0" smtClean="0"/>
              <a:t>Experiments on LSTM</a:t>
            </a:r>
            <a:endParaRPr lang="zh-CN" altLang="en-US" smtClean="0"/>
          </a:p>
        </p:txBody>
      </p:sp>
      <p:sp>
        <p:nvSpPr>
          <p:cNvPr id="25604"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9428DBB-1821-4756-99D6-428E5139BDF0}" type="slidenum">
              <a:rPr kumimoji="0" lang="en-US" altLang="zh-CN" sz="1200" b="0" i="0" u="none" strike="noStrike" kern="1200" cap="none" spc="0" normalizeH="0" baseline="0" noProof="0">
                <a:ln>
                  <a:noFill/>
                </a:ln>
                <a:solidFill>
                  <a:srgbClr val="000000"/>
                </a:solidFill>
                <a:effectLst/>
                <a:uLnTx/>
                <a:uFillTx/>
                <a:latin typeface="Arial Black" panose="020B0A04020102020204" pitchFamily="34" charset="0"/>
                <a:ea typeface="宋体" panose="02010600030101010101" pitchFamily="2" charset="-122"/>
                <a:cs typeface="+mn-cs"/>
              </a:rPr>
              <a:pPr marL="0" marR="0" lvl="0" indent="0" algn="r" defTabSz="914400" rtl="0" eaLnBrk="1" fontAlgn="auto" latinLnBrk="0" hangingPunct="1">
                <a:lnSpc>
                  <a:spcPct val="100000"/>
                </a:lnSpc>
                <a:spcBef>
                  <a:spcPct val="0"/>
                </a:spcBef>
                <a:spcAft>
                  <a:spcPts val="0"/>
                </a:spcAft>
                <a:buClrTx/>
                <a:buSzTx/>
                <a:buFontTx/>
                <a:buNone/>
                <a:tabLst/>
                <a:defRPr/>
              </a:pPr>
              <a:t>105</a:t>
            </a:fld>
            <a:endParaRPr kumimoji="0" lang="en-US" altLang="zh-CN" sz="1200" b="0" i="0" u="none" strike="noStrike" kern="1200" cap="none" spc="0" normalizeH="0" baseline="0" noProof="0" dirty="0">
              <a:ln>
                <a:noFill/>
              </a:ln>
              <a:solidFill>
                <a:srgbClr val="000000"/>
              </a:solidFill>
              <a:effectLst/>
              <a:uLnTx/>
              <a:uFillTx/>
              <a:latin typeface="Arial Black" panose="020B0A04020102020204" pitchFamily="34" charset="0"/>
              <a:ea typeface="宋体" panose="02010600030101010101" pitchFamily="2" charset="-122"/>
              <a:cs typeface="+mn-cs"/>
            </a:endParaRPr>
          </a:p>
        </p:txBody>
      </p:sp>
      <p:pic>
        <p:nvPicPr>
          <p:cNvPr id="3" name="图片 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5988"/>
            <a:ext cx="9144000" cy="4823012"/>
          </a:xfrm>
          <a:prstGeom prst="rect">
            <a:avLst/>
          </a:prstGeom>
        </p:spPr>
      </p:pic>
      <p:sp>
        <p:nvSpPr>
          <p:cNvPr id="12" name="内容占位符 1"/>
          <p:cNvSpPr txBox="1">
            <a:spLocks/>
          </p:cNvSpPr>
          <p:nvPr/>
        </p:nvSpPr>
        <p:spPr bwMode="auto">
          <a:xfrm>
            <a:off x="486855" y="639000"/>
            <a:ext cx="8397875"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ts val="1200"/>
              </a:spcAft>
              <a:buClr>
                <a:srgbClr val="7030A0"/>
              </a:buClr>
              <a:buSzPct val="80000"/>
              <a:buFont typeface="Wingdings" pitchFamily="2" charset="2"/>
              <a:buChar char="p"/>
              <a:defRPr sz="24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ts val="600"/>
              </a:spcAft>
              <a:buClr>
                <a:srgbClr val="00B0F0"/>
              </a:buClr>
              <a:buSzPct val="70000"/>
              <a:buFont typeface="Wingdings" pitchFamily="2" charset="2"/>
              <a:buChar char="p"/>
              <a:defRPr sz="2000">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ts val="400"/>
              </a:spcAft>
              <a:buClr>
                <a:srgbClr val="7030A0"/>
              </a:buClr>
              <a:buSzPct val="65000"/>
              <a:buFont typeface="Wingdings" pitchFamily="2" charset="2"/>
              <a:buChar char="n"/>
              <a:defRPr sz="1800">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ts val="200"/>
              </a:spcAft>
              <a:buClr>
                <a:schemeClr val="hlink"/>
              </a:buClr>
              <a:buSzPct val="60000"/>
              <a:buFont typeface="Wingdings" pitchFamily="2" charset="2"/>
              <a:buChar char="n"/>
              <a:defRPr sz="1600">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lr>
                <a:schemeClr val="bg2"/>
              </a:buClr>
              <a:buSzPct val="40000"/>
              <a:buFont typeface="Wingdings" pitchFamily="2" charset="2"/>
              <a:buChar char="n"/>
              <a:defRPr sz="140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ts val="1200"/>
              </a:spcAft>
              <a:buClr>
                <a:srgbClr val="7030A0"/>
              </a:buClr>
              <a:buSzPct val="80000"/>
              <a:buFont typeface="Wingdings" pitchFamily="2" charset="2"/>
              <a:buNone/>
              <a:tabLst/>
              <a:defRPr/>
            </a:pPr>
            <a:r>
              <a:rPr kumimoji="0" lang="en-US" altLang="zh-CN" sz="2400" b="1" i="0" u="none" strike="noStrike" kern="0" cap="none" spc="0" normalizeH="0" baseline="0" noProof="0" dirty="0" smtClean="0">
                <a:ln>
                  <a:noFill/>
                </a:ln>
                <a:solidFill>
                  <a:srgbClr val="9999FF">
                    <a:lumMod val="75000"/>
                  </a:srgbClr>
                </a:solidFill>
                <a:effectLst/>
                <a:uLnTx/>
                <a:uFillTx/>
                <a:latin typeface="微软雅黑" pitchFamily="34" charset="-122"/>
                <a:ea typeface="微软雅黑" pitchFamily="34" charset="-122"/>
                <a:cs typeface="+mn-cs"/>
              </a:rPr>
              <a:t>Experiments show that </a:t>
            </a:r>
            <a:r>
              <a:rPr kumimoji="0" lang="en-US" altLang="zh-CN" sz="2400" b="1"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cs typeface="+mn-cs"/>
              </a:rPr>
              <a:t>AsynGrad still converge </a:t>
            </a:r>
            <a:r>
              <a:rPr kumimoji="0" lang="en-US" altLang="zh-CN" sz="2400" b="1" i="0" u="none" strike="noStrike" kern="0" cap="none" spc="0" normalizeH="0" baseline="0" noProof="0" dirty="0" smtClean="0">
                <a:ln>
                  <a:noFill/>
                </a:ln>
                <a:solidFill>
                  <a:srgbClr val="9999FF">
                    <a:lumMod val="75000"/>
                  </a:srgbClr>
                </a:solidFill>
                <a:effectLst/>
                <a:uLnTx/>
                <a:uFillTx/>
                <a:latin typeface="微软雅黑" pitchFamily="34" charset="-122"/>
                <a:ea typeface="微软雅黑" pitchFamily="34" charset="-122"/>
                <a:cs typeface="+mn-cs"/>
              </a:rPr>
              <a:t>even with </a:t>
            </a:r>
            <a:r>
              <a:rPr kumimoji="0" lang="en-US" altLang="zh-CN" sz="2400" b="1"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cs typeface="+mn-cs"/>
              </a:rPr>
              <a:t>a high gradient error rate</a:t>
            </a:r>
            <a:endParaRPr kumimoji="0" lang="zh-CN" altLang="en-US" sz="1800" b="1" i="0" u="none" strike="noStrike" kern="0" cap="none" spc="0" normalizeH="0" baseline="0" noProof="0" dirty="0" smtClean="0">
              <a:ln>
                <a:noFill/>
              </a:ln>
              <a:solidFill>
                <a:srgbClr val="FF0000"/>
              </a:solidFill>
              <a:effectLst/>
              <a:uLnTx/>
              <a:uFillTx/>
              <a:latin typeface="微软雅黑" pitchFamily="34" charset="-122"/>
              <a:ea typeface="微软雅黑" pitchFamily="34" charset="-122"/>
              <a:cs typeface="+mn-cs"/>
            </a:endParaRPr>
          </a:p>
        </p:txBody>
      </p:sp>
      <p:sp>
        <p:nvSpPr>
          <p:cNvPr id="13" name="矩形 12"/>
          <p:cNvSpPr/>
          <p:nvPr/>
        </p:nvSpPr>
        <p:spPr bwMode="blackWhite">
          <a:xfrm>
            <a:off x="117000" y="1944000"/>
            <a:ext cx="8955000" cy="973345"/>
          </a:xfrm>
          <a:prstGeom prst="rect">
            <a:avLst/>
          </a:prstGeom>
          <a:noFill/>
          <a:ln w="28575">
            <a:solidFill>
              <a:srgbClr val="FFC000"/>
            </a:solidFill>
            <a:miter lim="800000"/>
            <a:headEnd/>
            <a:tailEnd/>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spTree>
    <p:extLst>
      <p:ext uri="{BB962C8B-B14F-4D97-AF65-F5344CB8AC3E}">
        <p14:creationId xmlns:p14="http://schemas.microsoft.com/office/powerpoint/2010/main" val="15239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No loss on accuracy/F-score</a:t>
            </a:r>
          </a:p>
          <a:p>
            <a:r>
              <a:rPr lang="en-US" altLang="zh-CN" dirty="0">
                <a:solidFill>
                  <a:schemeClr val="accent2">
                    <a:lumMod val="75000"/>
                  </a:schemeClr>
                </a:solidFill>
              </a:rPr>
              <a:t>W</a:t>
            </a:r>
            <a:r>
              <a:rPr lang="en-US" altLang="zh-CN" dirty="0" smtClean="0">
                <a:solidFill>
                  <a:schemeClr val="accent2">
                    <a:lumMod val="75000"/>
                  </a:schemeClr>
                </a:solidFill>
              </a:rPr>
              <a:t>ith </a:t>
            </a:r>
            <a:r>
              <a:rPr lang="en-US" altLang="zh-CN" dirty="0" smtClean="0">
                <a:solidFill>
                  <a:srgbClr val="FF0000"/>
                </a:solidFill>
              </a:rPr>
              <a:t>substantially faster </a:t>
            </a:r>
            <a:r>
              <a:rPr lang="en-US" altLang="zh-CN" dirty="0" smtClean="0">
                <a:solidFill>
                  <a:schemeClr val="accent2">
                    <a:lumMod val="75000"/>
                  </a:schemeClr>
                </a:solidFill>
              </a:rPr>
              <a:t>training speed</a:t>
            </a:r>
            <a:endParaRPr lang="zh-CN" altLang="en-US" dirty="0">
              <a:solidFill>
                <a:schemeClr val="accent2">
                  <a:lumMod val="75000"/>
                </a:schemeClr>
              </a:solidFill>
            </a:endParaRPr>
          </a:p>
        </p:txBody>
      </p:sp>
      <p:sp>
        <p:nvSpPr>
          <p:cNvPr id="25603" name="标题 2"/>
          <p:cNvSpPr>
            <a:spLocks noGrp="1"/>
          </p:cNvSpPr>
          <p:nvPr>
            <p:ph type="title"/>
          </p:nvPr>
        </p:nvSpPr>
        <p:spPr/>
        <p:txBody>
          <a:bodyPr/>
          <a:lstStyle/>
          <a:p>
            <a:r>
              <a:rPr lang="en-US" altLang="zh-CN" dirty="0" smtClean="0"/>
              <a:t>Experiments on LSTM</a:t>
            </a:r>
            <a:endParaRPr lang="zh-CN" altLang="en-US" smtClean="0"/>
          </a:p>
        </p:txBody>
      </p:sp>
      <p:sp>
        <p:nvSpPr>
          <p:cNvPr id="25604"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9428DBB-1821-4756-99D6-428E5139BDF0}" type="slidenum">
              <a:rPr kumimoji="0" lang="en-US" altLang="zh-CN" sz="1200" b="0" i="0" u="none" strike="noStrike" kern="1200" cap="none" spc="0" normalizeH="0" baseline="0" noProof="0">
                <a:ln>
                  <a:noFill/>
                </a:ln>
                <a:solidFill>
                  <a:srgbClr val="000000"/>
                </a:solidFill>
                <a:effectLst/>
                <a:uLnTx/>
                <a:uFillTx/>
                <a:latin typeface="Arial Black" panose="020B0A04020102020204" pitchFamily="34" charset="0"/>
                <a:ea typeface="宋体" panose="02010600030101010101" pitchFamily="2" charset="-122"/>
                <a:cs typeface="+mn-cs"/>
              </a:rPr>
              <a:pPr marL="0" marR="0" lvl="0" indent="0" algn="r" defTabSz="914400" rtl="0" eaLnBrk="1" fontAlgn="auto" latinLnBrk="0" hangingPunct="1">
                <a:lnSpc>
                  <a:spcPct val="100000"/>
                </a:lnSpc>
                <a:spcBef>
                  <a:spcPct val="0"/>
                </a:spcBef>
                <a:spcAft>
                  <a:spcPts val="0"/>
                </a:spcAft>
                <a:buClrTx/>
                <a:buSzTx/>
                <a:buFontTx/>
                <a:buNone/>
                <a:tabLst/>
                <a:defRPr/>
              </a:pPr>
              <a:t>106</a:t>
            </a:fld>
            <a:endParaRPr kumimoji="0" lang="en-US" altLang="zh-CN" sz="1200" b="0" i="0" u="none" strike="noStrike" kern="1200" cap="none" spc="0" normalizeH="0" baseline="0" noProof="0" dirty="0">
              <a:ln>
                <a:noFill/>
              </a:ln>
              <a:solidFill>
                <a:srgbClr val="000000"/>
              </a:solidFill>
              <a:effectLst/>
              <a:uLnTx/>
              <a:uFillTx/>
              <a:latin typeface="Arial Black" panose="020B0A04020102020204" pitchFamily="34" charset="0"/>
              <a:ea typeface="宋体" panose="02010600030101010101" pitchFamily="2" charset="-122"/>
              <a:cs typeface="+mn-cs"/>
            </a:endParaRPr>
          </a:p>
        </p:txBody>
      </p:sp>
      <p:pic>
        <p:nvPicPr>
          <p:cNvPr id="3" name="图片 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35988"/>
            <a:ext cx="9144000" cy="4823012"/>
          </a:xfrm>
          <a:prstGeom prst="rect">
            <a:avLst/>
          </a:prstGeom>
        </p:spPr>
      </p:pic>
      <p:sp>
        <p:nvSpPr>
          <p:cNvPr id="4" name="矩形 3"/>
          <p:cNvSpPr/>
          <p:nvPr/>
        </p:nvSpPr>
        <p:spPr>
          <a:xfrm>
            <a:off x="5877000" y="814334"/>
            <a:ext cx="132440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0000"/>
                </a:solidFill>
                <a:effectLst/>
                <a:uLnTx/>
                <a:uFillTx/>
                <a:latin typeface="Arial"/>
                <a:ea typeface="宋体"/>
                <a:cs typeface="+mn-cs"/>
              </a:rPr>
              <a:t>AsynGrad</a:t>
            </a:r>
            <a:endParaRPr kumimoji="0" lang="zh-CN" altLang="en-US" sz="2000" b="0" i="0" u="none" strike="noStrike" kern="1200" cap="none" spc="0" normalizeH="0" baseline="0" noProof="0" dirty="0">
              <a:ln>
                <a:noFill/>
              </a:ln>
              <a:solidFill>
                <a:srgbClr val="FF0000"/>
              </a:solidFill>
              <a:effectLst/>
              <a:uLnTx/>
              <a:uFillTx/>
              <a:latin typeface="Arial"/>
              <a:ea typeface="宋体"/>
              <a:cs typeface="+mn-cs"/>
            </a:endParaRPr>
          </a:p>
        </p:txBody>
      </p:sp>
      <p:sp>
        <p:nvSpPr>
          <p:cNvPr id="8" name="形状 7"/>
          <p:cNvSpPr/>
          <p:nvPr/>
        </p:nvSpPr>
        <p:spPr>
          <a:xfrm flipV="1">
            <a:off x="529409" y="4930032"/>
            <a:ext cx="2284920" cy="1776188"/>
          </a:xfrm>
          <a:prstGeom prst="swooshArrow">
            <a:avLst>
              <a:gd name="adj1" fmla="val 25000"/>
              <a:gd name="adj2" fmla="val 25000"/>
            </a:avLst>
          </a:prstGeom>
          <a:solidFill>
            <a:srgbClr val="FFFF00"/>
          </a:solidFill>
        </p:spPr>
        <p:style>
          <a:lnRef idx="3">
            <a:schemeClr val="lt1"/>
          </a:lnRef>
          <a:fillRef idx="1">
            <a:schemeClr val="accent1"/>
          </a:fillRef>
          <a:effectRef idx="1">
            <a:schemeClr val="accent1"/>
          </a:effectRef>
          <a:fontRef idx="minor">
            <a:schemeClr val="lt1"/>
          </a:fontRef>
        </p:style>
      </p:sp>
      <p:sp>
        <p:nvSpPr>
          <p:cNvPr id="9" name="形状 8"/>
          <p:cNvSpPr/>
          <p:nvPr/>
        </p:nvSpPr>
        <p:spPr>
          <a:xfrm flipV="1">
            <a:off x="3678990" y="4849642"/>
            <a:ext cx="2284920" cy="1776188"/>
          </a:xfrm>
          <a:prstGeom prst="swooshArrow">
            <a:avLst>
              <a:gd name="adj1" fmla="val 25000"/>
              <a:gd name="adj2" fmla="val 25000"/>
            </a:avLst>
          </a:prstGeom>
          <a:solidFill>
            <a:srgbClr val="FFFF00"/>
          </a:solidFill>
        </p:spPr>
        <p:style>
          <a:lnRef idx="3">
            <a:schemeClr val="lt1"/>
          </a:lnRef>
          <a:fillRef idx="1">
            <a:schemeClr val="accent1"/>
          </a:fillRef>
          <a:effectRef idx="1">
            <a:schemeClr val="accent1"/>
          </a:effectRef>
          <a:fontRef idx="minor">
            <a:schemeClr val="lt1"/>
          </a:fontRef>
        </p:style>
      </p:sp>
      <p:sp>
        <p:nvSpPr>
          <p:cNvPr id="10" name="形状 9"/>
          <p:cNvSpPr/>
          <p:nvPr/>
        </p:nvSpPr>
        <p:spPr>
          <a:xfrm flipV="1">
            <a:off x="6817881" y="4497563"/>
            <a:ext cx="2284920" cy="2127187"/>
          </a:xfrm>
          <a:prstGeom prst="swooshArrow">
            <a:avLst>
              <a:gd name="adj1" fmla="val 17725"/>
              <a:gd name="adj2" fmla="val 25000"/>
            </a:avLst>
          </a:prstGeom>
          <a:solidFill>
            <a:srgbClr val="FFFF00"/>
          </a:solidFill>
        </p:spPr>
        <p:style>
          <a:lnRef idx="3">
            <a:schemeClr val="lt1"/>
          </a:lnRef>
          <a:fillRef idx="1">
            <a:schemeClr val="accent1"/>
          </a:fillRef>
          <a:effectRef idx="1">
            <a:schemeClr val="accent1"/>
          </a:effectRef>
          <a:fontRef idx="minor">
            <a:schemeClr val="lt1"/>
          </a:fontRef>
        </p:style>
      </p:sp>
      <p:sp>
        <p:nvSpPr>
          <p:cNvPr id="11" name="矩形 10"/>
          <p:cNvSpPr/>
          <p:nvPr/>
        </p:nvSpPr>
        <p:spPr bwMode="blackWhite">
          <a:xfrm>
            <a:off x="117000" y="1944000"/>
            <a:ext cx="8955000" cy="973345"/>
          </a:xfrm>
          <a:prstGeom prst="rect">
            <a:avLst/>
          </a:prstGeom>
          <a:noFill/>
          <a:ln w="28575">
            <a:solidFill>
              <a:srgbClr val="FFC000"/>
            </a:solidFill>
            <a:miter lim="800000"/>
            <a:headEnd/>
            <a:tailEnd/>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spTree>
    <p:extLst>
      <p:ext uri="{BB962C8B-B14F-4D97-AF65-F5344CB8AC3E}">
        <p14:creationId xmlns:p14="http://schemas.microsoft.com/office/powerpoint/2010/main" val="45013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Also suitable for other dense feature models</a:t>
            </a:r>
          </a:p>
          <a:p>
            <a:pPr lvl="1"/>
            <a:r>
              <a:rPr lang="en-US" altLang="zh-CN" dirty="0" smtClean="0">
                <a:solidFill>
                  <a:srgbClr val="FF0000"/>
                </a:solidFill>
              </a:rPr>
              <a:t>Dense CRF </a:t>
            </a:r>
            <a:r>
              <a:rPr lang="en-US" altLang="zh-CN" dirty="0" smtClean="0"/>
              <a:t>-&gt; moderate error rate</a:t>
            </a:r>
            <a:endParaRPr lang="zh-CN" altLang="en-US" dirty="0"/>
          </a:p>
        </p:txBody>
      </p:sp>
      <p:sp>
        <p:nvSpPr>
          <p:cNvPr id="3" name="标题 2"/>
          <p:cNvSpPr>
            <a:spLocks noGrp="1"/>
          </p:cNvSpPr>
          <p:nvPr>
            <p:ph type="title"/>
          </p:nvPr>
        </p:nvSpPr>
        <p:spPr/>
        <p:txBody>
          <a:bodyPr/>
          <a:lstStyle/>
          <a:p>
            <a:r>
              <a:rPr lang="en-US" altLang="zh-CN" dirty="0" err="1" smtClean="0"/>
              <a:t>AsynGrad</a:t>
            </a:r>
            <a:r>
              <a:rPr lang="en-US" altLang="zh-CN" dirty="0" smtClean="0"/>
              <a:t>: A General-Purpose Solution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pic>
        <p:nvPicPr>
          <p:cNvPr id="6" name="图片 5" descr="屏幕剪辑"/>
          <p:cNvPicPr>
            <a:picLocks noChangeAspect="1"/>
          </p:cNvPicPr>
          <p:nvPr/>
        </p:nvPicPr>
        <p:blipFill rotWithShape="1">
          <a:blip r:embed="rId2">
            <a:extLst>
              <a:ext uri="{28A0092B-C50C-407E-A947-70E740481C1C}">
                <a14:useLocalDpi xmlns:a14="http://schemas.microsoft.com/office/drawing/2010/main" val="0"/>
              </a:ext>
            </a:extLst>
          </a:blip>
          <a:srcRect t="5525"/>
          <a:stretch/>
        </p:blipFill>
        <p:spPr>
          <a:xfrm>
            <a:off x="749738" y="1719000"/>
            <a:ext cx="7231087" cy="2610000"/>
          </a:xfrm>
          <a:prstGeom prst="rect">
            <a:avLst/>
          </a:prstGeom>
        </p:spPr>
      </p:pic>
      <p:pic>
        <p:nvPicPr>
          <p:cNvPr id="7" name="图片 6"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520" y="4228376"/>
            <a:ext cx="3369480" cy="2575624"/>
          </a:xfrm>
          <a:prstGeom prst="rect">
            <a:avLst/>
          </a:prstGeom>
        </p:spPr>
      </p:pic>
      <p:sp>
        <p:nvSpPr>
          <p:cNvPr id="8" name="椭圆 7"/>
          <p:cNvSpPr>
            <a:spLocks noChangeAspect="1" noChangeArrowheads="1"/>
          </p:cNvSpPr>
          <p:nvPr/>
        </p:nvSpPr>
        <p:spPr bwMode="auto">
          <a:xfrm>
            <a:off x="2277000" y="-115825"/>
            <a:ext cx="3240000" cy="777274"/>
          </a:xfrm>
          <a:prstGeom prst="ellipse">
            <a:avLst/>
          </a:prstGeom>
          <a:noFill/>
          <a:ln w="19050" algn="ctr">
            <a:solidFill>
              <a:srgbClr val="FFC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Arial"/>
                <a:ea typeface="宋体" pitchFamily="2" charset="-122"/>
                <a:cs typeface="+mn-cs"/>
              </a:rPr>
              <a:t>  </a:t>
            </a:r>
            <a:endParaRPr kumimoji="0" lang="zh-CN" altLang="en-US" sz="18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40840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 y="1845229"/>
            <a:ext cx="9144000" cy="4868771"/>
          </a:xfrm>
          <a:prstGeom prst="rect">
            <a:avLst/>
          </a:prstGeom>
        </p:spPr>
      </p:pic>
      <p:sp>
        <p:nvSpPr>
          <p:cNvPr id="2" name="内容占位符 1"/>
          <p:cNvSpPr>
            <a:spLocks noGrp="1"/>
          </p:cNvSpPr>
          <p:nvPr>
            <p:ph idx="1"/>
          </p:nvPr>
        </p:nvSpPr>
        <p:spPr/>
        <p:txBody>
          <a:bodyPr/>
          <a:lstStyle/>
          <a:p>
            <a:r>
              <a:rPr lang="en-US" altLang="zh-CN" dirty="0">
                <a:solidFill>
                  <a:schemeClr val="accent2">
                    <a:lumMod val="75000"/>
                  </a:schemeClr>
                </a:solidFill>
              </a:rPr>
              <a:t>No loss on accuracy/F-score</a:t>
            </a:r>
          </a:p>
          <a:p>
            <a:r>
              <a:rPr lang="en-US" altLang="zh-CN" dirty="0">
                <a:solidFill>
                  <a:schemeClr val="accent2">
                    <a:lumMod val="75000"/>
                  </a:schemeClr>
                </a:solidFill>
              </a:rPr>
              <a:t>With substantially faster training speed</a:t>
            </a:r>
            <a:endParaRPr lang="zh-CN" altLang="en-US" dirty="0">
              <a:solidFill>
                <a:schemeClr val="accent2">
                  <a:lumMod val="75000"/>
                </a:schemeClr>
              </a:solidFill>
            </a:endParaRPr>
          </a:p>
        </p:txBody>
      </p:sp>
      <p:sp>
        <p:nvSpPr>
          <p:cNvPr id="3" name="标题 2"/>
          <p:cNvSpPr>
            <a:spLocks noGrp="1"/>
          </p:cNvSpPr>
          <p:nvPr>
            <p:ph type="title"/>
          </p:nvPr>
        </p:nvSpPr>
        <p:spPr/>
        <p:txBody>
          <a:bodyPr/>
          <a:lstStyle/>
          <a:p>
            <a:r>
              <a:rPr lang="en-US" altLang="zh-CN" dirty="0"/>
              <a:t>Experiments on </a:t>
            </a:r>
            <a:r>
              <a:rPr lang="en-US" altLang="zh-CN" dirty="0" smtClean="0"/>
              <a:t>Dense-CRF</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sp>
        <p:nvSpPr>
          <p:cNvPr id="6" name="矩形 5"/>
          <p:cNvSpPr/>
          <p:nvPr/>
        </p:nvSpPr>
        <p:spPr>
          <a:xfrm>
            <a:off x="5877000" y="814334"/>
            <a:ext cx="132440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FF0000"/>
                </a:solidFill>
                <a:effectLst/>
                <a:uLnTx/>
                <a:uFillTx/>
                <a:latin typeface="Arial"/>
                <a:ea typeface="宋体"/>
                <a:cs typeface="+mn-cs"/>
              </a:rPr>
              <a:t>AsynGrad</a:t>
            </a:r>
            <a:endParaRPr kumimoji="0" lang="zh-CN" altLang="en-US" sz="2000" b="0" i="0" u="none" strike="noStrike" kern="1200" cap="none" spc="0" normalizeH="0" baseline="0" noProof="0" dirty="0">
              <a:ln>
                <a:noFill/>
              </a:ln>
              <a:solidFill>
                <a:srgbClr val="FF0000"/>
              </a:solidFill>
              <a:effectLst/>
              <a:uLnTx/>
              <a:uFillTx/>
              <a:latin typeface="Arial"/>
              <a:ea typeface="宋体"/>
              <a:cs typeface="+mn-cs"/>
            </a:endParaRPr>
          </a:p>
        </p:txBody>
      </p:sp>
      <p:sp>
        <p:nvSpPr>
          <p:cNvPr id="7" name="形状 6"/>
          <p:cNvSpPr/>
          <p:nvPr/>
        </p:nvSpPr>
        <p:spPr>
          <a:xfrm flipV="1">
            <a:off x="656999" y="4495846"/>
            <a:ext cx="2193765" cy="1885904"/>
          </a:xfrm>
          <a:prstGeom prst="swooshArrow">
            <a:avLst>
              <a:gd name="adj1" fmla="val 14172"/>
              <a:gd name="adj2" fmla="val 25000"/>
            </a:avLst>
          </a:prstGeom>
          <a:solidFill>
            <a:srgbClr val="FFFF00"/>
          </a:solidFill>
        </p:spPr>
        <p:style>
          <a:lnRef idx="3">
            <a:schemeClr val="lt1"/>
          </a:lnRef>
          <a:fillRef idx="1">
            <a:schemeClr val="accent1"/>
          </a:fillRef>
          <a:effectRef idx="1">
            <a:schemeClr val="accent1"/>
          </a:effectRef>
          <a:fontRef idx="minor">
            <a:schemeClr val="lt1"/>
          </a:fontRef>
        </p:style>
      </p:sp>
      <p:sp>
        <p:nvSpPr>
          <p:cNvPr id="10" name="形状 9"/>
          <p:cNvSpPr/>
          <p:nvPr/>
        </p:nvSpPr>
        <p:spPr>
          <a:xfrm flipV="1">
            <a:off x="3637814" y="4741560"/>
            <a:ext cx="2193765" cy="1885904"/>
          </a:xfrm>
          <a:prstGeom prst="swooshArrow">
            <a:avLst>
              <a:gd name="adj1" fmla="val 14172"/>
              <a:gd name="adj2" fmla="val 25000"/>
            </a:avLst>
          </a:prstGeom>
          <a:solidFill>
            <a:srgbClr val="FFFF00"/>
          </a:solidFill>
        </p:spPr>
        <p:style>
          <a:lnRef idx="3">
            <a:schemeClr val="lt1"/>
          </a:lnRef>
          <a:fillRef idx="1">
            <a:schemeClr val="accent1"/>
          </a:fillRef>
          <a:effectRef idx="1">
            <a:schemeClr val="accent1"/>
          </a:effectRef>
          <a:fontRef idx="minor">
            <a:schemeClr val="lt1"/>
          </a:fontRef>
        </p:style>
      </p:sp>
      <p:sp>
        <p:nvSpPr>
          <p:cNvPr id="11" name="形状 10"/>
          <p:cNvSpPr/>
          <p:nvPr/>
        </p:nvSpPr>
        <p:spPr>
          <a:xfrm flipV="1">
            <a:off x="6618630" y="4699534"/>
            <a:ext cx="2193765" cy="1885904"/>
          </a:xfrm>
          <a:prstGeom prst="swooshArrow">
            <a:avLst>
              <a:gd name="adj1" fmla="val 14172"/>
              <a:gd name="adj2" fmla="val 25000"/>
            </a:avLst>
          </a:prstGeom>
          <a:solidFill>
            <a:srgbClr val="FFFF00"/>
          </a:solidFill>
        </p:spPr>
        <p:style>
          <a:lnRef idx="3">
            <a:schemeClr val="lt1"/>
          </a:lnRef>
          <a:fillRef idx="1">
            <a:schemeClr val="accent1"/>
          </a:fillRef>
          <a:effectRef idx="1">
            <a:schemeClr val="accent1"/>
          </a:effectRef>
          <a:fontRef idx="minor">
            <a:schemeClr val="lt1"/>
          </a:fontRef>
        </p:style>
      </p:sp>
      <p:sp>
        <p:nvSpPr>
          <p:cNvPr id="12" name="矩形 11"/>
          <p:cNvSpPr/>
          <p:nvPr/>
        </p:nvSpPr>
        <p:spPr bwMode="blackWhite">
          <a:xfrm>
            <a:off x="117000" y="2169000"/>
            <a:ext cx="8955000" cy="973345"/>
          </a:xfrm>
          <a:prstGeom prst="rect">
            <a:avLst/>
          </a:prstGeom>
          <a:noFill/>
          <a:ln w="28575">
            <a:solidFill>
              <a:srgbClr val="FFC000"/>
            </a:solidFill>
            <a:miter lim="800000"/>
            <a:headEnd/>
            <a:tailEnd/>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spTree>
    <p:extLst>
      <p:ext uri="{BB962C8B-B14F-4D97-AF65-F5344CB8AC3E}">
        <p14:creationId xmlns:p14="http://schemas.microsoft.com/office/powerpoint/2010/main" val="63035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idx="1"/>
          </p:nvPr>
        </p:nvSpPr>
        <p:spPr/>
        <p:txBody>
          <a:bodyPr/>
          <a:lstStyle/>
          <a:p>
            <a:r>
              <a:rPr lang="en-US" altLang="zh-CN" dirty="0" smtClean="0"/>
              <a:t>How threads interact with each other?</a:t>
            </a:r>
          </a:p>
          <a:p>
            <a:endParaRPr lang="zh-CN" altLang="en-US"/>
          </a:p>
        </p:txBody>
      </p:sp>
      <p:sp>
        <p:nvSpPr>
          <p:cNvPr id="6" name="标题 5"/>
          <p:cNvSpPr>
            <a:spLocks noGrp="1"/>
          </p:cNvSpPr>
          <p:nvPr>
            <p:ph type="title"/>
          </p:nvPr>
        </p:nvSpPr>
        <p:spPr/>
        <p:txBody>
          <a:bodyPr/>
          <a:lstStyle/>
          <a:p>
            <a:r>
              <a:rPr lang="en-US" altLang="zh-CN" dirty="0" smtClean="0"/>
              <a:t>Problem Analysis</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graphicFrame>
        <p:nvGraphicFramePr>
          <p:cNvPr id="8" name="表格 7"/>
          <p:cNvGraphicFramePr>
            <a:graphicFrameLocks noGrp="1"/>
          </p:cNvGraphicFramePr>
          <p:nvPr>
            <p:extLst/>
          </p:nvPr>
        </p:nvGraphicFramePr>
        <p:xfrm>
          <a:off x="1692000" y="1413750"/>
          <a:ext cx="5400000" cy="4968000"/>
        </p:xfrm>
        <a:graphic>
          <a:graphicData uri="http://schemas.openxmlformats.org/drawingml/2006/table">
            <a:tbl>
              <a:tblPr firstRow="1" firstCol="1">
                <a:tableStyleId>{93296810-A885-4BE3-A3E7-6D5BEEA58F35}</a:tableStyleId>
              </a:tblPr>
              <a:tblGrid>
                <a:gridCol w="1080000">
                  <a:extLst>
                    <a:ext uri="{9D8B030D-6E8A-4147-A177-3AD203B41FA5}">
                      <a16:colId xmlns:a16="http://schemas.microsoft.com/office/drawing/2014/main" val="1413964214"/>
                    </a:ext>
                  </a:extLst>
                </a:gridCol>
                <a:gridCol w="2160000">
                  <a:extLst>
                    <a:ext uri="{9D8B030D-6E8A-4147-A177-3AD203B41FA5}">
                      <a16:colId xmlns:a16="http://schemas.microsoft.com/office/drawing/2014/main" val="1559804043"/>
                    </a:ext>
                  </a:extLst>
                </a:gridCol>
                <a:gridCol w="2160000">
                  <a:extLst>
                    <a:ext uri="{9D8B030D-6E8A-4147-A177-3AD203B41FA5}">
                      <a16:colId xmlns:a16="http://schemas.microsoft.com/office/drawing/2014/main" val="3636154098"/>
                    </a:ext>
                  </a:extLst>
                </a:gridCol>
              </a:tblGrid>
              <a:tr h="1080000">
                <a:tc>
                  <a:txBody>
                    <a:bodyPr/>
                    <a:lstStyle/>
                    <a:p>
                      <a:pPr algn="ctr"/>
                      <a:endParaRPr lang="zh-CN" altLang="en-US" sz="3200" dirty="0"/>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Sparse</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Dense</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extLst>
                  <a:ext uri="{0D108BD9-81ED-4DB2-BD59-A6C34878D82A}">
                    <a16:rowId xmlns:a16="http://schemas.microsoft.com/office/drawing/2014/main" val="3567774237"/>
                  </a:ext>
                </a:extLst>
              </a:tr>
              <a:tr h="1944000">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Sync.</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algn="ctr"/>
                      <a:r>
                        <a:rPr lang="zh-CN" altLang="en-US" sz="720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tc>
                  <a:txBody>
                    <a:bodyPr/>
                    <a:lstStyle/>
                    <a:p>
                      <a:pPr algn="ctr"/>
                      <a:r>
                        <a:rPr lang="zh-CN" altLang="en-US" sz="720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extLst>
                  <a:ext uri="{0D108BD9-81ED-4DB2-BD59-A6C34878D82A}">
                    <a16:rowId xmlns:a16="http://schemas.microsoft.com/office/drawing/2014/main" val="259575883"/>
                  </a:ext>
                </a:extLst>
              </a:tr>
              <a:tr h="1944000">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Async.</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7200" smtClean="0">
                          <a:solidFill>
                            <a:schemeClr val="accent2">
                              <a:lumMod val="75000"/>
                            </a:schemeClr>
                          </a:solidFill>
                        </a:rPr>
                        <a:t>√</a:t>
                      </a:r>
                    </a:p>
                  </a:txBody>
                  <a:tcPr marL="109728" marR="109728" marT="54864" marB="54864" anchor="ctr"/>
                </a:tc>
                <a:tc>
                  <a:txBody>
                    <a:bodyPr/>
                    <a:lstStyle/>
                    <a:p>
                      <a:pPr algn="ctr"/>
                      <a:r>
                        <a:rPr lang="en-US" altLang="zh-CN" sz="7200" dirty="0" smtClean="0">
                          <a:solidFill>
                            <a:srgbClr val="FF0000"/>
                          </a:solidFill>
                        </a:rPr>
                        <a:t>?</a:t>
                      </a:r>
                      <a:endParaRPr lang="zh-CN" altLang="en-US" sz="7200" dirty="0">
                        <a:solidFill>
                          <a:srgbClr val="FF0000"/>
                        </a:solidFill>
                      </a:endParaRPr>
                    </a:p>
                  </a:txBody>
                  <a:tcPr marL="109728" marR="109728" marT="54864" marB="54864" anchor="ctr"/>
                </a:tc>
                <a:extLst>
                  <a:ext uri="{0D108BD9-81ED-4DB2-BD59-A6C34878D82A}">
                    <a16:rowId xmlns:a16="http://schemas.microsoft.com/office/drawing/2014/main" val="1471771236"/>
                  </a:ext>
                </a:extLst>
              </a:tr>
            </a:tbl>
          </a:graphicData>
        </a:graphic>
      </p:graphicFrame>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000" y="2754000"/>
            <a:ext cx="1395000" cy="1395000"/>
          </a:xfrm>
          <a:prstGeom prst="rect">
            <a:avLst/>
          </a:prstGeom>
          <a:solidFill>
            <a:schemeClr val="accent6">
              <a:tint val="20000"/>
            </a:schemeClr>
          </a:solidFill>
          <a:ln>
            <a:noFill/>
          </a:ln>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632" y="2754000"/>
            <a:ext cx="1395000" cy="1395000"/>
          </a:xfrm>
          <a:prstGeom prst="rect">
            <a:avLst/>
          </a:prstGeom>
          <a:solidFill>
            <a:schemeClr val="accent6">
              <a:tint val="20000"/>
            </a:schemeClr>
          </a:solidFill>
          <a:ln>
            <a:noFill/>
          </a:ln>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632" y="4791750"/>
            <a:ext cx="1395000" cy="1395000"/>
          </a:xfrm>
          <a:prstGeom prst="rect">
            <a:avLst/>
          </a:prstGeom>
          <a:solidFill>
            <a:schemeClr val="accent6">
              <a:tint val="20000"/>
            </a:schemeClr>
          </a:solidFill>
          <a:ln>
            <a:noFill/>
          </a:ln>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000" y="4791750"/>
            <a:ext cx="1395000" cy="1395000"/>
          </a:xfrm>
          <a:prstGeom prst="rect">
            <a:avLst/>
          </a:prstGeom>
          <a:solidFill>
            <a:schemeClr val="accent6">
              <a:tint val="20000"/>
            </a:schemeClr>
          </a:solidFill>
          <a:ln>
            <a:noFill/>
          </a:ln>
        </p:spPr>
      </p:pic>
    </p:spTree>
    <p:extLst>
      <p:ext uri="{BB962C8B-B14F-4D97-AF65-F5344CB8AC3E}">
        <p14:creationId xmlns:p14="http://schemas.microsoft.com/office/powerpoint/2010/main" val="100502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rgbClr val="FF0000"/>
                </a:solidFill>
              </a:rPr>
              <a:t>Structured prediction </a:t>
            </a:r>
            <a:r>
              <a:rPr lang="en-US" altLang="zh-CN" dirty="0">
                <a:solidFill>
                  <a:schemeClr val="accent2">
                    <a:lumMod val="75000"/>
                  </a:schemeClr>
                </a:solidFill>
              </a:rPr>
              <a:t>helps to </a:t>
            </a:r>
            <a:r>
              <a:rPr lang="en-US" altLang="zh-CN" dirty="0">
                <a:solidFill>
                  <a:srgbClr val="FF0000"/>
                </a:solidFill>
              </a:rPr>
              <a:t>recover the structures </a:t>
            </a:r>
            <a:r>
              <a:rPr lang="en-US" altLang="zh-CN" dirty="0">
                <a:solidFill>
                  <a:schemeClr val="accent2">
                    <a:lumMod val="75000"/>
                  </a:schemeClr>
                </a:solidFill>
              </a:rPr>
              <a:t>in natural languages</a:t>
            </a:r>
            <a:endParaRPr lang="zh-CN" altLang="en-US">
              <a:solidFill>
                <a:schemeClr val="accent2">
                  <a:lumMod val="75000"/>
                </a:schemeClr>
              </a:solidFill>
            </a:endParaRPr>
          </a:p>
        </p:txBody>
      </p:sp>
      <p:sp>
        <p:nvSpPr>
          <p:cNvPr id="3" name="标题 2"/>
          <p:cNvSpPr>
            <a:spLocks noGrp="1"/>
          </p:cNvSpPr>
          <p:nvPr>
            <p:ph type="title"/>
          </p:nvPr>
        </p:nvSpPr>
        <p:spPr/>
        <p:txBody>
          <a:bodyPr/>
          <a:lstStyle/>
          <a:p>
            <a:r>
              <a:rPr lang="en-US" altLang="zh-CN" dirty="0"/>
              <a:t>Why Structured Prediction?</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11</a:t>
            </a:fld>
            <a:endParaRPr lang="zh-CN" altLang="en-US"/>
          </a:p>
        </p:txBody>
      </p:sp>
      <p:sp>
        <p:nvSpPr>
          <p:cNvPr id="8" name="内容占位符 1"/>
          <p:cNvSpPr txBox="1">
            <a:spLocks/>
          </p:cNvSpPr>
          <p:nvPr/>
        </p:nvSpPr>
        <p:spPr bwMode="auto">
          <a:xfrm>
            <a:off x="3716876" y="1824324"/>
            <a:ext cx="5391430" cy="444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ts val="1200"/>
              </a:spcAft>
              <a:buClr>
                <a:srgbClr val="7030A0"/>
              </a:buClr>
              <a:buSzPct val="80000"/>
              <a:buFont typeface="Wingdings" pitchFamily="2" charset="2"/>
              <a:buChar char="p"/>
              <a:defRPr sz="24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ts val="600"/>
              </a:spcAft>
              <a:buClr>
                <a:srgbClr val="00B0F0"/>
              </a:buClr>
              <a:buSzPct val="70000"/>
              <a:buFont typeface="Wingdings" pitchFamily="2" charset="2"/>
              <a:buChar char="p"/>
              <a:defRPr sz="2000">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ts val="400"/>
              </a:spcAft>
              <a:buClr>
                <a:srgbClr val="7030A0"/>
              </a:buClr>
              <a:buSzPct val="65000"/>
              <a:buFont typeface="Wingdings" pitchFamily="2" charset="2"/>
              <a:buChar char="n"/>
              <a:defRPr sz="1800">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ts val="200"/>
              </a:spcAft>
              <a:buClr>
                <a:schemeClr val="hlink"/>
              </a:buClr>
              <a:buSzPct val="60000"/>
              <a:buFont typeface="Wingdings" pitchFamily="2" charset="2"/>
              <a:buChar char="n"/>
              <a:defRPr sz="1600">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lr>
                <a:schemeClr val="bg2"/>
              </a:buClr>
              <a:buSzPct val="40000"/>
              <a:buFont typeface="Wingdings" pitchFamily="2" charset="2"/>
              <a:buChar char="n"/>
              <a:defRPr sz="140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pPr marL="57150" indent="0">
              <a:buNone/>
            </a:pPr>
            <a:r>
              <a:rPr lang="en-US" altLang="zh-CN" sz="1800" b="0" kern="0" dirty="0" smtClean="0">
                <a:solidFill>
                  <a:schemeClr val="accent2">
                    <a:lumMod val="75000"/>
                  </a:schemeClr>
                </a:solidFill>
              </a:rPr>
              <a:t>POS Tagging </a:t>
            </a:r>
            <a:r>
              <a:rPr lang="en-US" altLang="zh-CN" sz="1200" b="0" kern="0" dirty="0" smtClean="0"/>
              <a:t>(Collins, ACL 2002; Gimenez &amp; Marquez, LREC 2004.; Shen et al., ACL 2007; </a:t>
            </a:r>
            <a:r>
              <a:rPr lang="en-US" altLang="zh-CN" sz="1200" b="0" kern="0" dirty="0"/>
              <a:t>Søegaard</a:t>
            </a:r>
            <a:r>
              <a:rPr lang="en-US" altLang="zh-CN" sz="1200" b="0" kern="0" dirty="0" smtClean="0"/>
              <a:t>, ACL-HLT 2011; Sun, NIPS 2014; Collobert et al., JMLR 2011; Huang et al., 2015)</a:t>
            </a:r>
            <a:endParaRPr lang="en-US" altLang="zh-CN" sz="1200" b="0" kern="0" dirty="0"/>
          </a:p>
          <a:p>
            <a:pPr marL="57150" indent="0">
              <a:buNone/>
            </a:pPr>
            <a:r>
              <a:rPr lang="en-US" altLang="zh-CN" sz="1800" b="0" kern="0" dirty="0" smtClean="0">
                <a:solidFill>
                  <a:schemeClr val="accent2">
                    <a:lumMod val="75000"/>
                  </a:schemeClr>
                </a:solidFill>
              </a:rPr>
              <a:t>Chunking </a:t>
            </a:r>
            <a:r>
              <a:rPr lang="en-US" altLang="zh-CN" sz="1200" b="0" kern="0" dirty="0" smtClean="0"/>
              <a:t>(Kudo &amp; Matsumoto, NAACL 2001; Collins, ACL 2002; McDonald et al., HLT-EMNLP 2005; Sun et al., COLING 2008; Collobert et al, JMLR 2011; Huang et al., 2015 )</a:t>
            </a:r>
          </a:p>
          <a:p>
            <a:pPr marL="57150" indent="0">
              <a:buNone/>
            </a:pPr>
            <a:r>
              <a:rPr lang="en-US" altLang="zh-CN" sz="1800" b="0" kern="0" dirty="0" smtClean="0">
                <a:solidFill>
                  <a:schemeClr val="accent2">
                    <a:lumMod val="75000"/>
                  </a:schemeClr>
                </a:solidFill>
              </a:rPr>
              <a:t>NER </a:t>
            </a:r>
            <a:r>
              <a:rPr lang="en-US" altLang="zh-CN" sz="1200" b="0" kern="0" dirty="0" smtClean="0"/>
              <a:t>(Florian et al., HLT-NAACL 2003; Chieu, CoNLL 2003; Ando &amp; Zhang, JMLR 2005; Collobert et al., JMLR 2011; Passos et al., CoNLL 2014; Huang et al., 2015)</a:t>
            </a:r>
          </a:p>
          <a:p>
            <a:pPr marL="57150" indent="0">
              <a:buNone/>
            </a:pPr>
            <a:r>
              <a:rPr lang="en-US" altLang="zh-CN" sz="1800" b="0" kern="0" dirty="0" smtClean="0">
                <a:solidFill>
                  <a:schemeClr val="accent2">
                    <a:lumMod val="75000"/>
                  </a:schemeClr>
                </a:solidFill>
              </a:rPr>
              <a:t>Parsing </a:t>
            </a:r>
            <a:r>
              <a:rPr lang="en-US" altLang="zh-CN" sz="1200" b="0" kern="0" dirty="0" smtClean="0"/>
              <a:t>(Earley, 1970; Collins, EACL 1997; Klein &amp; Manning, ACL 2003; Sha &amp; Pereira, HLT-NAACL 2003; Nivre, IWPT 2003; Collins, ACL 2004; Nivre &amp; Scholz, COLING 2004; McDonald, HLT-EMNLP 2005; Zhang &amp; Clark, EMNLP 2008; Zhang &amp; Nivre, ACL-HLT 2011;Socher, et at., EMNLP 2013; Chen &amp; Manning, EMNLP 2014)</a:t>
            </a:r>
            <a:endParaRPr lang="en-US" altLang="zh-CN" sz="1800" b="0" kern="0" dirty="0" smtClean="0">
              <a:solidFill>
                <a:schemeClr val="accent2">
                  <a:lumMod val="75000"/>
                </a:schemeClr>
              </a:solidFill>
            </a:endParaRPr>
          </a:p>
          <a:p>
            <a:pPr marL="57150" indent="0">
              <a:buNone/>
            </a:pPr>
            <a:r>
              <a:rPr lang="en-US" altLang="zh-CN" sz="1800" b="0" kern="0" dirty="0" smtClean="0">
                <a:solidFill>
                  <a:schemeClr val="accent2">
                    <a:lumMod val="75000"/>
                  </a:schemeClr>
                </a:solidFill>
              </a:rPr>
              <a:t>Word Segmentation, Summarization, Machine Translation...</a:t>
            </a:r>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400" y="3301643"/>
            <a:ext cx="3397548" cy="3219006"/>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01" y="1679246"/>
            <a:ext cx="3685388" cy="1862508"/>
          </a:xfrm>
          <a:prstGeom prst="rect">
            <a:avLst/>
          </a:prstGeom>
        </p:spPr>
      </p:pic>
    </p:spTree>
    <p:extLst>
      <p:ext uri="{BB962C8B-B14F-4D97-AF65-F5344CB8AC3E}">
        <p14:creationId xmlns:p14="http://schemas.microsoft.com/office/powerpoint/2010/main" val="135190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rgbClr val="FF0000"/>
                </a:solidFill>
              </a:rPr>
              <a:t>Gradient errors </a:t>
            </a:r>
            <a:r>
              <a:rPr lang="en-US" altLang="zh-CN" dirty="0" smtClean="0">
                <a:solidFill>
                  <a:schemeClr val="accent2">
                    <a:lumMod val="75000"/>
                  </a:schemeClr>
                </a:solidFill>
              </a:rPr>
              <a:t>are common and inevitable in asynchronous training of dense feature models</a:t>
            </a:r>
          </a:p>
          <a:p>
            <a:pPr lvl="1"/>
            <a:r>
              <a:rPr lang="en-US" altLang="zh-CN" dirty="0" smtClean="0"/>
              <a:t>Such </a:t>
            </a:r>
            <a:r>
              <a:rPr lang="en-US" altLang="zh-CN" dirty="0"/>
              <a:t>as neural </a:t>
            </a:r>
            <a:r>
              <a:rPr lang="en-US" altLang="zh-CN" dirty="0" smtClean="0"/>
              <a:t>networks</a:t>
            </a:r>
            <a:endParaRPr lang="en-US" altLang="zh-CN" dirty="0"/>
          </a:p>
          <a:p>
            <a:pPr marL="0" indent="0">
              <a:buNone/>
            </a:pPr>
            <a:endParaRPr lang="en-US" altLang="zh-CN" dirty="0" smtClean="0">
              <a:solidFill>
                <a:srgbClr val="FF0000"/>
              </a:solidFill>
            </a:endParaRPr>
          </a:p>
          <a:p>
            <a:r>
              <a:rPr lang="en-US" altLang="zh-CN" dirty="0" err="1" smtClean="0">
                <a:solidFill>
                  <a:srgbClr val="FF0000"/>
                </a:solidFill>
              </a:rPr>
              <a:t>AsynGrad</a:t>
            </a:r>
            <a:r>
              <a:rPr lang="en-US" altLang="zh-CN" dirty="0" smtClean="0">
                <a:solidFill>
                  <a:srgbClr val="FF0000"/>
                </a:solidFill>
              </a:rPr>
              <a:t> survives with gradient errors</a:t>
            </a:r>
          </a:p>
          <a:p>
            <a:pPr lvl="1"/>
            <a:r>
              <a:rPr lang="en-US" altLang="zh-CN" dirty="0" smtClean="0">
                <a:solidFill>
                  <a:schemeClr val="accent2">
                    <a:lumMod val="75000"/>
                  </a:schemeClr>
                </a:solidFill>
              </a:rPr>
              <a:t>With substantial faster training speed</a:t>
            </a:r>
          </a:p>
          <a:p>
            <a:pPr lvl="1"/>
            <a:r>
              <a:rPr lang="en-US" altLang="zh-CN" dirty="0">
                <a:solidFill>
                  <a:schemeClr val="accent2">
                    <a:lumMod val="75000"/>
                  </a:schemeClr>
                </a:solidFill>
              </a:rPr>
              <a:t>N</a:t>
            </a:r>
            <a:r>
              <a:rPr lang="en-US" altLang="zh-CN" dirty="0" smtClean="0">
                <a:solidFill>
                  <a:schemeClr val="accent2">
                    <a:lumMod val="75000"/>
                  </a:schemeClr>
                </a:solidFill>
              </a:rPr>
              <a:t>o loss at all on test accuracy</a:t>
            </a:r>
          </a:p>
          <a:p>
            <a:pPr lvl="1"/>
            <a:r>
              <a:rPr lang="en-US" altLang="zh-CN" dirty="0" smtClean="0">
                <a:solidFill>
                  <a:schemeClr val="accent2">
                    <a:lumMod val="75000"/>
                  </a:schemeClr>
                </a:solidFill>
              </a:rPr>
              <a:t>Theoretical justification</a:t>
            </a:r>
          </a:p>
          <a:p>
            <a:endParaRPr lang="en-US" altLang="zh-CN" dirty="0" smtClean="0">
              <a:solidFill>
                <a:srgbClr val="FF0000"/>
              </a:solidFill>
            </a:endParaRPr>
          </a:p>
        </p:txBody>
      </p:sp>
      <p:sp>
        <p:nvSpPr>
          <p:cNvPr id="3" name="标题 2"/>
          <p:cNvSpPr>
            <a:spLocks noGrp="1"/>
          </p:cNvSpPr>
          <p:nvPr>
            <p:ph type="title"/>
          </p:nvPr>
        </p:nvSpPr>
        <p:spPr/>
        <p:txBody>
          <a:bodyPr/>
          <a:lstStyle/>
          <a:p>
            <a:r>
              <a:rPr lang="en-US" altLang="zh-CN" dirty="0" smtClean="0"/>
              <a:t>AsynGrad</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spTree>
    <p:extLst>
      <p:ext uri="{BB962C8B-B14F-4D97-AF65-F5344CB8AC3E}">
        <p14:creationId xmlns:p14="http://schemas.microsoft.com/office/powerpoint/2010/main" val="88994157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marL="0" indent="0" algn="ctr">
              <a:buNone/>
            </a:pPr>
            <a:endParaRPr lang="en-US" altLang="zh-CN" dirty="0" smtClean="0">
              <a:solidFill>
                <a:schemeClr val="accent2">
                  <a:lumMod val="75000"/>
                </a:schemeClr>
              </a:solidFill>
            </a:endParaRPr>
          </a:p>
          <a:p>
            <a:pPr marL="0" indent="0" algn="ctr">
              <a:buNone/>
            </a:pPr>
            <a:endParaRPr lang="en-US" altLang="zh-CN" dirty="0">
              <a:solidFill>
                <a:schemeClr val="accent2">
                  <a:lumMod val="75000"/>
                </a:schemeClr>
              </a:solidFill>
            </a:endParaRPr>
          </a:p>
          <a:p>
            <a:pPr marL="0" indent="0" algn="ctr">
              <a:buNone/>
            </a:pPr>
            <a:r>
              <a:rPr lang="en-US" altLang="zh-CN" dirty="0" smtClean="0">
                <a:solidFill>
                  <a:schemeClr val="accent2">
                    <a:lumMod val="75000"/>
                  </a:schemeClr>
                </a:solidFill>
              </a:rPr>
              <a:t>Thanks!</a:t>
            </a:r>
          </a:p>
          <a:p>
            <a:pPr marL="0" indent="0" algn="ctr">
              <a:buNone/>
            </a:pPr>
            <a:r>
              <a:rPr lang="en-US" altLang="zh-CN" dirty="0" smtClean="0">
                <a:solidFill>
                  <a:srgbClr val="7030A0"/>
                </a:solidFill>
              </a:rPr>
              <a:t>Any questions until now?</a:t>
            </a:r>
            <a:endParaRPr lang="zh-CN" altLang="en-US" dirty="0">
              <a:solidFill>
                <a:srgbClr val="7030A0"/>
              </a:solidFill>
            </a:endParaRPr>
          </a:p>
        </p:txBody>
      </p:sp>
      <p:sp>
        <p:nvSpPr>
          <p:cNvPr id="3" name="标题 2"/>
          <p:cNvSpPr>
            <a:spLocks noGrp="1"/>
          </p:cNvSpPr>
          <p:nvPr>
            <p:ph type="title"/>
          </p:nvPr>
        </p:nvSpPr>
        <p:spPr/>
        <p:txBody>
          <a:bodyPr/>
          <a:lstStyle/>
          <a:p>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111</a:t>
            </a:fld>
            <a:endParaRPr lang="zh-CN" altLang="en-US"/>
          </a:p>
        </p:txBody>
      </p:sp>
    </p:spTree>
    <p:extLst>
      <p:ext uri="{BB962C8B-B14F-4D97-AF65-F5344CB8AC3E}">
        <p14:creationId xmlns:p14="http://schemas.microsoft.com/office/powerpoint/2010/main" val="35497365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Outline</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112</a:t>
            </a:fld>
            <a:endParaRPr lang="zh-CN" altLang="en-US"/>
          </a:p>
        </p:txBody>
      </p:sp>
      <p:sp>
        <p:nvSpPr>
          <p:cNvPr id="13" name="同心圆 12"/>
          <p:cNvSpPr/>
          <p:nvPr/>
        </p:nvSpPr>
        <p:spPr bwMode="blackWhite">
          <a:xfrm>
            <a:off x="467544" y="838233"/>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4" name="同心圆 13"/>
          <p:cNvSpPr/>
          <p:nvPr/>
        </p:nvSpPr>
        <p:spPr bwMode="blackWhite">
          <a:xfrm>
            <a:off x="1613556" y="1721620"/>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5" name="同心圆 14"/>
          <p:cNvSpPr/>
          <p:nvPr/>
        </p:nvSpPr>
        <p:spPr bwMode="blackWhite">
          <a:xfrm>
            <a:off x="4484219" y="3933056"/>
            <a:ext cx="1296144" cy="1296144"/>
          </a:xfrm>
          <a:prstGeom prst="donut">
            <a:avLst>
              <a:gd name="adj" fmla="val 17284"/>
            </a:avLst>
          </a:prstGeom>
          <a:solidFill>
            <a:srgbClr val="FF0000"/>
          </a:solidFill>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6" name="同心圆 15"/>
          <p:cNvSpPr/>
          <p:nvPr/>
        </p:nvSpPr>
        <p:spPr bwMode="blackWhite">
          <a:xfrm>
            <a:off x="5652120" y="4797152"/>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7" name="椭圆 16"/>
          <p:cNvSpPr/>
          <p:nvPr/>
        </p:nvSpPr>
        <p:spPr bwMode="blackWhite">
          <a:xfrm>
            <a:off x="3968928" y="359092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8" name="椭圆 17"/>
          <p:cNvSpPr/>
          <p:nvPr/>
        </p:nvSpPr>
        <p:spPr bwMode="blackWhite">
          <a:xfrm>
            <a:off x="3363637" y="314096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9" name="椭圆 18"/>
          <p:cNvSpPr/>
          <p:nvPr/>
        </p:nvSpPr>
        <p:spPr bwMode="blackWhite">
          <a:xfrm>
            <a:off x="2786080" y="269372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894613" y="955863"/>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Introduction</a:t>
            </a:r>
            <a:endParaRPr lang="zh-CN" altLang="en-US" sz="32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0" name="文本框 29"/>
          <p:cNvSpPr txBox="1"/>
          <p:nvPr/>
        </p:nvSpPr>
        <p:spPr>
          <a:xfrm>
            <a:off x="3001912" y="1866171"/>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Model</a:t>
            </a:r>
            <a:endParaRPr lang="zh-CN" altLang="en-US" sz="32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1" name="文本框 30"/>
          <p:cNvSpPr txBox="1"/>
          <p:nvPr/>
        </p:nvSpPr>
        <p:spPr>
          <a:xfrm>
            <a:off x="5877427" y="4086743"/>
            <a:ext cx="3586120" cy="584775"/>
          </a:xfrm>
          <a:prstGeom prst="rect">
            <a:avLst/>
          </a:prstGeom>
          <a:noFill/>
        </p:spPr>
        <p:txBody>
          <a:bodyPr wrap="square" rtlCol="0">
            <a:spAutoFit/>
          </a:bodyPr>
          <a:lstStyle/>
          <a:p>
            <a:r>
              <a:rPr lang="en-US" altLang="zh-CN" sz="3200" dirty="0" smtClean="0">
                <a:solidFill>
                  <a:srgbClr val="FF0000"/>
                </a:solidFill>
                <a:latin typeface="Yu Gothic UI Semibold" panose="020B0700000000000000" pitchFamily="34" charset="-128"/>
                <a:ea typeface="Yu Gothic UI Semibold" panose="020B0700000000000000" pitchFamily="34" charset="-128"/>
              </a:rPr>
              <a:t>Regularization</a:t>
            </a:r>
            <a:endParaRPr lang="zh-CN" altLang="en-US" sz="3200">
              <a:solidFill>
                <a:srgbClr val="FF0000"/>
              </a:solidFill>
              <a:latin typeface="Yu Gothic UI Semibold" panose="020B0700000000000000" pitchFamily="34" charset="-128"/>
              <a:ea typeface="Yu Gothic UI Semibold" panose="020B0700000000000000" pitchFamily="34" charset="-128"/>
            </a:endParaRPr>
          </a:p>
        </p:txBody>
      </p:sp>
      <p:sp>
        <p:nvSpPr>
          <p:cNvPr id="32" name="文本框 31"/>
          <p:cNvSpPr txBox="1"/>
          <p:nvPr/>
        </p:nvSpPr>
        <p:spPr>
          <a:xfrm>
            <a:off x="7092000" y="5152836"/>
            <a:ext cx="184500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How-tos</a:t>
            </a:r>
            <a:endParaRPr lang="zh-CN" altLang="en-US" sz="32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3" name="文本框 32"/>
          <p:cNvSpPr txBox="1"/>
          <p:nvPr/>
        </p:nvSpPr>
        <p:spPr>
          <a:xfrm>
            <a:off x="3506810" y="2728308"/>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Conventional Model</a:t>
            </a:r>
            <a:endParaRPr lang="zh-CN" altLang="en-US" sz="16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4" name="文本框 33"/>
          <p:cNvSpPr txBox="1"/>
          <p:nvPr/>
        </p:nvSpPr>
        <p:spPr>
          <a:xfrm>
            <a:off x="4060012" y="3192603"/>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Latent Model</a:t>
            </a:r>
            <a:endParaRPr lang="zh-CN" altLang="en-US" sz="16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5" name="文本框 34"/>
          <p:cNvSpPr txBox="1"/>
          <p:nvPr/>
        </p:nvSpPr>
        <p:spPr>
          <a:xfrm>
            <a:off x="4640020" y="3573016"/>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Neural Model</a:t>
            </a:r>
            <a:endParaRPr lang="zh-CN" altLang="en-US" sz="16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Tree>
    <p:extLst>
      <p:ext uri="{BB962C8B-B14F-4D97-AF65-F5344CB8AC3E}">
        <p14:creationId xmlns:p14="http://schemas.microsoft.com/office/powerpoint/2010/main" val="99633856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Models for large-scale structured prediction often suffer from </a:t>
            </a:r>
            <a:r>
              <a:rPr lang="en-US" altLang="zh-CN" dirty="0" smtClean="0">
                <a:solidFill>
                  <a:srgbClr val="FF0000"/>
                </a:solidFill>
              </a:rPr>
              <a:t>overfitting</a:t>
            </a:r>
          </a:p>
          <a:p>
            <a:r>
              <a:rPr lang="en-US" altLang="zh-CN" dirty="0" smtClean="0">
                <a:solidFill>
                  <a:srgbClr val="FF0000"/>
                </a:solidFill>
              </a:rPr>
              <a:t>Overfitting</a:t>
            </a:r>
          </a:p>
          <a:p>
            <a:pPr lvl="1"/>
            <a:r>
              <a:rPr lang="en-US" altLang="zh-CN" dirty="0" smtClean="0">
                <a:solidFill>
                  <a:srgbClr val="FF0000"/>
                </a:solidFill>
              </a:rPr>
              <a:t>Low</a:t>
            </a:r>
            <a:r>
              <a:rPr lang="en-US" altLang="zh-CN" dirty="0" smtClean="0">
                <a:solidFill>
                  <a:schemeClr val="accent2">
                    <a:lumMod val="75000"/>
                  </a:schemeClr>
                </a:solidFill>
              </a:rPr>
              <a:t> </a:t>
            </a:r>
            <a:r>
              <a:rPr lang="en-US" altLang="zh-CN" dirty="0">
                <a:solidFill>
                  <a:schemeClr val="accent2">
                    <a:lumMod val="75000"/>
                  </a:schemeClr>
                </a:solidFill>
              </a:rPr>
              <a:t>error rate in </a:t>
            </a:r>
            <a:r>
              <a:rPr lang="en-US" altLang="zh-CN" dirty="0">
                <a:solidFill>
                  <a:srgbClr val="FF0000"/>
                </a:solidFill>
              </a:rPr>
              <a:t>training</a:t>
            </a:r>
            <a:r>
              <a:rPr lang="en-US" altLang="zh-CN" dirty="0">
                <a:solidFill>
                  <a:schemeClr val="accent2">
                    <a:lumMod val="75000"/>
                  </a:schemeClr>
                </a:solidFill>
              </a:rPr>
              <a:t> set</a:t>
            </a:r>
          </a:p>
          <a:p>
            <a:pPr lvl="1"/>
            <a:r>
              <a:rPr lang="en-US" altLang="zh-CN" dirty="0">
                <a:solidFill>
                  <a:srgbClr val="FF0000"/>
                </a:solidFill>
              </a:rPr>
              <a:t>High</a:t>
            </a:r>
            <a:r>
              <a:rPr lang="en-US" altLang="zh-CN" dirty="0">
                <a:solidFill>
                  <a:schemeClr val="accent2">
                    <a:lumMod val="75000"/>
                  </a:schemeClr>
                </a:solidFill>
              </a:rPr>
              <a:t> error rate in </a:t>
            </a:r>
            <a:r>
              <a:rPr lang="en-US" altLang="zh-CN" dirty="0">
                <a:solidFill>
                  <a:srgbClr val="FF0000"/>
                </a:solidFill>
              </a:rPr>
              <a:t>test</a:t>
            </a:r>
            <a:r>
              <a:rPr lang="en-US" altLang="zh-CN" dirty="0">
                <a:solidFill>
                  <a:schemeClr val="accent2">
                    <a:lumMod val="75000"/>
                  </a:schemeClr>
                </a:solidFill>
              </a:rPr>
              <a:t> set</a:t>
            </a:r>
          </a:p>
          <a:p>
            <a:r>
              <a:rPr lang="en-US" altLang="zh-CN" dirty="0"/>
              <a:t>Why overfitting?</a:t>
            </a:r>
          </a:p>
          <a:p>
            <a:pPr lvl="1"/>
            <a:r>
              <a:rPr lang="en-US" altLang="zh-CN" dirty="0">
                <a:solidFill>
                  <a:schemeClr val="accent2">
                    <a:lumMod val="75000"/>
                  </a:schemeClr>
                </a:solidFill>
              </a:rPr>
              <a:t>Complex</a:t>
            </a:r>
            <a:r>
              <a:rPr lang="en-US" altLang="zh-CN" dirty="0"/>
              <a:t> model</a:t>
            </a:r>
          </a:p>
          <a:p>
            <a:pPr lvl="1"/>
            <a:r>
              <a:rPr lang="en-US" altLang="zh-CN" dirty="0">
                <a:solidFill>
                  <a:schemeClr val="accent2">
                    <a:lumMod val="75000"/>
                  </a:schemeClr>
                </a:solidFill>
              </a:rPr>
              <a:t>Too many </a:t>
            </a:r>
            <a:r>
              <a:rPr lang="en-US" altLang="zh-CN" dirty="0"/>
              <a:t>parameters, </a:t>
            </a:r>
            <a:r>
              <a:rPr lang="en-US" altLang="zh-CN" dirty="0">
                <a:solidFill>
                  <a:schemeClr val="accent2">
                    <a:lumMod val="75000"/>
                  </a:schemeClr>
                </a:solidFill>
              </a:rPr>
              <a:t>too little </a:t>
            </a:r>
            <a:r>
              <a:rPr lang="en-US" altLang="zh-CN" dirty="0"/>
              <a:t>data</a:t>
            </a:r>
          </a:p>
          <a:p>
            <a:r>
              <a:rPr lang="en-US" altLang="zh-CN" dirty="0">
                <a:solidFill>
                  <a:srgbClr val="FF0000"/>
                </a:solidFill>
              </a:rPr>
              <a:t>How to deal with?</a:t>
            </a:r>
          </a:p>
          <a:p>
            <a:pPr lvl="1"/>
            <a:r>
              <a:rPr lang="en-US" altLang="zh-CN" dirty="0">
                <a:solidFill>
                  <a:schemeClr val="accent2">
                    <a:lumMod val="75000"/>
                  </a:schemeClr>
                </a:solidFill>
              </a:rPr>
              <a:t>Penalty</a:t>
            </a:r>
          </a:p>
          <a:p>
            <a:pPr lvl="1"/>
            <a:r>
              <a:rPr lang="en-US" altLang="zh-CN" dirty="0">
                <a:solidFill>
                  <a:schemeClr val="accent2">
                    <a:lumMod val="75000"/>
                  </a:schemeClr>
                </a:solidFill>
              </a:rPr>
              <a:t>Reduce complexity</a:t>
            </a:r>
          </a:p>
          <a:p>
            <a:pPr lvl="1"/>
            <a:endParaRPr lang="zh-CN" altLang="en-US"/>
          </a:p>
        </p:txBody>
      </p:sp>
      <p:sp>
        <p:nvSpPr>
          <p:cNvPr id="3" name="标题 2"/>
          <p:cNvSpPr>
            <a:spLocks noGrp="1"/>
          </p:cNvSpPr>
          <p:nvPr>
            <p:ph type="title"/>
          </p:nvPr>
        </p:nvSpPr>
        <p:spPr/>
        <p:txBody>
          <a:bodyPr/>
          <a:lstStyle/>
          <a:p>
            <a:r>
              <a:rPr lang="en-US" altLang="zh-CN" dirty="0" smtClean="0"/>
              <a:t>Overfitting</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113</a:t>
            </a:fld>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100" y="3685880"/>
            <a:ext cx="3861900" cy="2789150"/>
          </a:xfrm>
          <a:prstGeom prst="rect">
            <a:avLst/>
          </a:prstGeom>
        </p:spPr>
      </p:pic>
    </p:spTree>
    <p:extLst>
      <p:ext uri="{BB962C8B-B14F-4D97-AF65-F5344CB8AC3E}">
        <p14:creationId xmlns:p14="http://schemas.microsoft.com/office/powerpoint/2010/main" val="228856528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p:cNvSpPr>
                <a:spLocks noGrp="1"/>
              </p:cNvSpPr>
              <p:nvPr>
                <p:ph idx="1"/>
              </p:nvPr>
            </p:nvSpPr>
            <p:spPr/>
            <p:txBody>
              <a:bodyPr/>
              <a:lstStyle/>
              <a:p>
                <a:r>
                  <a:rPr lang="en-US" altLang="zh-CN" dirty="0" smtClean="0">
                    <a:solidFill>
                      <a:srgbClr val="FF0000"/>
                    </a:solidFill>
                  </a:rPr>
                  <a:t>Penalty parameters </a:t>
                </a:r>
                <a:r>
                  <a:rPr lang="en-US" altLang="zh-CN" dirty="0" smtClean="0"/>
                  <a:t>in loss function</a:t>
                </a:r>
              </a:p>
              <a:p>
                <a:pPr lvl="1"/>
                <a14:m>
                  <m:oMath xmlns:m="http://schemas.openxmlformats.org/officeDocument/2006/math">
                    <m:func>
                      <m:funcPr>
                        <m:ctrlPr>
                          <a:rPr lang="en-US" altLang="zh-CN" i="1" smtClean="0">
                            <a:latin typeface="Cambria Math" panose="02040503050406030204" pitchFamily="18" charset="0"/>
                          </a:rPr>
                        </m:ctrlPr>
                      </m:funcPr>
                      <m:fName>
                        <m:limLow>
                          <m:limLowPr>
                            <m:ctrlPr>
                              <a:rPr lang="en-US" altLang="zh-CN" i="1" smtClean="0">
                                <a:latin typeface="Cambria Math" panose="02040503050406030204" pitchFamily="18" charset="0"/>
                              </a:rPr>
                            </m:ctrlPr>
                          </m:limLowPr>
                          <m:e>
                            <m:r>
                              <m:rPr>
                                <m:sty m:val="p"/>
                              </m:rPr>
                              <a:rPr lang="en-US" altLang="zh-CN" i="0" smtClean="0">
                                <a:latin typeface="Cambria Math" panose="02040503050406030204" pitchFamily="18" charset="0"/>
                              </a:rPr>
                              <m:t>min</m:t>
                            </m:r>
                          </m:e>
                          <m:lim>
                            <m:r>
                              <a:rPr lang="en-US" altLang="zh-CN" b="0" i="1" smtClean="0">
                                <a:latin typeface="Cambria Math" panose="02040503050406030204" pitchFamily="18" charset="0"/>
                              </a:rPr>
                              <m:t>𝑤</m:t>
                            </m:r>
                          </m:lim>
                        </m:limLow>
                      </m:fName>
                      <m:e>
                        <m:r>
                          <a:rPr lang="en-US" altLang="zh-CN" i="1">
                            <a:latin typeface="Cambria Math" panose="02040503050406030204" pitchFamily="18" charset="0"/>
                          </a:rPr>
                          <m:t>𝑙𝑜𝑠𝑠</m:t>
                        </m:r>
                        <m:d>
                          <m:dPr>
                            <m:ctrlPr>
                              <a:rPr lang="en-US" altLang="zh-CN" i="1">
                                <a:latin typeface="Cambria Math" panose="02040503050406030204" pitchFamily="18" charset="0"/>
                              </a:rPr>
                            </m:ctrlPr>
                          </m:dPr>
                          <m:e>
                            <m:r>
                              <a:rPr lang="en-US" altLang="zh-CN" i="1">
                                <a:latin typeface="Cambria Math" panose="02040503050406030204" pitchFamily="18" charset="0"/>
                              </a:rPr>
                              <m:t>𝑥</m:t>
                            </m:r>
                            <m:r>
                              <a:rPr lang="en-US" altLang="zh-CN" i="1">
                                <a:latin typeface="Cambria Math" panose="02040503050406030204" pitchFamily="18" charset="0"/>
                              </a:rPr>
                              <m:t>,</m:t>
                            </m:r>
                            <m:r>
                              <a:rPr lang="en-US" altLang="zh-CN" i="1">
                                <a:latin typeface="Cambria Math" panose="02040503050406030204" pitchFamily="18" charset="0"/>
                              </a:rPr>
                              <m:t>𝑦</m:t>
                            </m:r>
                            <m:r>
                              <a:rPr lang="en-US" altLang="zh-CN" i="1">
                                <a:latin typeface="Cambria Math" panose="02040503050406030204" pitchFamily="18" charset="0"/>
                              </a:rPr>
                              <m:t>,</m:t>
                            </m:r>
                            <m:r>
                              <a:rPr lang="en-US" altLang="zh-CN" i="1">
                                <a:latin typeface="Cambria Math" panose="02040503050406030204" pitchFamily="18" charset="0"/>
                              </a:rPr>
                              <m:t>𝑤</m:t>
                            </m:r>
                          </m:e>
                        </m:d>
                        <m:r>
                          <a:rPr lang="en-US" altLang="zh-CN" i="1">
                            <a:latin typeface="Cambria Math" panose="02040503050406030204" pitchFamily="18" charset="0"/>
                          </a:rPr>
                          <m:t>+</m:t>
                        </m:r>
                        <m:r>
                          <a:rPr lang="zh-CN" altLang="en-US" i="1">
                            <a:latin typeface="Cambria Math" panose="02040503050406030204" pitchFamily="18" charset="0"/>
                          </a:rPr>
                          <m:t>𝜆</m:t>
                        </m:r>
                        <m:r>
                          <a:rPr lang="en-US" altLang="zh-CN" i="1">
                            <a:latin typeface="Cambria Math" panose="02040503050406030204" pitchFamily="18" charset="0"/>
                          </a:rPr>
                          <m:t>𝑟𝑒𝑔𝑢𝑙𝑎𝑟𝑖𝑧𝑒𝑟</m:t>
                        </m:r>
                        <m:d>
                          <m:dPr>
                            <m:ctrlPr>
                              <a:rPr lang="en-US" altLang="zh-CN" i="1">
                                <a:latin typeface="Cambria Math" panose="02040503050406030204" pitchFamily="18" charset="0"/>
                              </a:rPr>
                            </m:ctrlPr>
                          </m:dPr>
                          <m:e>
                            <m:r>
                              <a:rPr lang="en-US" altLang="zh-CN" i="1">
                                <a:latin typeface="Cambria Math" panose="02040503050406030204" pitchFamily="18" charset="0"/>
                              </a:rPr>
                              <m:t>𝑤</m:t>
                            </m:r>
                          </m:e>
                        </m:d>
                      </m:e>
                    </m:func>
                  </m:oMath>
                </a14:m>
                <a:endParaRPr lang="en-US" altLang="zh-CN" dirty="0" smtClean="0"/>
              </a:p>
              <a:p>
                <a:r>
                  <a:rPr lang="en-US" altLang="zh-CN" dirty="0" smtClean="0">
                    <a:solidFill>
                      <a:schemeClr val="accent2">
                        <a:lumMod val="75000"/>
                      </a:schemeClr>
                    </a:solidFill>
                  </a:rPr>
                  <a:t>L1 regularizer</a:t>
                </a:r>
                <a:endParaRPr lang="en-US" altLang="zh-CN" dirty="0">
                  <a:solidFill>
                    <a:schemeClr val="accent2">
                      <a:lumMod val="75000"/>
                    </a:schemeClr>
                  </a:solidFill>
                </a:endParaRPr>
              </a:p>
              <a:p>
                <a:pPr lvl="1"/>
                <a14:m>
                  <m:oMath xmlns:m="http://schemas.openxmlformats.org/officeDocument/2006/math">
                    <m:r>
                      <a:rPr lang="en-US" altLang="zh-CN" i="1">
                        <a:latin typeface="Cambria Math" panose="02040503050406030204" pitchFamily="18" charset="0"/>
                      </a:rPr>
                      <m:t>𝑟𝑒𝑔𝑢𝑙𝑎𝑟𝑖𝑧𝑒𝑟</m:t>
                    </m:r>
                    <m:r>
                      <a:rPr lang="en-US" altLang="zh-CN" i="1">
                        <a:latin typeface="Cambria Math" panose="02040503050406030204" pitchFamily="18" charset="0"/>
                      </a:rPr>
                      <m:t>= </m:t>
                    </m:r>
                    <m:r>
                      <a:rPr lang="zh-CN" altLang="en-US" i="1">
                        <a:latin typeface="Cambria Math" panose="02040503050406030204" pitchFamily="18" charset="0"/>
                      </a:rPr>
                      <m:t>𝜆</m:t>
                    </m:r>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𝑤</m:t>
                        </m:r>
                      </m:e>
                    </m:d>
                  </m:oMath>
                </a14:m>
                <a:endParaRPr lang="en-US" altLang="zh-CN" dirty="0"/>
              </a:p>
              <a:p>
                <a:pPr lvl="1"/>
                <a14:m>
                  <m:oMath xmlns:m="http://schemas.openxmlformats.org/officeDocument/2006/math">
                    <m:f>
                      <m:fPr>
                        <m:ctrlPr>
                          <a:rPr lang="en-US" altLang="zh-CN" i="1">
                            <a:latin typeface="Cambria Math" panose="02040503050406030204" pitchFamily="18" charset="0"/>
                          </a:rPr>
                        </m:ctrlPr>
                      </m:fPr>
                      <m:num>
                        <m:r>
                          <a:rPr lang="en-US" altLang="zh-CN" i="1">
                            <a:latin typeface="Cambria Math" panose="02040503050406030204" pitchFamily="18" charset="0"/>
                          </a:rPr>
                          <m:t>𝑑</m:t>
                        </m:r>
                      </m:num>
                      <m:den>
                        <m:r>
                          <a:rPr lang="en-US" altLang="zh-CN" i="1">
                            <a:latin typeface="Cambria Math" panose="02040503050406030204" pitchFamily="18" charset="0"/>
                          </a:rPr>
                          <m:t>𝑑</m:t>
                        </m:r>
                        <m:sSub>
                          <m:sSubPr>
                            <m:ctrlPr>
                              <a:rPr lang="en-US" altLang="zh-CN" i="1">
                                <a:latin typeface="Cambria Math" panose="02040503050406030204" pitchFamily="18" charset="0"/>
                              </a:rPr>
                            </m:ctrlPr>
                          </m:sSubPr>
                          <m:e>
                            <m:r>
                              <a:rPr lang="en-US" altLang="zh-CN" i="1">
                                <a:latin typeface="Cambria Math" panose="02040503050406030204" pitchFamily="18" charset="0"/>
                              </a:rPr>
                              <m:t>𝑤</m:t>
                            </m:r>
                          </m:e>
                          <m:sub>
                            <m:r>
                              <a:rPr lang="en-US" altLang="zh-CN" i="1">
                                <a:latin typeface="Cambria Math" panose="02040503050406030204" pitchFamily="18" charset="0"/>
                              </a:rPr>
                              <m:t>𝑗</m:t>
                            </m:r>
                          </m:sub>
                        </m:sSub>
                      </m:den>
                    </m:f>
                    <m:r>
                      <a:rPr lang="en-US" altLang="zh-CN" i="1">
                        <a:latin typeface="Cambria Math" panose="02040503050406030204" pitchFamily="18" charset="0"/>
                      </a:rPr>
                      <m:t>𝑟𝑒𝑔𝑢𝑙𝑎𝑟𝑖𝑧𝑒𝑟</m:t>
                    </m:r>
                    <m:r>
                      <a:rPr lang="en-US" altLang="zh-CN" i="1">
                        <a:latin typeface="Cambria Math" panose="02040503050406030204" pitchFamily="18" charset="0"/>
                      </a:rPr>
                      <m:t>= </m:t>
                    </m:r>
                    <m:r>
                      <a:rPr lang="zh-CN" altLang="en-US" i="1">
                        <a:latin typeface="Cambria Math" panose="02040503050406030204" pitchFamily="18" charset="0"/>
                      </a:rPr>
                      <m:t>𝜆</m:t>
                    </m:r>
                    <m:r>
                      <a:rPr lang="en-US" altLang="zh-CN" i="1">
                        <a:latin typeface="Cambria Math" panose="02040503050406030204" pitchFamily="18" charset="0"/>
                      </a:rPr>
                      <m:t>𝑠𝑖𝑔𝑛</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𝑤</m:t>
                        </m:r>
                      </m:e>
                      <m:sub>
                        <m:r>
                          <a:rPr lang="en-US" altLang="zh-CN" i="1">
                            <a:latin typeface="Cambria Math" panose="02040503050406030204" pitchFamily="18" charset="0"/>
                          </a:rPr>
                          <m:t>𝑗</m:t>
                        </m:r>
                      </m:sub>
                    </m:sSub>
                    <m:r>
                      <a:rPr lang="en-US" altLang="zh-CN" i="1">
                        <a:latin typeface="Cambria Math" panose="02040503050406030204" pitchFamily="18" charset="0"/>
                      </a:rPr>
                      <m:t>)</m:t>
                    </m:r>
                  </m:oMath>
                </a14:m>
                <a:endParaRPr lang="en-US" altLang="zh-CN" dirty="0" smtClean="0"/>
              </a:p>
              <a:p>
                <a:r>
                  <a:rPr lang="en-US" altLang="zh-CN" dirty="0" smtClean="0">
                    <a:solidFill>
                      <a:schemeClr val="accent2">
                        <a:lumMod val="75000"/>
                      </a:schemeClr>
                    </a:solidFill>
                  </a:rPr>
                  <a:t>L2 regularizer</a:t>
                </a:r>
              </a:p>
              <a:p>
                <a:pPr lvl="1"/>
                <a14:m>
                  <m:oMath xmlns:m="http://schemas.openxmlformats.org/officeDocument/2006/math">
                    <m:r>
                      <a:rPr lang="en-US" altLang="zh-CN" i="1">
                        <a:latin typeface="Cambria Math" panose="02040503050406030204" pitchFamily="18" charset="0"/>
                      </a:rPr>
                      <m:t>𝑟𝑒𝑔𝑢𝑙𝑎𝑟𝑖𝑧𝑒𝑟</m:t>
                    </m:r>
                    <m:r>
                      <a:rPr lang="en-US" altLang="zh-CN" i="1">
                        <a:latin typeface="Cambria Math" panose="02040503050406030204" pitchFamily="18" charset="0"/>
                      </a:rPr>
                      <m:t>= </m:t>
                    </m:r>
                    <m:f>
                      <m:fPr>
                        <m:ctrlPr>
                          <a:rPr lang="en-US" altLang="zh-CN" i="1" smtClean="0">
                            <a:latin typeface="Cambria Math" panose="02040503050406030204" pitchFamily="18" charset="0"/>
                          </a:rPr>
                        </m:ctrlPr>
                      </m:fPr>
                      <m:num>
                        <m:r>
                          <a:rPr lang="zh-CN" altLang="en-US" i="1">
                            <a:latin typeface="Cambria Math" panose="02040503050406030204" pitchFamily="18" charset="0"/>
                          </a:rPr>
                          <m:t>𝜆</m:t>
                        </m:r>
                      </m:num>
                      <m:den>
                        <m:r>
                          <a:rPr lang="en-US" altLang="zh-CN" b="0" i="1" smtClean="0">
                            <a:latin typeface="Cambria Math" panose="02040503050406030204" pitchFamily="18" charset="0"/>
                          </a:rPr>
                          <m:t>2</m:t>
                        </m:r>
                      </m:den>
                    </m:f>
                    <m:sSup>
                      <m:sSupPr>
                        <m:ctrlPr>
                          <a:rPr lang="en-US" altLang="zh-CN" i="1" smtClean="0">
                            <a:latin typeface="Cambria Math" panose="02040503050406030204" pitchFamily="18" charset="0"/>
                          </a:rPr>
                        </m:ctrlPr>
                      </m:sSupPr>
                      <m:e>
                        <m:d>
                          <m:dPr>
                            <m:begChr m:val="‖"/>
                            <m:endChr m:val="‖"/>
                            <m:ctrlPr>
                              <a:rPr lang="en-US" altLang="zh-CN" i="1">
                                <a:latin typeface="Cambria Math" panose="02040503050406030204" pitchFamily="18" charset="0"/>
                              </a:rPr>
                            </m:ctrlPr>
                          </m:dPr>
                          <m:e>
                            <m:r>
                              <a:rPr lang="en-US" altLang="zh-CN" i="1">
                                <a:latin typeface="Cambria Math" panose="02040503050406030204" pitchFamily="18" charset="0"/>
                              </a:rPr>
                              <m:t>𝑤</m:t>
                            </m:r>
                          </m:e>
                        </m:d>
                      </m:e>
                      <m:sup>
                        <m:r>
                          <a:rPr lang="en-US" altLang="zh-CN" b="0" i="1" smtClean="0">
                            <a:latin typeface="Cambria Math" panose="02040503050406030204" pitchFamily="18" charset="0"/>
                          </a:rPr>
                          <m:t>2</m:t>
                        </m:r>
                      </m:sup>
                    </m:sSup>
                  </m:oMath>
                </a14:m>
                <a:endParaRPr lang="en-US" altLang="zh-CN" dirty="0" smtClean="0"/>
              </a:p>
              <a:p>
                <a:pPr lvl="1"/>
                <a14:m>
                  <m:oMath xmlns:m="http://schemas.openxmlformats.org/officeDocument/2006/math">
                    <m:f>
                      <m:fPr>
                        <m:ctrlPr>
                          <a:rPr lang="en-US" altLang="zh-CN" i="1">
                            <a:latin typeface="Cambria Math" panose="02040503050406030204" pitchFamily="18" charset="0"/>
                          </a:rPr>
                        </m:ctrlPr>
                      </m:fPr>
                      <m:num>
                        <m:r>
                          <a:rPr lang="en-US" altLang="zh-CN" i="1">
                            <a:latin typeface="Cambria Math" panose="02040503050406030204" pitchFamily="18" charset="0"/>
                          </a:rPr>
                          <m:t>𝑑</m:t>
                        </m:r>
                      </m:num>
                      <m:den>
                        <m:r>
                          <a:rPr lang="en-US" altLang="zh-CN" i="1">
                            <a:latin typeface="Cambria Math" panose="02040503050406030204" pitchFamily="18" charset="0"/>
                          </a:rPr>
                          <m:t>𝑑</m:t>
                        </m:r>
                        <m:sSub>
                          <m:sSubPr>
                            <m:ctrlPr>
                              <a:rPr lang="en-US" altLang="zh-CN" i="1">
                                <a:latin typeface="Cambria Math" panose="02040503050406030204" pitchFamily="18" charset="0"/>
                              </a:rPr>
                            </m:ctrlPr>
                          </m:sSubPr>
                          <m:e>
                            <m:r>
                              <a:rPr lang="en-US" altLang="zh-CN" i="1">
                                <a:latin typeface="Cambria Math" panose="02040503050406030204" pitchFamily="18" charset="0"/>
                              </a:rPr>
                              <m:t>𝑤</m:t>
                            </m:r>
                          </m:e>
                          <m:sub>
                            <m:r>
                              <a:rPr lang="en-US" altLang="zh-CN" i="1">
                                <a:latin typeface="Cambria Math" panose="02040503050406030204" pitchFamily="18" charset="0"/>
                              </a:rPr>
                              <m:t>𝑗</m:t>
                            </m:r>
                          </m:sub>
                        </m:sSub>
                      </m:den>
                    </m:f>
                    <m:r>
                      <a:rPr lang="en-US" altLang="zh-CN" i="1">
                        <a:latin typeface="Cambria Math" panose="02040503050406030204" pitchFamily="18" charset="0"/>
                      </a:rPr>
                      <m:t>𝑟𝑒𝑔𝑢𝑙𝑎𝑟𝑖𝑧𝑒𝑟</m:t>
                    </m:r>
                    <m:r>
                      <a:rPr lang="en-US" altLang="zh-CN" i="1">
                        <a:latin typeface="Cambria Math" panose="02040503050406030204" pitchFamily="18" charset="0"/>
                      </a:rPr>
                      <m:t>= </m:t>
                    </m:r>
                    <m:r>
                      <a:rPr lang="zh-CN" altLang="en-US" i="1">
                        <a:latin typeface="Cambria Math" panose="02040503050406030204" pitchFamily="18" charset="0"/>
                      </a:rPr>
                      <m:t>𝜆</m:t>
                    </m:r>
                    <m:sSub>
                      <m:sSubPr>
                        <m:ctrlPr>
                          <a:rPr lang="en-US" altLang="zh-CN" i="1">
                            <a:latin typeface="Cambria Math" panose="02040503050406030204" pitchFamily="18" charset="0"/>
                          </a:rPr>
                        </m:ctrlPr>
                      </m:sSubPr>
                      <m:e>
                        <m:r>
                          <a:rPr lang="en-US" altLang="zh-CN" i="1">
                            <a:latin typeface="Cambria Math" panose="02040503050406030204" pitchFamily="18" charset="0"/>
                          </a:rPr>
                          <m:t>𝑤</m:t>
                        </m:r>
                      </m:e>
                      <m:sub>
                        <m:r>
                          <a:rPr lang="en-US" altLang="zh-CN" i="1">
                            <a:latin typeface="Cambria Math" panose="02040503050406030204" pitchFamily="18" charset="0"/>
                          </a:rPr>
                          <m:t>𝑗</m:t>
                        </m:r>
                      </m:sub>
                    </m:sSub>
                  </m:oMath>
                </a14:m>
                <a:endParaRPr lang="en-US" altLang="zh-CN" dirty="0"/>
              </a:p>
              <a:p>
                <a:pPr lvl="1"/>
                <a:endParaRPr lang="en-US" altLang="zh-CN" dirty="0" smtClean="0"/>
              </a:p>
            </p:txBody>
          </p:sp>
        </mc:Choice>
        <mc:Fallback xmlns="">
          <p:sp>
            <p:nvSpPr>
              <p:cNvPr id="2" name="内容占位符 1"/>
              <p:cNvSpPr>
                <a:spLocks noGrp="1" noRot="1" noChangeAspect="1" noMove="1" noResize="1" noEditPoints="1" noAdjustHandles="1" noChangeArrowheads="1" noChangeShapeType="1" noTextEdit="1"/>
              </p:cNvSpPr>
              <p:nvPr>
                <p:ph idx="1"/>
              </p:nvPr>
            </p:nvSpPr>
            <p:spPr>
              <a:blipFill>
                <a:blip r:embed="rId2"/>
                <a:stretch>
                  <a:fillRect l="-494" t="-869"/>
                </a:stretch>
              </a:blipFill>
            </p:spPr>
            <p:txBody>
              <a:bodyPr/>
              <a:lstStyle/>
              <a:p>
                <a:r>
                  <a:rPr lang="zh-CN" altLang="en-US">
                    <a:noFill/>
                  </a:rPr>
                  <a:t> </a:t>
                </a:r>
              </a:p>
            </p:txBody>
          </p:sp>
        </mc:Fallback>
      </mc:AlternateContent>
      <p:sp>
        <p:nvSpPr>
          <p:cNvPr id="3" name="标题 2"/>
          <p:cNvSpPr>
            <a:spLocks noGrp="1"/>
          </p:cNvSpPr>
          <p:nvPr>
            <p:ph type="title"/>
          </p:nvPr>
        </p:nvSpPr>
        <p:spPr/>
        <p:txBody>
          <a:bodyPr/>
          <a:lstStyle/>
          <a:p>
            <a:r>
              <a:rPr lang="en-US" altLang="zh-CN" dirty="0" smtClean="0"/>
              <a:t>Weight </a:t>
            </a:r>
            <a:r>
              <a:rPr lang="en-US" altLang="zh-CN" dirty="0"/>
              <a:t>R</a:t>
            </a:r>
            <a:r>
              <a:rPr lang="en-US" altLang="zh-CN" dirty="0" smtClean="0"/>
              <a:t>egularization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114</a:t>
            </a:fld>
            <a:endParaRPr lang="zh-CN" alt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6423" y="1809188"/>
            <a:ext cx="4274011" cy="4644000"/>
          </a:xfrm>
          <a:prstGeom prst="rect">
            <a:avLst/>
          </a:prstGeom>
        </p:spPr>
      </p:pic>
    </p:spTree>
    <p:extLst>
      <p:ext uri="{BB962C8B-B14F-4D97-AF65-F5344CB8AC3E}">
        <p14:creationId xmlns:p14="http://schemas.microsoft.com/office/powerpoint/2010/main" val="30712214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Motivation</a:t>
            </a:r>
          </a:p>
          <a:p>
            <a:pPr lvl="1"/>
            <a:r>
              <a:rPr lang="en-US" altLang="zh-CN" dirty="0" smtClean="0">
                <a:solidFill>
                  <a:srgbClr val="FF0000"/>
                </a:solidFill>
              </a:rPr>
              <a:t>Reduce complexity </a:t>
            </a:r>
            <a:r>
              <a:rPr lang="en-US" altLang="zh-CN" dirty="0" smtClean="0"/>
              <a:t>of model structure</a:t>
            </a:r>
          </a:p>
          <a:p>
            <a:r>
              <a:rPr lang="en-US" altLang="zh-CN" dirty="0" smtClean="0">
                <a:solidFill>
                  <a:schemeClr val="accent2">
                    <a:lumMod val="75000"/>
                  </a:schemeClr>
                </a:solidFill>
              </a:rPr>
              <a:t>Structure regularization </a:t>
            </a:r>
            <a:r>
              <a:rPr lang="en-US" altLang="zh-CN" sz="1200" b="0" dirty="0" smtClean="0"/>
              <a:t>(Sun. NIPS 2014)</a:t>
            </a:r>
            <a:endParaRPr lang="en-US" altLang="zh-CN" b="0" dirty="0" smtClean="0"/>
          </a:p>
          <a:p>
            <a:pPr lvl="1"/>
            <a:r>
              <a:rPr lang="en-US" altLang="zh-CN" dirty="0" smtClean="0">
                <a:solidFill>
                  <a:srgbClr val="FF0000"/>
                </a:solidFill>
              </a:rPr>
              <a:t>Complex</a:t>
            </a:r>
            <a:r>
              <a:rPr lang="en-US" altLang="zh-CN" dirty="0" smtClean="0"/>
              <a:t> structure -&gt; </a:t>
            </a:r>
            <a:r>
              <a:rPr lang="en-US" altLang="zh-CN" dirty="0" smtClean="0">
                <a:solidFill>
                  <a:schemeClr val="accent2">
                    <a:lumMod val="75000"/>
                  </a:schemeClr>
                </a:solidFill>
              </a:rPr>
              <a:t>Simple</a:t>
            </a:r>
            <a:r>
              <a:rPr lang="en-US" altLang="zh-CN" dirty="0" smtClean="0"/>
              <a:t> structure</a:t>
            </a:r>
          </a:p>
          <a:p>
            <a:pPr lvl="1"/>
            <a:r>
              <a:rPr lang="en-US" altLang="zh-CN" dirty="0" smtClean="0"/>
              <a:t>Faster</a:t>
            </a:r>
          </a:p>
          <a:p>
            <a:pPr lvl="1"/>
            <a:r>
              <a:rPr lang="en-US" altLang="zh-CN" dirty="0" smtClean="0"/>
              <a:t>Easy to implement</a:t>
            </a:r>
          </a:p>
          <a:p>
            <a:pPr lvl="1"/>
            <a:r>
              <a:rPr lang="en-US" altLang="zh-CN" dirty="0" smtClean="0"/>
              <a:t>Theoretical guarantee</a:t>
            </a:r>
          </a:p>
        </p:txBody>
      </p:sp>
      <p:sp>
        <p:nvSpPr>
          <p:cNvPr id="3" name="标题 2"/>
          <p:cNvSpPr>
            <a:spLocks noGrp="1"/>
          </p:cNvSpPr>
          <p:nvPr>
            <p:ph type="title"/>
          </p:nvPr>
        </p:nvSpPr>
        <p:spPr/>
        <p:txBody>
          <a:bodyPr/>
          <a:lstStyle/>
          <a:p>
            <a:r>
              <a:rPr lang="en-US" altLang="zh-CN" dirty="0" smtClean="0"/>
              <a:t>Structure Regularization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115</a:t>
            </a:fld>
            <a:endParaRPr lang="zh-CN"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53" y="4422998"/>
            <a:ext cx="3648075"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758" y="4105622"/>
            <a:ext cx="291465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17482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内容占位符 1"/>
          <p:cNvSpPr>
            <a:spLocks noGrp="1"/>
          </p:cNvSpPr>
          <p:nvPr>
            <p:ph idx="1"/>
          </p:nvPr>
        </p:nvSpPr>
        <p:spPr/>
        <p:txBody>
          <a:bodyPr/>
          <a:lstStyle/>
          <a:p>
            <a:r>
              <a:rPr lang="en-US" altLang="zh-CN" dirty="0" smtClean="0">
                <a:solidFill>
                  <a:srgbClr val="FF0000"/>
                </a:solidFill>
              </a:rPr>
              <a:t>Complex</a:t>
            </a:r>
            <a:r>
              <a:rPr lang="en-US" altLang="zh-CN" dirty="0" smtClean="0"/>
              <a:t> structures (</a:t>
            </a:r>
            <a:r>
              <a:rPr lang="en-US" altLang="zh-CN" dirty="0" smtClean="0">
                <a:solidFill>
                  <a:schemeClr val="accent2">
                    <a:lumMod val="75000"/>
                  </a:schemeClr>
                </a:solidFill>
              </a:rPr>
              <a:t>high</a:t>
            </a:r>
            <a:r>
              <a:rPr lang="en-US" altLang="zh-CN" dirty="0" smtClean="0"/>
              <a:t> complexity)</a:t>
            </a:r>
          </a:p>
          <a:p>
            <a:endParaRPr lang="en-US" altLang="zh-CN" dirty="0" smtClean="0"/>
          </a:p>
          <a:p>
            <a:endParaRPr lang="en-US" altLang="zh-CN" dirty="0" smtClean="0"/>
          </a:p>
          <a:p>
            <a:endParaRPr lang="en-US" altLang="zh-CN" dirty="0" smtClean="0"/>
          </a:p>
          <a:p>
            <a:endParaRPr lang="en-US" altLang="zh-CN" dirty="0" smtClean="0"/>
          </a:p>
          <a:p>
            <a:r>
              <a:rPr lang="en-US" altLang="zh-CN" dirty="0" smtClean="0">
                <a:solidFill>
                  <a:srgbClr val="FF0000"/>
                </a:solidFill>
              </a:rPr>
              <a:t>Simple</a:t>
            </a:r>
            <a:r>
              <a:rPr lang="en-US" altLang="zh-CN" dirty="0" smtClean="0"/>
              <a:t> structures (</a:t>
            </a:r>
            <a:r>
              <a:rPr lang="en-US" altLang="zh-CN" dirty="0" smtClean="0">
                <a:solidFill>
                  <a:schemeClr val="accent2">
                    <a:lumMod val="75000"/>
                  </a:schemeClr>
                </a:solidFill>
              </a:rPr>
              <a:t>low</a:t>
            </a:r>
            <a:r>
              <a:rPr lang="en-US" altLang="zh-CN" dirty="0" smtClean="0"/>
              <a:t> complexity)</a:t>
            </a:r>
            <a:endParaRPr lang="zh-CN" altLang="en-US" smtClean="0"/>
          </a:p>
        </p:txBody>
      </p:sp>
      <p:sp>
        <p:nvSpPr>
          <p:cNvPr id="19459" name="标题 2"/>
          <p:cNvSpPr>
            <a:spLocks noGrp="1"/>
          </p:cNvSpPr>
          <p:nvPr>
            <p:ph type="title"/>
          </p:nvPr>
        </p:nvSpPr>
        <p:spPr>
          <a:xfrm>
            <a:off x="-36513" y="44450"/>
            <a:ext cx="8015288" cy="396875"/>
          </a:xfrm>
        </p:spPr>
        <p:txBody>
          <a:bodyPr/>
          <a:lstStyle/>
          <a:p>
            <a:r>
              <a:rPr lang="en-US" altLang="zh-CN" dirty="0" smtClean="0"/>
              <a:t>Illustration</a:t>
            </a:r>
            <a:endParaRPr lang="zh-CN" altLang="en-US" smtClean="0"/>
          </a:p>
        </p:txBody>
      </p:sp>
      <p:sp>
        <p:nvSpPr>
          <p:cNvPr id="19460"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043EF267-47EE-4AD3-B0E6-6FB4D4062B61}"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116</a:t>
            </a:fld>
            <a:endParaRPr lang="en-US" altLang="zh-CN" sz="1200" b="0" dirty="0">
              <a:latin typeface="Arial Black" panose="020B0A04020102020204" pitchFamily="34" charset="0"/>
              <a:ea typeface="宋体" panose="02010600030101010101" pitchFamily="2" charset="-122"/>
            </a:endParaRPr>
          </a:p>
        </p:txBody>
      </p:sp>
      <p:pic>
        <p:nvPicPr>
          <p:cNvPr id="194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8150"/>
            <a:ext cx="3648075"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441450"/>
            <a:ext cx="291465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3"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568" y="4349750"/>
            <a:ext cx="349567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149725"/>
            <a:ext cx="4038600"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575443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defRPr/>
            </a:pPr>
            <a:r>
              <a:rPr lang="en-US" altLang="zh-CN" dirty="0">
                <a:solidFill>
                  <a:srgbClr val="FF0000"/>
                </a:solidFill>
              </a:rPr>
              <a:t>S</a:t>
            </a:r>
            <a:r>
              <a:rPr lang="en-US" altLang="zh-CN" dirty="0" smtClean="0">
                <a:solidFill>
                  <a:srgbClr val="FF0000"/>
                </a:solidFill>
              </a:rPr>
              <a:t>tructure </a:t>
            </a:r>
            <a:r>
              <a:rPr lang="en-US" altLang="zh-CN" dirty="0">
                <a:solidFill>
                  <a:srgbClr val="FF0000"/>
                </a:solidFill>
              </a:rPr>
              <a:t>regularization (SR) </a:t>
            </a:r>
            <a:r>
              <a:rPr lang="en-US" altLang="zh-CN" dirty="0" smtClean="0">
                <a:solidFill>
                  <a:srgbClr val="FF0000"/>
                </a:solidFill>
              </a:rPr>
              <a:t>can find good complexity</a:t>
            </a:r>
          </a:p>
          <a:p>
            <a:pPr lvl="1">
              <a:defRPr/>
            </a:pPr>
            <a:r>
              <a:rPr lang="en-US" altLang="zh-CN" dirty="0" smtClean="0">
                <a:solidFill>
                  <a:schemeClr val="accent2">
                    <a:lumMod val="75000"/>
                  </a:schemeClr>
                </a:solidFill>
              </a:rPr>
              <a:t>Simply split the structures!</a:t>
            </a:r>
          </a:p>
          <a:p>
            <a:pPr lvl="1">
              <a:defRPr/>
            </a:pPr>
            <a:r>
              <a:rPr lang="en-US" altLang="zh-CN" dirty="0" smtClean="0">
                <a:solidFill>
                  <a:schemeClr val="accent2">
                    <a:lumMod val="75000"/>
                  </a:schemeClr>
                </a:solidFill>
                <a:sym typeface="Wingdings" panose="05000000000000000000" pitchFamily="2" charset="2"/>
              </a:rPr>
              <a:t>Can (almost) be seen as a preprocessing step of the training data</a:t>
            </a:r>
            <a:endParaRPr lang="en-US" altLang="zh-CN" dirty="0">
              <a:solidFill>
                <a:schemeClr val="accent2">
                  <a:lumMod val="75000"/>
                </a:schemeClr>
              </a:solidFill>
            </a:endParaRPr>
          </a:p>
          <a:p>
            <a:pPr>
              <a:defRPr/>
            </a:pPr>
            <a:endParaRPr lang="en-US" altLang="zh-CN" dirty="0"/>
          </a:p>
          <a:p>
            <a:pPr>
              <a:defRPr/>
            </a:pPr>
            <a:endParaRPr lang="zh-CN" altLang="en-US" dirty="0"/>
          </a:p>
        </p:txBody>
      </p:sp>
      <p:sp>
        <p:nvSpPr>
          <p:cNvPr id="20483" name="标题 2"/>
          <p:cNvSpPr>
            <a:spLocks noGrp="1"/>
          </p:cNvSpPr>
          <p:nvPr>
            <p:ph type="title"/>
          </p:nvPr>
        </p:nvSpPr>
        <p:spPr>
          <a:xfrm>
            <a:off x="-36513" y="44450"/>
            <a:ext cx="8015288" cy="396875"/>
          </a:xfrm>
        </p:spPr>
        <p:txBody>
          <a:bodyPr/>
          <a:lstStyle/>
          <a:p>
            <a:r>
              <a:rPr lang="en-US" altLang="zh-CN" dirty="0" smtClean="0"/>
              <a:t>Structure Regularization</a:t>
            </a:r>
            <a:endParaRPr lang="zh-CN" altLang="en-US" smtClean="0"/>
          </a:p>
        </p:txBody>
      </p:sp>
      <p:sp>
        <p:nvSpPr>
          <p:cNvPr id="20484"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C0E52F63-157A-430C-9057-CA67F6639EDF}"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117</a:t>
            </a:fld>
            <a:endParaRPr lang="en-US" altLang="zh-CN" sz="1200" b="0" dirty="0">
              <a:latin typeface="Arial Black" panose="020B0A04020102020204" pitchFamily="34" charset="0"/>
              <a:ea typeface="宋体" panose="02010600030101010101" pitchFamily="2" charset="-122"/>
            </a:endParaRPr>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3028950"/>
            <a:ext cx="782955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3" y="4711700"/>
            <a:ext cx="7610475"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084591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defRPr/>
            </a:pPr>
            <a:endParaRPr lang="en-US" altLang="zh-CN" dirty="0" smtClean="0"/>
          </a:p>
          <a:p>
            <a:pPr>
              <a:defRPr/>
            </a:pPr>
            <a:endParaRPr lang="en-US" altLang="zh-CN" dirty="0"/>
          </a:p>
          <a:p>
            <a:pPr marL="0" indent="0">
              <a:buFont typeface="Wingdings" pitchFamily="2" charset="2"/>
              <a:buNone/>
              <a:defRPr/>
            </a:pPr>
            <a:endParaRPr lang="en-US" altLang="zh-CN" sz="2400" b="0" dirty="0" smtClean="0"/>
          </a:p>
          <a:p>
            <a:pPr>
              <a:defRPr/>
            </a:pPr>
            <a:r>
              <a:rPr lang="en-US" altLang="zh-CN" dirty="0" smtClean="0"/>
              <a:t>Will the split causes feature loss? – loss of long distance features?</a:t>
            </a:r>
            <a:endParaRPr lang="zh-CN" altLang="en-US" dirty="0"/>
          </a:p>
        </p:txBody>
      </p:sp>
      <p:sp>
        <p:nvSpPr>
          <p:cNvPr id="21507" name="标题 2"/>
          <p:cNvSpPr>
            <a:spLocks noGrp="1"/>
          </p:cNvSpPr>
          <p:nvPr>
            <p:ph type="title"/>
          </p:nvPr>
        </p:nvSpPr>
        <p:spPr>
          <a:xfrm>
            <a:off x="-36513" y="44450"/>
            <a:ext cx="8015288" cy="396875"/>
          </a:xfrm>
        </p:spPr>
        <p:txBody>
          <a:bodyPr/>
          <a:lstStyle/>
          <a:p>
            <a:r>
              <a:rPr lang="en-US" altLang="zh-CN" dirty="0" smtClean="0"/>
              <a:t>Structure Regularization</a:t>
            </a:r>
            <a:endParaRPr lang="zh-CN" altLang="en-US" smtClean="0"/>
          </a:p>
        </p:txBody>
      </p:sp>
      <p:sp>
        <p:nvSpPr>
          <p:cNvPr id="21508"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9219BED2-456D-4110-A26E-D9006869B6A9}"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118</a:t>
            </a:fld>
            <a:endParaRPr lang="en-US" altLang="zh-CN" sz="1200" b="0" dirty="0">
              <a:latin typeface="Arial Black" panose="020B0A04020102020204" pitchFamily="34" charset="0"/>
              <a:ea typeface="宋体" panose="02010600030101010101" pitchFamily="2" charset="-122"/>
            </a:endParaRPr>
          </a:p>
        </p:txBody>
      </p:sp>
      <p:sp>
        <p:nvSpPr>
          <p:cNvPr id="3" name="矩形 2"/>
          <p:cNvSpPr/>
          <p:nvPr/>
        </p:nvSpPr>
        <p:spPr>
          <a:xfrm>
            <a:off x="611188" y="3752850"/>
            <a:ext cx="7705725" cy="1631950"/>
          </a:xfrm>
          <a:prstGeom prst="rect">
            <a:avLst/>
          </a:prstGeom>
          <a:ln w="15875">
            <a:solidFill>
              <a:srgbClr val="FF0000"/>
            </a:solidFill>
          </a:ln>
        </p:spPr>
        <p:txBody>
          <a:bodyPr>
            <a:spAutoFit/>
          </a:bodyPr>
          <a:lstStyle/>
          <a:p>
            <a:pPr>
              <a:defRPr/>
            </a:pPr>
            <a:r>
              <a:rPr lang="en-US" altLang="zh-CN" sz="2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No loss of any (long distance) features</a:t>
            </a:r>
            <a:endParaRPr lang="zh-CN" altLang="en-US" sz="2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a:defRPr/>
            </a:pPr>
            <a:r>
              <a:rPr lang="en-US" altLang="zh-CN" sz="2400"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a:t>
            </a:r>
            <a:r>
              <a:rPr lang="en-US" altLang="zh-CN" sz="2400"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rPr>
              <a:t>We can first extract features, then split the structures</a:t>
            </a:r>
          </a:p>
          <a:p>
            <a:pPr>
              <a:defRPr/>
            </a:pPr>
            <a:r>
              <a:rPr lang="en-US" altLang="zh-CN" sz="2400"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 Or, by simply</a:t>
            </a:r>
            <a:r>
              <a:rPr lang="en-US" altLang="zh-CN" sz="2400"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rPr>
              <a:t> copying observations to mini-samples, i.e., the split is only on tag-structures, like this:</a:t>
            </a:r>
            <a:endParaRPr lang="zh-CN" altLang="en-US" sz="2400"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15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65175"/>
            <a:ext cx="782955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1" name="Picture 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5561013"/>
            <a:ext cx="691515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71571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defRPr/>
            </a:pPr>
            <a:endParaRPr lang="en-US" altLang="zh-CN" dirty="0" smtClean="0"/>
          </a:p>
          <a:p>
            <a:pPr>
              <a:defRPr/>
            </a:pPr>
            <a:endParaRPr lang="en-US" altLang="zh-CN" dirty="0"/>
          </a:p>
          <a:p>
            <a:pPr marL="0" indent="0">
              <a:buFont typeface="Wingdings" pitchFamily="2" charset="2"/>
              <a:buNone/>
              <a:defRPr/>
            </a:pPr>
            <a:endParaRPr lang="en-US" altLang="zh-CN" dirty="0"/>
          </a:p>
          <a:p>
            <a:pPr marL="0" indent="0">
              <a:buFont typeface="Wingdings" pitchFamily="2" charset="2"/>
              <a:buNone/>
              <a:defRPr/>
            </a:pPr>
            <a:endParaRPr lang="en-US" altLang="zh-CN" sz="2400" b="0" dirty="0" smtClean="0"/>
          </a:p>
          <a:p>
            <a:pPr>
              <a:defRPr/>
            </a:pPr>
            <a:r>
              <a:rPr lang="en-US" altLang="zh-CN" dirty="0" smtClean="0"/>
              <a:t>Is structure regularization also required for test data?</a:t>
            </a:r>
          </a:p>
        </p:txBody>
      </p:sp>
      <p:sp>
        <p:nvSpPr>
          <p:cNvPr id="22531" name="标题 2"/>
          <p:cNvSpPr>
            <a:spLocks noGrp="1"/>
          </p:cNvSpPr>
          <p:nvPr>
            <p:ph type="title"/>
          </p:nvPr>
        </p:nvSpPr>
        <p:spPr>
          <a:xfrm>
            <a:off x="-36513" y="44450"/>
            <a:ext cx="8015288" cy="396875"/>
          </a:xfrm>
        </p:spPr>
        <p:txBody>
          <a:bodyPr/>
          <a:lstStyle/>
          <a:p>
            <a:r>
              <a:rPr lang="en-US" altLang="zh-CN" dirty="0" smtClean="0"/>
              <a:t>Structure Regularization</a:t>
            </a:r>
            <a:endParaRPr lang="zh-CN" altLang="en-US" smtClean="0"/>
          </a:p>
        </p:txBody>
      </p:sp>
      <p:sp>
        <p:nvSpPr>
          <p:cNvPr id="22532"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34F2EFD4-B836-40F4-A53D-50FF4CD81FF2}"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119</a:t>
            </a:fld>
            <a:endParaRPr lang="en-US" altLang="zh-CN" sz="1200" b="0" dirty="0">
              <a:latin typeface="Arial Black" panose="020B0A04020102020204" pitchFamily="34" charset="0"/>
              <a:ea typeface="宋体" panose="02010600030101010101" pitchFamily="2" charset="-122"/>
            </a:endParaRPr>
          </a:p>
        </p:txBody>
      </p:sp>
      <p:sp>
        <p:nvSpPr>
          <p:cNvPr id="3" name="矩形 2"/>
          <p:cNvSpPr/>
          <p:nvPr/>
        </p:nvSpPr>
        <p:spPr>
          <a:xfrm>
            <a:off x="900113" y="3878263"/>
            <a:ext cx="7272337" cy="2430462"/>
          </a:xfrm>
          <a:prstGeom prst="rect">
            <a:avLst/>
          </a:prstGeom>
          <a:ln w="15875">
            <a:solidFill>
              <a:srgbClr val="FF0000"/>
            </a:solidFill>
          </a:ln>
        </p:spPr>
        <p:txBody>
          <a:bodyPr>
            <a:spAutoFit/>
          </a:bodyPr>
          <a:lstStyle/>
          <a:p>
            <a:pPr>
              <a:defRPr/>
            </a:pPr>
            <a:r>
              <a:rPr lang="en-US" altLang="zh-CN" sz="2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No, no use of SR for testing data (in current implementation &amp; experiments)</a:t>
            </a:r>
            <a:endParaRPr lang="zh-CN" altLang="en-US" sz="2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p>
            <a:pPr>
              <a:defRPr/>
            </a:pPr>
            <a:r>
              <a:rPr lang="en-US" altLang="zh-CN" sz="2400"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a:t>
            </a:r>
            <a:r>
              <a:rPr lang="en-US" altLang="zh-CN" sz="2400"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rPr>
              <a:t>Like other regularization methods, SR is only for the training</a:t>
            </a:r>
          </a:p>
          <a:p>
            <a:pPr>
              <a:defRPr/>
            </a:pPr>
            <a:r>
              <a:rPr lang="en-US" altLang="zh-CN" sz="2400"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sym typeface="Wingdings" panose="05000000000000000000" pitchFamily="2" charset="2"/>
              </a:rPr>
              <a:t>i.e., No SR on the test stage (no decomposition of test samples)!</a:t>
            </a:r>
            <a:endParaRPr lang="zh-CN" altLang="en-US" sz="2400"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25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65175"/>
            <a:ext cx="782955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83909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Outline</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12</a:t>
            </a:fld>
            <a:endParaRPr lang="zh-CN" altLang="en-US"/>
          </a:p>
        </p:txBody>
      </p:sp>
      <p:sp>
        <p:nvSpPr>
          <p:cNvPr id="13" name="同心圆 12"/>
          <p:cNvSpPr/>
          <p:nvPr/>
        </p:nvSpPr>
        <p:spPr bwMode="blackWhite">
          <a:xfrm>
            <a:off x="467544" y="838233"/>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4" name="同心圆 13"/>
          <p:cNvSpPr/>
          <p:nvPr/>
        </p:nvSpPr>
        <p:spPr bwMode="blackWhite">
          <a:xfrm>
            <a:off x="1613556" y="1721620"/>
            <a:ext cx="1296144" cy="1296144"/>
          </a:xfrm>
          <a:prstGeom prst="donut">
            <a:avLst>
              <a:gd name="adj" fmla="val 17284"/>
            </a:avLst>
          </a:prstGeom>
          <a:solidFill>
            <a:srgbClr val="FF0000"/>
          </a:solidFill>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5" name="同心圆 14"/>
          <p:cNvSpPr/>
          <p:nvPr/>
        </p:nvSpPr>
        <p:spPr bwMode="blackWhite">
          <a:xfrm>
            <a:off x="4484219" y="3933056"/>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6" name="同心圆 15"/>
          <p:cNvSpPr/>
          <p:nvPr/>
        </p:nvSpPr>
        <p:spPr bwMode="blackWhite">
          <a:xfrm>
            <a:off x="5652120" y="4797152"/>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7" name="椭圆 16"/>
          <p:cNvSpPr/>
          <p:nvPr/>
        </p:nvSpPr>
        <p:spPr bwMode="blackWhite">
          <a:xfrm>
            <a:off x="3968928" y="359092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8" name="椭圆 17"/>
          <p:cNvSpPr/>
          <p:nvPr/>
        </p:nvSpPr>
        <p:spPr bwMode="blackWhite">
          <a:xfrm>
            <a:off x="3363637" y="314096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9" name="椭圆 18"/>
          <p:cNvSpPr/>
          <p:nvPr/>
        </p:nvSpPr>
        <p:spPr bwMode="blackWhite">
          <a:xfrm>
            <a:off x="2786080" y="269372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894613" y="955863"/>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Introduction</a:t>
            </a:r>
            <a:endParaRPr lang="zh-CN" altLang="en-US" sz="32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0" name="文本框 29"/>
          <p:cNvSpPr txBox="1"/>
          <p:nvPr/>
        </p:nvSpPr>
        <p:spPr>
          <a:xfrm>
            <a:off x="3001912" y="1866171"/>
            <a:ext cx="3586120" cy="584775"/>
          </a:xfrm>
          <a:prstGeom prst="rect">
            <a:avLst/>
          </a:prstGeom>
          <a:noFill/>
        </p:spPr>
        <p:txBody>
          <a:bodyPr wrap="square" rtlCol="0">
            <a:spAutoFit/>
          </a:bodyPr>
          <a:lstStyle/>
          <a:p>
            <a:r>
              <a:rPr lang="en-US" altLang="zh-CN" sz="3200" dirty="0" smtClean="0">
                <a:solidFill>
                  <a:srgbClr val="FF0000"/>
                </a:solidFill>
                <a:latin typeface="Yu Gothic UI Semibold" panose="020B0700000000000000" pitchFamily="34" charset="-128"/>
                <a:ea typeface="Yu Gothic UI Semibold" panose="020B0700000000000000" pitchFamily="34" charset="-128"/>
              </a:rPr>
              <a:t>Model</a:t>
            </a:r>
            <a:endParaRPr lang="zh-CN" altLang="en-US" sz="3200">
              <a:solidFill>
                <a:srgbClr val="FF0000"/>
              </a:solidFill>
              <a:latin typeface="Yu Gothic UI Semibold" panose="020B0700000000000000" pitchFamily="34" charset="-128"/>
              <a:ea typeface="Yu Gothic UI Semibold" panose="020B0700000000000000" pitchFamily="34" charset="-128"/>
            </a:endParaRPr>
          </a:p>
        </p:txBody>
      </p:sp>
      <p:sp>
        <p:nvSpPr>
          <p:cNvPr id="31" name="文本框 30"/>
          <p:cNvSpPr txBox="1"/>
          <p:nvPr/>
        </p:nvSpPr>
        <p:spPr>
          <a:xfrm>
            <a:off x="5877427" y="4086743"/>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Regularization</a:t>
            </a:r>
            <a:endParaRPr lang="zh-CN" altLang="en-US" sz="32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2" name="文本框 31"/>
          <p:cNvSpPr txBox="1"/>
          <p:nvPr/>
        </p:nvSpPr>
        <p:spPr>
          <a:xfrm>
            <a:off x="7092000" y="5152836"/>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How-tos</a:t>
            </a:r>
            <a:endParaRPr lang="zh-CN" altLang="en-US" sz="32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3" name="文本框 32"/>
          <p:cNvSpPr txBox="1"/>
          <p:nvPr/>
        </p:nvSpPr>
        <p:spPr>
          <a:xfrm>
            <a:off x="3506810" y="2728308"/>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Conventional Model</a:t>
            </a:r>
            <a:endParaRPr lang="zh-CN" altLang="en-US" sz="16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4" name="文本框 33"/>
          <p:cNvSpPr txBox="1"/>
          <p:nvPr/>
        </p:nvSpPr>
        <p:spPr>
          <a:xfrm>
            <a:off x="4060012" y="3192603"/>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Latent Model</a:t>
            </a:r>
            <a:endParaRPr lang="zh-CN" altLang="en-US" sz="16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5" name="文本框 34"/>
          <p:cNvSpPr txBox="1"/>
          <p:nvPr/>
        </p:nvSpPr>
        <p:spPr>
          <a:xfrm>
            <a:off x="4640020" y="3573016"/>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Neural Model</a:t>
            </a:r>
            <a:endParaRPr lang="zh-CN" altLang="en-US" sz="16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Tree>
    <p:extLst>
      <p:ext uri="{BB962C8B-B14F-4D97-AF65-F5344CB8AC3E}">
        <p14:creationId xmlns:p14="http://schemas.microsoft.com/office/powerpoint/2010/main" val="188539768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内容占位符 1"/>
          <p:cNvSpPr>
            <a:spLocks noGrp="1"/>
          </p:cNvSpPr>
          <p:nvPr>
            <p:ph idx="1"/>
          </p:nvPr>
        </p:nvSpPr>
        <p:spPr/>
        <p:txBody>
          <a:bodyPr/>
          <a:lstStyle/>
          <a:p>
            <a:r>
              <a:rPr lang="en-US" altLang="zh-CN" dirty="0" smtClean="0">
                <a:solidFill>
                  <a:srgbClr val="FF0000"/>
                </a:solidFill>
              </a:rPr>
              <a:t>Structure &amp; weight regularization</a:t>
            </a:r>
            <a:endParaRPr lang="zh-CN" altLang="en-US" smtClean="0">
              <a:solidFill>
                <a:srgbClr val="FF0000"/>
              </a:solidFill>
            </a:endParaRPr>
          </a:p>
        </p:txBody>
      </p:sp>
      <p:sp>
        <p:nvSpPr>
          <p:cNvPr id="23555" name="标题 2"/>
          <p:cNvSpPr>
            <a:spLocks noGrp="1"/>
          </p:cNvSpPr>
          <p:nvPr>
            <p:ph type="title"/>
          </p:nvPr>
        </p:nvSpPr>
        <p:spPr>
          <a:xfrm>
            <a:off x="-36513" y="44450"/>
            <a:ext cx="8015288" cy="396875"/>
          </a:xfrm>
        </p:spPr>
        <p:txBody>
          <a:bodyPr/>
          <a:lstStyle/>
          <a:p>
            <a:r>
              <a:rPr lang="en-US" altLang="zh-CN" dirty="0" smtClean="0"/>
              <a:t>Structure Regularization</a:t>
            </a:r>
            <a:endParaRPr lang="zh-CN" altLang="en-US" smtClean="0"/>
          </a:p>
        </p:txBody>
      </p:sp>
      <p:sp>
        <p:nvSpPr>
          <p:cNvPr id="23556"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D91BCE32-A8DE-4BAE-9F26-617314023517}"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120</a:t>
            </a:fld>
            <a:endParaRPr lang="en-US" altLang="zh-CN" sz="1200" b="0" dirty="0">
              <a:latin typeface="Arial Black" panose="020B0A04020102020204" pitchFamily="34" charset="0"/>
              <a:ea typeface="宋体" panose="02010600030101010101" pitchFamily="2" charset="-122"/>
            </a:endParaRPr>
          </a:p>
        </p:txBody>
      </p:sp>
      <p:pic>
        <p:nvPicPr>
          <p:cNvPr id="2355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390650"/>
            <a:ext cx="6781800"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565400"/>
            <a:ext cx="8928100" cy="368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5"/>
          <p:cNvSpPr/>
          <p:nvPr/>
        </p:nvSpPr>
        <p:spPr bwMode="auto">
          <a:xfrm>
            <a:off x="827088" y="3890963"/>
            <a:ext cx="7632700" cy="288925"/>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C00000"/>
              </a:solidFill>
            </a:endParaRPr>
          </a:p>
        </p:txBody>
      </p:sp>
      <p:sp>
        <p:nvSpPr>
          <p:cNvPr id="2" name="矩形 1"/>
          <p:cNvSpPr/>
          <p:nvPr/>
        </p:nvSpPr>
        <p:spPr>
          <a:xfrm>
            <a:off x="2843213" y="5516563"/>
            <a:ext cx="6057900" cy="584200"/>
          </a:xfrm>
          <a:prstGeom prst="rect">
            <a:avLst/>
          </a:prstGeom>
        </p:spPr>
        <p:txBody>
          <a:bodyPr wrap="none">
            <a:spAutoFit/>
          </a:bodyPr>
          <a:lstStyle/>
          <a:p>
            <a:pPr>
              <a:defRPr/>
            </a:pPr>
            <a:r>
              <a:rPr lang="en-US" altLang="zh-CN" sz="3200" b="1" dirty="0">
                <a:solidFill>
                  <a:schemeClr val="accent2">
                    <a:lumMod val="75000"/>
                  </a:schemeClr>
                </a:solidFill>
                <a:latin typeface="Adobe 繁黑體 Std B" pitchFamily="34" charset="-128"/>
                <a:ea typeface="Adobe 繁黑體 Std B" pitchFamily="34" charset="-128"/>
              </a:rPr>
              <a:t>The implementation is very simple</a:t>
            </a:r>
            <a:endParaRPr lang="zh-CN" altLang="en-US" sz="3200" b="1" dirty="0">
              <a:solidFill>
                <a:schemeClr val="accent2">
                  <a:lumMod val="75000"/>
                </a:schemeClr>
              </a:solidFill>
              <a:latin typeface="Adobe 繁黑體 Std B" pitchFamily="34" charset="-128"/>
              <a:ea typeface="Adobe 繁黑體 Std B" pitchFamily="34" charset="-128"/>
            </a:endParaRPr>
          </a:p>
        </p:txBody>
      </p:sp>
    </p:spTree>
    <p:extLst>
      <p:ext uri="{BB962C8B-B14F-4D97-AF65-F5344CB8AC3E}">
        <p14:creationId xmlns:p14="http://schemas.microsoft.com/office/powerpoint/2010/main" val="311960139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2"/>
          <p:cNvSpPr>
            <a:spLocks noGrp="1"/>
          </p:cNvSpPr>
          <p:nvPr>
            <p:ph type="title"/>
          </p:nvPr>
        </p:nvSpPr>
        <p:spPr>
          <a:xfrm>
            <a:off x="-36513" y="44450"/>
            <a:ext cx="8015288" cy="396875"/>
          </a:xfrm>
        </p:spPr>
        <p:txBody>
          <a:bodyPr/>
          <a:lstStyle/>
          <a:p>
            <a:r>
              <a:rPr lang="en-US" altLang="zh-CN" dirty="0" smtClean="0"/>
              <a:t>Theoretical Analysis: Overfitting Risk</a:t>
            </a:r>
            <a:endParaRPr lang="zh-CN" altLang="en-US" smtClean="0"/>
          </a:p>
        </p:txBody>
      </p:sp>
      <p:sp>
        <p:nvSpPr>
          <p:cNvPr id="11267"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C8274057-AE10-4848-90F3-3F454DEEBC7B}"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121</a:t>
            </a:fld>
            <a:endParaRPr lang="en-US" altLang="zh-CN" sz="1200" b="0" dirty="0">
              <a:latin typeface="Arial Black" panose="020B0A04020102020204" pitchFamily="34" charset="0"/>
              <a:ea typeface="宋体" panose="02010600030101010101" pitchFamily="2" charset="-122"/>
            </a:endParaRPr>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92150"/>
            <a:ext cx="9059863"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179388" y="4581525"/>
            <a:ext cx="1873250" cy="1938338"/>
          </a:xfrm>
          <a:prstGeom prst="rect">
            <a:avLst/>
          </a:prstGeom>
          <a:ln w="22225">
            <a:solidFill>
              <a:schemeClr val="accent2">
                <a:lumMod val="75000"/>
              </a:schemeClr>
            </a:solidFill>
          </a:ln>
        </p:spPr>
        <p:txBody>
          <a:bodyPr>
            <a:spAutoFit/>
          </a:bodyPr>
          <a:lstStyle/>
          <a:p>
            <a:pPr>
              <a:defRPr/>
            </a:pPr>
            <a:r>
              <a:rPr lang="en-US" altLang="zh-CN" sz="2400" b="1" dirty="0">
                <a:solidFill>
                  <a:schemeClr val="accent2">
                    <a:lumMod val="75000"/>
                  </a:schemeClr>
                </a:solidFill>
              </a:rPr>
              <a:t>Expected risk </a:t>
            </a:r>
          </a:p>
          <a:p>
            <a:pPr>
              <a:defRPr/>
            </a:pPr>
            <a:r>
              <a:rPr lang="en-US" altLang="zh-CN" sz="2400" dirty="0"/>
              <a:t>(risk on test data)</a:t>
            </a:r>
          </a:p>
          <a:p>
            <a:pPr>
              <a:defRPr/>
            </a:pPr>
            <a:endParaRPr lang="en-US" altLang="zh-CN" sz="2400" dirty="0">
              <a:solidFill>
                <a:schemeClr val="accent2">
                  <a:lumMod val="75000"/>
                </a:schemeClr>
              </a:solidFill>
            </a:endParaRPr>
          </a:p>
        </p:txBody>
      </p:sp>
      <p:cxnSp>
        <p:nvCxnSpPr>
          <p:cNvPr id="3" name="直接箭头连接符 2"/>
          <p:cNvCxnSpPr/>
          <p:nvPr/>
        </p:nvCxnSpPr>
        <p:spPr>
          <a:xfrm flipV="1">
            <a:off x="1476375" y="4076700"/>
            <a:ext cx="0" cy="504825"/>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椭圆 11"/>
          <p:cNvSpPr/>
          <p:nvPr/>
        </p:nvSpPr>
        <p:spPr bwMode="blackWhite">
          <a:xfrm>
            <a:off x="1239838" y="3357563"/>
            <a:ext cx="595312" cy="647700"/>
          </a:xfrm>
          <a:prstGeom prst="ellipse">
            <a:avLst/>
          </a:prstGeom>
          <a:noFill/>
          <a:ln>
            <a:solidFill>
              <a:schemeClr val="accent2">
                <a:lumMod val="75000"/>
              </a:schemeClr>
            </a:solidFill>
          </a:ln>
          <a:extLst/>
        </p:spPr>
        <p:txBody>
          <a:bodyPr anchor="ctr"/>
          <a:lstStyle/>
          <a:p>
            <a:pPr algn="ctr">
              <a:defRPr/>
            </a:pPr>
            <a:endParaRPr lang="zh-CN" altLang="en-US">
              <a:latin typeface="Arial" charset="0"/>
            </a:endParaRPr>
          </a:p>
        </p:txBody>
      </p:sp>
      <p:sp>
        <p:nvSpPr>
          <p:cNvPr id="16" name="矩形 15"/>
          <p:cNvSpPr/>
          <p:nvPr/>
        </p:nvSpPr>
        <p:spPr>
          <a:xfrm>
            <a:off x="2339975" y="4581525"/>
            <a:ext cx="2016125" cy="1938338"/>
          </a:xfrm>
          <a:prstGeom prst="rect">
            <a:avLst/>
          </a:prstGeom>
          <a:ln w="22225">
            <a:solidFill>
              <a:srgbClr val="00B050"/>
            </a:solidFill>
          </a:ln>
        </p:spPr>
        <p:txBody>
          <a:bodyPr>
            <a:spAutoFit/>
          </a:bodyPr>
          <a:lstStyle/>
          <a:p>
            <a:pPr>
              <a:defRPr/>
            </a:pPr>
            <a:r>
              <a:rPr lang="en-US" altLang="zh-CN" sz="2400" b="1" dirty="0">
                <a:solidFill>
                  <a:srgbClr val="00B050"/>
                </a:solidFill>
              </a:rPr>
              <a:t>Empirical risk </a:t>
            </a:r>
          </a:p>
          <a:p>
            <a:pPr>
              <a:defRPr/>
            </a:pPr>
            <a:r>
              <a:rPr lang="en-US" altLang="zh-CN" sz="2400" dirty="0"/>
              <a:t>(risk on training data)</a:t>
            </a:r>
          </a:p>
          <a:p>
            <a:pPr>
              <a:defRPr/>
            </a:pPr>
            <a:endParaRPr lang="en-US" altLang="zh-CN" sz="2400" dirty="0">
              <a:solidFill>
                <a:schemeClr val="accent2">
                  <a:lumMod val="75000"/>
                </a:schemeClr>
              </a:solidFill>
            </a:endParaRPr>
          </a:p>
        </p:txBody>
      </p:sp>
      <p:cxnSp>
        <p:nvCxnSpPr>
          <p:cNvPr id="17" name="直接箭头连接符 16"/>
          <p:cNvCxnSpPr/>
          <p:nvPr/>
        </p:nvCxnSpPr>
        <p:spPr>
          <a:xfrm flipV="1">
            <a:off x="2484438" y="4076700"/>
            <a:ext cx="0" cy="50482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1274" name="椭圆 17"/>
          <p:cNvSpPr>
            <a:spLocks noChangeArrowheads="1"/>
          </p:cNvSpPr>
          <p:nvPr/>
        </p:nvSpPr>
        <p:spPr bwMode="blackWhite">
          <a:xfrm>
            <a:off x="2081213" y="3357563"/>
            <a:ext cx="595312" cy="647700"/>
          </a:xfrm>
          <a:prstGeom prst="ellipse">
            <a:avLst/>
          </a:prstGeom>
          <a:noFill/>
          <a:ln w="9525">
            <a:solidFill>
              <a:srgbClr val="00B05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ClrTx/>
              <a:buSzTx/>
              <a:buFontTx/>
              <a:buNone/>
            </a:pPr>
            <a:endParaRPr lang="zh-CN" altLang="en-US" sz="1800" b="0">
              <a:latin typeface="Arial" panose="020B0604020202020204" pitchFamily="34" charset="0"/>
              <a:ea typeface="宋体" panose="02010600030101010101" pitchFamily="2" charset="-122"/>
            </a:endParaRPr>
          </a:p>
        </p:txBody>
      </p:sp>
      <p:sp>
        <p:nvSpPr>
          <p:cNvPr id="21" name="矩形 20"/>
          <p:cNvSpPr/>
          <p:nvPr/>
        </p:nvSpPr>
        <p:spPr>
          <a:xfrm>
            <a:off x="4643438" y="4581525"/>
            <a:ext cx="3889375" cy="1570038"/>
          </a:xfrm>
          <a:prstGeom prst="rect">
            <a:avLst/>
          </a:prstGeom>
          <a:ln w="22225">
            <a:solidFill>
              <a:srgbClr val="FF0000"/>
            </a:solidFill>
          </a:ln>
        </p:spPr>
        <p:txBody>
          <a:bodyPr>
            <a:spAutoFit/>
          </a:bodyPr>
          <a:lstStyle/>
          <a:p>
            <a:pPr>
              <a:defRPr/>
            </a:pPr>
            <a:r>
              <a:rPr lang="en-US" altLang="zh-CN" sz="2400" b="1" dirty="0">
                <a:solidFill>
                  <a:srgbClr val="FF0000"/>
                </a:solidFill>
              </a:rPr>
              <a:t>Overfitting risk </a:t>
            </a:r>
          </a:p>
          <a:p>
            <a:pPr>
              <a:defRPr/>
            </a:pPr>
            <a:r>
              <a:rPr lang="en-US" altLang="zh-CN" sz="2400" dirty="0"/>
              <a:t>(risk of overfitting from training data to test data)</a:t>
            </a:r>
          </a:p>
          <a:p>
            <a:pPr>
              <a:defRPr/>
            </a:pPr>
            <a:endParaRPr lang="en-US" altLang="zh-CN" sz="2400" dirty="0">
              <a:solidFill>
                <a:schemeClr val="accent2">
                  <a:lumMod val="75000"/>
                </a:schemeClr>
              </a:solidFill>
            </a:endParaRPr>
          </a:p>
        </p:txBody>
      </p:sp>
      <p:cxnSp>
        <p:nvCxnSpPr>
          <p:cNvPr id="22" name="直接箭头连接符 21"/>
          <p:cNvCxnSpPr/>
          <p:nvPr/>
        </p:nvCxnSpPr>
        <p:spPr>
          <a:xfrm flipV="1">
            <a:off x="5940425" y="4076700"/>
            <a:ext cx="0" cy="5048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277" name="圆角矩形 14"/>
          <p:cNvSpPr>
            <a:spLocks noChangeArrowheads="1"/>
          </p:cNvSpPr>
          <p:nvPr/>
        </p:nvSpPr>
        <p:spPr bwMode="blackWhite">
          <a:xfrm>
            <a:off x="2843213" y="3284538"/>
            <a:ext cx="5329237" cy="792162"/>
          </a:xfrm>
          <a:prstGeom prst="roundRect">
            <a:avLst>
              <a:gd name="adj" fmla="val 16667"/>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ClrTx/>
              <a:buSzTx/>
              <a:buFontTx/>
              <a:buNone/>
            </a:pPr>
            <a:endParaRPr lang="zh-CN" altLang="en-US" sz="1800" b="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23897322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2"/>
          <p:cNvSpPr>
            <a:spLocks noGrp="1"/>
          </p:cNvSpPr>
          <p:nvPr>
            <p:ph type="title"/>
          </p:nvPr>
        </p:nvSpPr>
        <p:spPr>
          <a:xfrm>
            <a:off x="-36513" y="44450"/>
            <a:ext cx="8015288" cy="396875"/>
          </a:xfrm>
        </p:spPr>
        <p:txBody>
          <a:bodyPr/>
          <a:lstStyle/>
          <a:p>
            <a:r>
              <a:rPr lang="en-US" altLang="zh-CN" dirty="0" smtClean="0"/>
              <a:t>Theoretical Analysis: Overfitting Risk</a:t>
            </a:r>
            <a:endParaRPr lang="zh-CN" altLang="en-US" smtClean="0"/>
          </a:p>
        </p:txBody>
      </p:sp>
      <p:sp>
        <p:nvSpPr>
          <p:cNvPr id="12291"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94E1A245-29EF-4186-880F-0F52E0AB3D2B}"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122</a:t>
            </a:fld>
            <a:endParaRPr lang="en-US" altLang="zh-CN" sz="1200" b="0" dirty="0">
              <a:latin typeface="Arial Black" panose="020B0A04020102020204" pitchFamily="34" charset="0"/>
              <a:ea typeface="宋体" panose="02010600030101010101" pitchFamily="2" charset="-122"/>
            </a:endParaRPr>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92150"/>
            <a:ext cx="9059863"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179388" y="4581525"/>
            <a:ext cx="8424862" cy="1570038"/>
          </a:xfrm>
          <a:prstGeom prst="rect">
            <a:avLst/>
          </a:prstGeom>
          <a:ln w="22225">
            <a:solidFill>
              <a:schemeClr val="accent2">
                <a:lumMod val="75000"/>
              </a:schemeClr>
            </a:solidFill>
          </a:ln>
        </p:spPr>
        <p:txBody>
          <a:bodyPr>
            <a:spAutoFit/>
          </a:bodyPr>
          <a:lstStyle/>
          <a:p>
            <a:pPr>
              <a:defRPr/>
            </a:pPr>
            <a:r>
              <a:rPr lang="en-US" altLang="zh-CN" sz="2400" b="1" dirty="0">
                <a:solidFill>
                  <a:schemeClr val="accent2">
                    <a:lumMod val="75000"/>
                  </a:schemeClr>
                </a:solidFill>
              </a:rPr>
              <a:t>Complexity of structure (nodes of a training sample with structured dependencies)</a:t>
            </a:r>
          </a:p>
          <a:p>
            <a:pPr>
              <a:defRPr/>
            </a:pPr>
            <a:r>
              <a:rPr lang="en-US" altLang="zh-CN" sz="2400" dirty="0">
                <a:solidFill>
                  <a:schemeClr val="accent2">
                    <a:lumMod val="75000"/>
                  </a:schemeClr>
                </a:solidFill>
                <a:sym typeface="Wingdings" panose="05000000000000000000" pitchFamily="2" charset="2"/>
              </a:rPr>
              <a:t> Complex structure leads to higher overfitting risk</a:t>
            </a:r>
            <a:endParaRPr lang="en-US" altLang="zh-CN" sz="2400" dirty="0">
              <a:solidFill>
                <a:schemeClr val="accent2">
                  <a:lumMod val="75000"/>
                </a:schemeClr>
              </a:solidFill>
            </a:endParaRPr>
          </a:p>
          <a:p>
            <a:pPr>
              <a:defRPr/>
            </a:pPr>
            <a:endParaRPr lang="en-US" altLang="zh-CN" sz="2400" dirty="0">
              <a:solidFill>
                <a:schemeClr val="accent2">
                  <a:lumMod val="75000"/>
                </a:schemeClr>
              </a:solidFill>
            </a:endParaRPr>
          </a:p>
        </p:txBody>
      </p:sp>
      <p:cxnSp>
        <p:nvCxnSpPr>
          <p:cNvPr id="3" name="直接箭头连接符 2"/>
          <p:cNvCxnSpPr/>
          <p:nvPr/>
        </p:nvCxnSpPr>
        <p:spPr>
          <a:xfrm flipV="1">
            <a:off x="6227763" y="3573463"/>
            <a:ext cx="0" cy="1008062"/>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295" name="圆角矩形 7"/>
          <p:cNvSpPr>
            <a:spLocks noChangeArrowheads="1"/>
          </p:cNvSpPr>
          <p:nvPr/>
        </p:nvSpPr>
        <p:spPr bwMode="blackWhite">
          <a:xfrm>
            <a:off x="1042988" y="3284538"/>
            <a:ext cx="7092950" cy="792162"/>
          </a:xfrm>
          <a:prstGeom prst="roundRect">
            <a:avLst>
              <a:gd name="adj" fmla="val 16667"/>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ClrTx/>
              <a:buSzTx/>
              <a:buFontTx/>
              <a:buNone/>
            </a:pPr>
            <a:endParaRPr lang="zh-CN" altLang="en-US" sz="1800" b="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7920902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2"/>
          <p:cNvSpPr>
            <a:spLocks noGrp="1"/>
          </p:cNvSpPr>
          <p:nvPr>
            <p:ph type="title"/>
          </p:nvPr>
        </p:nvSpPr>
        <p:spPr>
          <a:xfrm>
            <a:off x="-36513" y="44450"/>
            <a:ext cx="8015288" cy="396875"/>
          </a:xfrm>
        </p:spPr>
        <p:txBody>
          <a:bodyPr/>
          <a:lstStyle/>
          <a:p>
            <a:r>
              <a:rPr lang="en-US" altLang="zh-CN" dirty="0" smtClean="0"/>
              <a:t>Theoretical Analysis: Overfitting Risk</a:t>
            </a:r>
            <a:endParaRPr lang="zh-CN" altLang="en-US" smtClean="0"/>
          </a:p>
        </p:txBody>
      </p:sp>
      <p:sp>
        <p:nvSpPr>
          <p:cNvPr id="13315"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1FD95B42-3EF1-49CA-BB0D-3DE6457E9CBA}"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123</a:t>
            </a:fld>
            <a:endParaRPr lang="en-US" altLang="zh-CN" sz="1200" b="0" dirty="0">
              <a:latin typeface="Arial Black" panose="020B0A04020102020204" pitchFamily="34" charset="0"/>
              <a:ea typeface="宋体" panose="02010600030101010101" pitchFamily="2" charset="-122"/>
            </a:endParaRPr>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92150"/>
            <a:ext cx="9059863"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7" name="矩形 4"/>
          <p:cNvSpPr>
            <a:spLocks noChangeArrowheads="1"/>
          </p:cNvSpPr>
          <p:nvPr/>
        </p:nvSpPr>
        <p:spPr bwMode="auto">
          <a:xfrm>
            <a:off x="179388" y="4581525"/>
            <a:ext cx="8424862" cy="1570038"/>
          </a:xfrm>
          <a:prstGeom prst="rect">
            <a:avLst/>
          </a:prstGeom>
          <a:noFill/>
          <a:ln w="222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r>
              <a:rPr lang="en-US" altLang="zh-CN" sz="2400" dirty="0">
                <a:solidFill>
                  <a:srgbClr val="C00000"/>
                </a:solidFill>
                <a:latin typeface="Arial" panose="020B0604020202020204" pitchFamily="34" charset="0"/>
                <a:ea typeface="宋体" panose="02010600030101010101" pitchFamily="2" charset="-122"/>
              </a:rPr>
              <a:t>Strength of structure regularization (strength of decomposition)</a:t>
            </a:r>
          </a:p>
          <a:p>
            <a:pPr eaLnBrk="1" hangingPunct="1">
              <a:spcBef>
                <a:spcPct val="0"/>
              </a:spcBef>
              <a:buClrTx/>
              <a:buSzTx/>
              <a:buFontTx/>
              <a:buNone/>
            </a:pPr>
            <a:r>
              <a:rPr lang="en-US" altLang="zh-CN" sz="2400" b="0" dirty="0">
                <a:solidFill>
                  <a:srgbClr val="C00000"/>
                </a:solidFill>
                <a:latin typeface="Arial" panose="020B0604020202020204" pitchFamily="34" charset="0"/>
                <a:ea typeface="宋体" panose="02010600030101010101" pitchFamily="2" charset="-122"/>
                <a:sym typeface="Wingdings" panose="05000000000000000000" pitchFamily="2" charset="2"/>
              </a:rPr>
              <a:t> Stronger SR leads to reduction of overfitting risk</a:t>
            </a:r>
            <a:endParaRPr lang="en-US" altLang="zh-CN" sz="2400" b="0" dirty="0">
              <a:solidFill>
                <a:srgbClr val="C00000"/>
              </a:solidFill>
              <a:latin typeface="Arial" panose="020B0604020202020204" pitchFamily="34" charset="0"/>
              <a:ea typeface="宋体" panose="02010600030101010101" pitchFamily="2" charset="-122"/>
            </a:endParaRPr>
          </a:p>
          <a:p>
            <a:pPr eaLnBrk="1" hangingPunct="1">
              <a:spcBef>
                <a:spcPct val="0"/>
              </a:spcBef>
              <a:buClrTx/>
              <a:buSzTx/>
              <a:buFontTx/>
              <a:buNone/>
            </a:pPr>
            <a:endParaRPr lang="en-US" altLang="zh-CN" sz="2400" b="0" dirty="0">
              <a:solidFill>
                <a:srgbClr val="00B050"/>
              </a:solidFill>
              <a:latin typeface="Arial" panose="020B0604020202020204" pitchFamily="34" charset="0"/>
              <a:ea typeface="宋体" panose="02010600030101010101" pitchFamily="2" charset="-122"/>
            </a:endParaRPr>
          </a:p>
        </p:txBody>
      </p:sp>
      <p:cxnSp>
        <p:nvCxnSpPr>
          <p:cNvPr id="3" name="直接箭头连接符 2"/>
          <p:cNvCxnSpPr/>
          <p:nvPr/>
        </p:nvCxnSpPr>
        <p:spPr>
          <a:xfrm flipV="1">
            <a:off x="5618163" y="3892550"/>
            <a:ext cx="0" cy="68897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319" name="圆角矩形 7"/>
          <p:cNvSpPr>
            <a:spLocks noChangeArrowheads="1"/>
          </p:cNvSpPr>
          <p:nvPr/>
        </p:nvSpPr>
        <p:spPr bwMode="blackWhite">
          <a:xfrm>
            <a:off x="1042988" y="3284538"/>
            <a:ext cx="7092950" cy="792162"/>
          </a:xfrm>
          <a:prstGeom prst="roundRect">
            <a:avLst>
              <a:gd name="adj" fmla="val 16667"/>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ClrTx/>
              <a:buSzTx/>
              <a:buFontTx/>
              <a:buNone/>
            </a:pPr>
            <a:endParaRPr lang="zh-CN" altLang="en-US" sz="1800" b="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3488340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2"/>
          <p:cNvSpPr>
            <a:spLocks noGrp="1"/>
          </p:cNvSpPr>
          <p:nvPr>
            <p:ph type="title"/>
          </p:nvPr>
        </p:nvSpPr>
        <p:spPr>
          <a:xfrm>
            <a:off x="-36513" y="44450"/>
            <a:ext cx="8015288" cy="396875"/>
          </a:xfrm>
        </p:spPr>
        <p:txBody>
          <a:bodyPr/>
          <a:lstStyle/>
          <a:p>
            <a:r>
              <a:rPr lang="en-US" altLang="zh-CN" dirty="0" smtClean="0"/>
              <a:t>Theoretical Analysis: Overfitting Risk</a:t>
            </a:r>
            <a:endParaRPr lang="zh-CN" altLang="en-US" smtClean="0"/>
          </a:p>
        </p:txBody>
      </p:sp>
      <p:sp>
        <p:nvSpPr>
          <p:cNvPr id="14339"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501BAA79-3833-416C-8B5E-5C3C642CE815}"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124</a:t>
            </a:fld>
            <a:endParaRPr lang="en-US" altLang="zh-CN" sz="1200" b="0" dirty="0">
              <a:latin typeface="Arial Black" panose="020B0A04020102020204" pitchFamily="34" charset="0"/>
              <a:ea typeface="宋体" panose="02010600030101010101" pitchFamily="2" charset="-122"/>
            </a:endParaRPr>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92150"/>
            <a:ext cx="9059863"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1" name="矩形 4"/>
          <p:cNvSpPr>
            <a:spLocks noChangeArrowheads="1"/>
          </p:cNvSpPr>
          <p:nvPr/>
        </p:nvSpPr>
        <p:spPr bwMode="auto">
          <a:xfrm>
            <a:off x="179388" y="4581525"/>
            <a:ext cx="8424862" cy="1138238"/>
          </a:xfrm>
          <a:prstGeom prst="rect">
            <a:avLst/>
          </a:prstGeom>
          <a:noFill/>
          <a:ln w="222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r>
              <a:rPr lang="en-US" altLang="zh-CN" sz="2400" dirty="0">
                <a:solidFill>
                  <a:srgbClr val="00B050"/>
                </a:solidFill>
                <a:latin typeface="Arial" panose="020B0604020202020204" pitchFamily="34" charset="0"/>
                <a:ea typeface="宋体" panose="02010600030101010101" pitchFamily="2" charset="-122"/>
              </a:rPr>
              <a:t>Number of training samples </a:t>
            </a:r>
          </a:p>
          <a:p>
            <a:pPr eaLnBrk="1" hangingPunct="1">
              <a:spcBef>
                <a:spcPct val="0"/>
              </a:spcBef>
              <a:buClrTx/>
              <a:buSzTx/>
              <a:buFontTx/>
              <a:buNone/>
            </a:pPr>
            <a:r>
              <a:rPr lang="en-US" altLang="zh-CN" sz="2000" b="0" dirty="0">
                <a:solidFill>
                  <a:srgbClr val="00B050"/>
                </a:solidFill>
                <a:latin typeface="Arial" panose="020B0604020202020204" pitchFamily="34" charset="0"/>
                <a:ea typeface="宋体" panose="02010600030101010101" pitchFamily="2" charset="-122"/>
                <a:sym typeface="Wingdings" panose="05000000000000000000" pitchFamily="2" charset="2"/>
              </a:rPr>
              <a:t> More training samples leads to reduction of overfitting risk</a:t>
            </a:r>
            <a:endParaRPr lang="en-US" altLang="zh-CN" sz="2000" b="0" dirty="0">
              <a:solidFill>
                <a:srgbClr val="00B050"/>
              </a:solidFill>
              <a:latin typeface="Arial" panose="020B0604020202020204" pitchFamily="34" charset="0"/>
              <a:ea typeface="宋体" panose="02010600030101010101" pitchFamily="2" charset="-122"/>
            </a:endParaRPr>
          </a:p>
          <a:p>
            <a:pPr eaLnBrk="1" hangingPunct="1">
              <a:spcBef>
                <a:spcPct val="0"/>
              </a:spcBef>
              <a:buClrTx/>
              <a:buSzTx/>
              <a:buFontTx/>
              <a:buNone/>
            </a:pPr>
            <a:endParaRPr lang="en-US" altLang="zh-CN" sz="2400" b="0" dirty="0">
              <a:solidFill>
                <a:srgbClr val="00B050"/>
              </a:solidFill>
              <a:latin typeface="Arial" panose="020B0604020202020204" pitchFamily="34" charset="0"/>
              <a:ea typeface="宋体" panose="02010600030101010101" pitchFamily="2" charset="-122"/>
            </a:endParaRPr>
          </a:p>
        </p:txBody>
      </p:sp>
      <p:sp>
        <p:nvSpPr>
          <p:cNvPr id="14342" name="圆角矩形 7"/>
          <p:cNvSpPr>
            <a:spLocks noChangeArrowheads="1"/>
          </p:cNvSpPr>
          <p:nvPr/>
        </p:nvSpPr>
        <p:spPr bwMode="blackWhite">
          <a:xfrm>
            <a:off x="1042988" y="3284538"/>
            <a:ext cx="7092950" cy="792162"/>
          </a:xfrm>
          <a:prstGeom prst="roundRect">
            <a:avLst>
              <a:gd name="adj" fmla="val 16667"/>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ClrTx/>
              <a:buSzTx/>
              <a:buFontTx/>
              <a:buNone/>
            </a:pPr>
            <a:endParaRPr lang="zh-CN" altLang="en-US" sz="1800" b="0">
              <a:latin typeface="Arial" panose="020B0604020202020204" pitchFamily="34" charset="0"/>
              <a:ea typeface="宋体" panose="02010600030101010101" pitchFamily="2" charset="-122"/>
            </a:endParaRPr>
          </a:p>
        </p:txBody>
      </p:sp>
      <p:cxnSp>
        <p:nvCxnSpPr>
          <p:cNvPr id="9" name="直接箭头连接符 8"/>
          <p:cNvCxnSpPr/>
          <p:nvPr/>
        </p:nvCxnSpPr>
        <p:spPr>
          <a:xfrm flipV="1">
            <a:off x="5314950" y="3892550"/>
            <a:ext cx="0" cy="68897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54998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2"/>
          <p:cNvSpPr>
            <a:spLocks noGrp="1"/>
          </p:cNvSpPr>
          <p:nvPr>
            <p:ph type="title"/>
          </p:nvPr>
        </p:nvSpPr>
        <p:spPr>
          <a:xfrm>
            <a:off x="-36513" y="44450"/>
            <a:ext cx="8015288" cy="396875"/>
          </a:xfrm>
        </p:spPr>
        <p:txBody>
          <a:bodyPr/>
          <a:lstStyle/>
          <a:p>
            <a:r>
              <a:rPr lang="en-US" altLang="zh-CN" dirty="0" smtClean="0"/>
              <a:t>Theoretical Analysis: Overfitting Risk</a:t>
            </a:r>
            <a:endParaRPr lang="zh-CN" altLang="en-US" smtClean="0"/>
          </a:p>
        </p:txBody>
      </p:sp>
      <p:sp>
        <p:nvSpPr>
          <p:cNvPr id="15363"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20D50B86-E577-442D-9B45-800C9DCFB0B2}"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125</a:t>
            </a:fld>
            <a:endParaRPr lang="en-US" altLang="zh-CN" sz="1200" b="0" dirty="0">
              <a:latin typeface="Arial Black" panose="020B0A04020102020204" pitchFamily="34" charset="0"/>
              <a:ea typeface="宋体" panose="02010600030101010101" pitchFamily="2" charset="-122"/>
            </a:endParaRPr>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92150"/>
            <a:ext cx="9059863"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179388" y="4292600"/>
            <a:ext cx="8748712" cy="2308225"/>
          </a:xfrm>
          <a:prstGeom prst="rect">
            <a:avLst/>
          </a:prstGeom>
          <a:ln w="22225">
            <a:solidFill>
              <a:srgbClr val="7030A0"/>
            </a:solidFill>
          </a:ln>
        </p:spPr>
        <p:txBody>
          <a:bodyPr>
            <a:spAutoFit/>
          </a:bodyPr>
          <a:lstStyle/>
          <a:p>
            <a:pPr marL="285750" indent="-285750">
              <a:buFont typeface="Wingdings" panose="05000000000000000000" pitchFamily="2" charset="2"/>
              <a:buChar char="ü"/>
              <a:defRPr/>
            </a:pPr>
            <a:r>
              <a:rPr lang="en-US" altLang="zh-CN" sz="2800" dirty="0">
                <a:solidFill>
                  <a:schemeClr val="accent2">
                    <a:lumMod val="50000"/>
                  </a:schemeClr>
                </a:solidFill>
              </a:rPr>
              <a:t>Conclusions from our analysis:</a:t>
            </a:r>
          </a:p>
          <a:p>
            <a:pPr>
              <a:defRPr/>
            </a:pPr>
            <a:endParaRPr lang="en-US" altLang="zh-CN" sz="2000" dirty="0">
              <a:solidFill>
                <a:schemeClr val="accent2">
                  <a:lumMod val="50000"/>
                </a:schemeClr>
              </a:solidFill>
            </a:endParaRPr>
          </a:p>
          <a:p>
            <a:pPr marL="342900" indent="-342900">
              <a:buFont typeface="+mj-lt"/>
              <a:buAutoNum type="arabicPeriod"/>
              <a:defRPr/>
            </a:pPr>
            <a:r>
              <a:rPr lang="en-US" altLang="zh-CN" sz="2400" dirty="0">
                <a:solidFill>
                  <a:srgbClr val="FF0000"/>
                </a:solidFill>
              </a:rPr>
              <a:t>Complex</a:t>
            </a:r>
            <a:r>
              <a:rPr lang="en-US" altLang="zh-CN" sz="2400" dirty="0">
                <a:solidFill>
                  <a:schemeClr val="accent2">
                    <a:lumMod val="50000"/>
                  </a:schemeClr>
                </a:solidFill>
              </a:rPr>
              <a:t> structure </a:t>
            </a:r>
            <a:r>
              <a:rPr lang="en-US" altLang="zh-CN" sz="2400" dirty="0">
                <a:solidFill>
                  <a:schemeClr val="accent2">
                    <a:lumMod val="50000"/>
                  </a:schemeClr>
                </a:solidFill>
                <a:sym typeface="Wingdings" panose="05000000000000000000" pitchFamily="2" charset="2"/>
              </a:rPr>
              <a:t></a:t>
            </a:r>
            <a:r>
              <a:rPr lang="en-US" altLang="zh-CN" sz="2400" dirty="0">
                <a:solidFill>
                  <a:schemeClr val="accent2">
                    <a:lumMod val="50000"/>
                  </a:schemeClr>
                </a:solidFill>
              </a:rPr>
              <a:t> </a:t>
            </a:r>
            <a:r>
              <a:rPr lang="en-US" altLang="zh-CN" sz="2400" dirty="0">
                <a:solidFill>
                  <a:srgbClr val="FF0000"/>
                </a:solidFill>
              </a:rPr>
              <a:t>low</a:t>
            </a:r>
            <a:r>
              <a:rPr lang="en-US" altLang="zh-CN" sz="2400" dirty="0">
                <a:solidFill>
                  <a:schemeClr val="accent2">
                    <a:lumMod val="50000"/>
                  </a:schemeClr>
                </a:solidFill>
              </a:rPr>
              <a:t> empirical risk &amp; </a:t>
            </a:r>
            <a:r>
              <a:rPr lang="en-US" altLang="zh-CN" sz="2400" dirty="0">
                <a:solidFill>
                  <a:srgbClr val="FF0000"/>
                </a:solidFill>
              </a:rPr>
              <a:t>high</a:t>
            </a:r>
            <a:r>
              <a:rPr lang="en-US" altLang="zh-CN" sz="2400" dirty="0">
                <a:solidFill>
                  <a:schemeClr val="accent2">
                    <a:lumMod val="50000"/>
                  </a:schemeClr>
                </a:solidFill>
              </a:rPr>
              <a:t> overfitting risk</a:t>
            </a:r>
            <a:endParaRPr lang="en-US" altLang="zh-CN" sz="2400" dirty="0">
              <a:solidFill>
                <a:srgbClr val="FF0000"/>
              </a:solidFill>
            </a:endParaRPr>
          </a:p>
          <a:p>
            <a:pPr marL="342900" indent="-342900">
              <a:buFont typeface="+mj-lt"/>
              <a:buAutoNum type="arabicPeriod"/>
              <a:defRPr/>
            </a:pPr>
            <a:r>
              <a:rPr lang="en-US" altLang="zh-CN" sz="2400" dirty="0">
                <a:solidFill>
                  <a:srgbClr val="FF0000"/>
                </a:solidFill>
              </a:rPr>
              <a:t>Simple</a:t>
            </a:r>
            <a:r>
              <a:rPr lang="en-US" altLang="zh-CN" sz="2400" dirty="0">
                <a:solidFill>
                  <a:schemeClr val="accent2">
                    <a:lumMod val="50000"/>
                  </a:schemeClr>
                </a:solidFill>
              </a:rPr>
              <a:t> structure </a:t>
            </a:r>
            <a:r>
              <a:rPr lang="en-US" altLang="zh-CN" sz="2400" dirty="0">
                <a:solidFill>
                  <a:schemeClr val="accent2">
                    <a:lumMod val="50000"/>
                  </a:schemeClr>
                </a:solidFill>
                <a:sym typeface="Wingdings" panose="05000000000000000000" pitchFamily="2" charset="2"/>
              </a:rPr>
              <a:t></a:t>
            </a:r>
            <a:r>
              <a:rPr lang="en-US" altLang="zh-CN" sz="2400" dirty="0">
                <a:solidFill>
                  <a:schemeClr val="accent2">
                    <a:lumMod val="50000"/>
                  </a:schemeClr>
                </a:solidFill>
              </a:rPr>
              <a:t> </a:t>
            </a:r>
            <a:r>
              <a:rPr lang="en-US" altLang="zh-CN" sz="2400" dirty="0">
                <a:solidFill>
                  <a:srgbClr val="FF0000"/>
                </a:solidFill>
              </a:rPr>
              <a:t>high</a:t>
            </a:r>
            <a:r>
              <a:rPr lang="en-US" altLang="zh-CN" sz="2400" dirty="0">
                <a:solidFill>
                  <a:schemeClr val="accent2">
                    <a:lumMod val="50000"/>
                  </a:schemeClr>
                </a:solidFill>
              </a:rPr>
              <a:t> empirical risk &amp; </a:t>
            </a:r>
            <a:r>
              <a:rPr lang="en-US" altLang="zh-CN" sz="2400" dirty="0">
                <a:solidFill>
                  <a:srgbClr val="FF0000"/>
                </a:solidFill>
              </a:rPr>
              <a:t>low</a:t>
            </a:r>
            <a:r>
              <a:rPr lang="en-US" altLang="zh-CN" sz="2400" dirty="0">
                <a:solidFill>
                  <a:schemeClr val="accent2">
                    <a:lumMod val="50000"/>
                  </a:schemeClr>
                </a:solidFill>
              </a:rPr>
              <a:t> overfitting risk</a:t>
            </a:r>
          </a:p>
          <a:p>
            <a:pPr marL="342900" indent="-342900">
              <a:buFont typeface="+mj-lt"/>
              <a:buAutoNum type="arabicPeriod"/>
              <a:defRPr/>
            </a:pPr>
            <a:endParaRPr lang="en-US" altLang="zh-CN" sz="2400" dirty="0">
              <a:solidFill>
                <a:schemeClr val="accent2">
                  <a:lumMod val="50000"/>
                </a:schemeClr>
              </a:solidFill>
            </a:endParaRPr>
          </a:p>
          <a:p>
            <a:pPr marL="342900" indent="-342900">
              <a:buFont typeface="+mj-lt"/>
              <a:buAutoNum type="arabicPeriod"/>
              <a:defRPr/>
            </a:pPr>
            <a:r>
              <a:rPr lang="en-US" altLang="zh-CN" sz="2400" b="1" dirty="0">
                <a:solidFill>
                  <a:srgbClr val="FF0000"/>
                </a:solidFill>
              </a:rPr>
              <a:t>Need a balanced complexity of structures </a:t>
            </a:r>
          </a:p>
        </p:txBody>
      </p:sp>
      <p:sp>
        <p:nvSpPr>
          <p:cNvPr id="15366" name="圆角矩形 7"/>
          <p:cNvSpPr>
            <a:spLocks noChangeArrowheads="1"/>
          </p:cNvSpPr>
          <p:nvPr/>
        </p:nvSpPr>
        <p:spPr bwMode="blackWhite">
          <a:xfrm>
            <a:off x="1042988" y="3284538"/>
            <a:ext cx="7092950" cy="792162"/>
          </a:xfrm>
          <a:prstGeom prst="roundRect">
            <a:avLst>
              <a:gd name="adj" fmla="val 16667"/>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ClrTx/>
              <a:buSzTx/>
              <a:buFontTx/>
              <a:buNone/>
            </a:pPr>
            <a:endParaRPr lang="zh-CN" altLang="en-US" sz="1800" b="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06973080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2"/>
          <p:cNvSpPr>
            <a:spLocks noGrp="1"/>
          </p:cNvSpPr>
          <p:nvPr>
            <p:ph type="title"/>
          </p:nvPr>
        </p:nvSpPr>
        <p:spPr>
          <a:xfrm>
            <a:off x="-36513" y="44450"/>
            <a:ext cx="8015288" cy="396875"/>
          </a:xfrm>
        </p:spPr>
        <p:txBody>
          <a:bodyPr/>
          <a:lstStyle/>
          <a:p>
            <a:r>
              <a:rPr lang="en-US" altLang="zh-CN" dirty="0" smtClean="0"/>
              <a:t>Theoretical Analysis: Overfitting Risk</a:t>
            </a:r>
            <a:endParaRPr lang="zh-CN" altLang="en-US" smtClean="0"/>
          </a:p>
        </p:txBody>
      </p:sp>
      <p:sp>
        <p:nvSpPr>
          <p:cNvPr id="16387"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F495F9A2-EAD1-475A-8100-FEDA6464FEE4}"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126</a:t>
            </a:fld>
            <a:endParaRPr lang="en-US" altLang="zh-CN" sz="1200" b="0" dirty="0">
              <a:latin typeface="Arial Black" panose="020B0A04020102020204" pitchFamily="34" charset="0"/>
              <a:ea typeface="宋体" panose="02010600030101010101" pitchFamily="2" charset="-122"/>
            </a:endParaRPr>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692150"/>
            <a:ext cx="9059863"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179388" y="4149725"/>
            <a:ext cx="8748712" cy="2616200"/>
          </a:xfrm>
          <a:prstGeom prst="rect">
            <a:avLst/>
          </a:prstGeom>
          <a:ln w="22225">
            <a:solidFill>
              <a:srgbClr val="7030A0"/>
            </a:solidFill>
          </a:ln>
        </p:spPr>
        <p:txBody>
          <a:bodyPr>
            <a:spAutoFit/>
          </a:bodyPr>
          <a:lstStyle/>
          <a:p>
            <a:pPr marL="342900" indent="-342900">
              <a:buFont typeface="Wingdings" panose="05000000000000000000" pitchFamily="2" charset="2"/>
              <a:buChar char="p"/>
              <a:defRPr/>
            </a:pPr>
            <a:r>
              <a:rPr lang="en-US" altLang="zh-CN" sz="2400" dirty="0"/>
              <a:t>In other words, more intuitively:</a:t>
            </a:r>
            <a:endParaRPr lang="en-US" altLang="zh-CN" sz="2000" dirty="0"/>
          </a:p>
          <a:p>
            <a:pPr marL="800100" lvl="1" indent="-342900">
              <a:buFont typeface="+mj-lt"/>
              <a:buAutoNum type="arabicPeriod"/>
              <a:defRPr/>
            </a:pPr>
            <a:r>
              <a:rPr lang="en-US" altLang="zh-CN" sz="2000" dirty="0">
                <a:solidFill>
                  <a:srgbClr val="FF0000"/>
                </a:solidFill>
              </a:rPr>
              <a:t>Too complex</a:t>
            </a:r>
            <a:r>
              <a:rPr lang="en-US" altLang="zh-CN" sz="2000" dirty="0">
                <a:solidFill>
                  <a:schemeClr val="accent2">
                    <a:lumMod val="50000"/>
                  </a:schemeClr>
                </a:solidFill>
              </a:rPr>
              <a:t> structure </a:t>
            </a:r>
            <a:r>
              <a:rPr lang="en-US" altLang="zh-CN" sz="2000" dirty="0">
                <a:solidFill>
                  <a:schemeClr val="accent2">
                    <a:lumMod val="50000"/>
                  </a:schemeClr>
                </a:solidFill>
                <a:sym typeface="Wingdings" panose="05000000000000000000" pitchFamily="2" charset="2"/>
              </a:rPr>
              <a:t> high accuracy on training + </a:t>
            </a:r>
            <a:r>
              <a:rPr lang="en-US" altLang="zh-CN" sz="2000" dirty="0">
                <a:solidFill>
                  <a:srgbClr val="FF0000"/>
                </a:solidFill>
                <a:sym typeface="Wingdings" panose="05000000000000000000" pitchFamily="2" charset="2"/>
              </a:rPr>
              <a:t>very easy to overfit</a:t>
            </a:r>
            <a:r>
              <a:rPr lang="en-US" altLang="zh-CN" sz="2000" dirty="0">
                <a:solidFill>
                  <a:schemeClr val="accent2">
                    <a:lumMod val="50000"/>
                  </a:schemeClr>
                </a:solidFill>
                <a:sym typeface="Wingdings" panose="05000000000000000000" pitchFamily="2" charset="2"/>
              </a:rPr>
              <a:t>  </a:t>
            </a:r>
            <a:r>
              <a:rPr lang="en-US" altLang="zh-CN" sz="2000" dirty="0">
                <a:solidFill>
                  <a:srgbClr val="00B050"/>
                </a:solidFill>
                <a:sym typeface="Wingdings" panose="05000000000000000000" pitchFamily="2" charset="2"/>
              </a:rPr>
              <a:t>low accuracy on testing</a:t>
            </a:r>
            <a:endParaRPr lang="en-US" altLang="zh-CN" sz="2000" dirty="0">
              <a:solidFill>
                <a:srgbClr val="00B050"/>
              </a:solidFill>
            </a:endParaRPr>
          </a:p>
          <a:p>
            <a:pPr marL="800100" lvl="1" indent="-342900">
              <a:buFont typeface="+mj-lt"/>
              <a:buAutoNum type="arabicPeriod"/>
              <a:defRPr/>
            </a:pPr>
            <a:r>
              <a:rPr lang="en-US" altLang="zh-CN" sz="2000" dirty="0">
                <a:solidFill>
                  <a:srgbClr val="FF0000"/>
                </a:solidFill>
              </a:rPr>
              <a:t>Too simple</a:t>
            </a:r>
            <a:r>
              <a:rPr lang="en-US" altLang="zh-CN" sz="2000" dirty="0">
                <a:solidFill>
                  <a:schemeClr val="accent2">
                    <a:lumMod val="50000"/>
                  </a:schemeClr>
                </a:solidFill>
              </a:rPr>
              <a:t> structure </a:t>
            </a:r>
            <a:r>
              <a:rPr lang="en-US" altLang="zh-CN" sz="2000" dirty="0">
                <a:solidFill>
                  <a:schemeClr val="accent2">
                    <a:lumMod val="50000"/>
                  </a:schemeClr>
                </a:solidFill>
                <a:sym typeface="Wingdings" panose="05000000000000000000" pitchFamily="2" charset="2"/>
              </a:rPr>
              <a:t></a:t>
            </a:r>
            <a:r>
              <a:rPr lang="en-US" altLang="zh-CN" sz="2000" dirty="0">
                <a:solidFill>
                  <a:schemeClr val="accent2">
                    <a:lumMod val="50000"/>
                  </a:schemeClr>
                </a:solidFill>
              </a:rPr>
              <a:t> </a:t>
            </a:r>
            <a:r>
              <a:rPr lang="en-US" altLang="zh-CN" sz="2000" dirty="0">
                <a:solidFill>
                  <a:srgbClr val="FF0000"/>
                </a:solidFill>
              </a:rPr>
              <a:t>very low accuracy on training</a:t>
            </a:r>
            <a:r>
              <a:rPr lang="en-US" altLang="zh-CN" sz="2000" dirty="0">
                <a:solidFill>
                  <a:schemeClr val="accent2">
                    <a:lumMod val="50000"/>
                  </a:schemeClr>
                </a:solidFill>
              </a:rPr>
              <a:t> + not easy to overfit </a:t>
            </a:r>
            <a:r>
              <a:rPr lang="en-US" altLang="zh-CN" sz="2000" dirty="0">
                <a:solidFill>
                  <a:schemeClr val="accent2">
                    <a:lumMod val="50000"/>
                  </a:schemeClr>
                </a:solidFill>
                <a:sym typeface="Wingdings" panose="05000000000000000000" pitchFamily="2" charset="2"/>
              </a:rPr>
              <a:t> </a:t>
            </a:r>
            <a:r>
              <a:rPr lang="en-US" altLang="zh-CN" sz="2000" dirty="0">
                <a:solidFill>
                  <a:srgbClr val="00B050"/>
                </a:solidFill>
                <a:sym typeface="Wingdings" panose="05000000000000000000" pitchFamily="2" charset="2"/>
              </a:rPr>
              <a:t>low accuracy on testing</a:t>
            </a:r>
          </a:p>
          <a:p>
            <a:pPr marL="800100" lvl="1" indent="-342900">
              <a:buFont typeface="+mj-lt"/>
              <a:buAutoNum type="arabicPeriod"/>
              <a:defRPr/>
            </a:pPr>
            <a:endParaRPr lang="en-US" altLang="zh-CN" sz="2000" dirty="0">
              <a:solidFill>
                <a:srgbClr val="00B050"/>
              </a:solidFill>
            </a:endParaRPr>
          </a:p>
          <a:p>
            <a:pPr lvl="1">
              <a:defRPr/>
            </a:pPr>
            <a:r>
              <a:rPr lang="en-US" altLang="zh-CN" sz="2000" b="1" dirty="0">
                <a:solidFill>
                  <a:srgbClr val="7030A0"/>
                </a:solidFill>
              </a:rPr>
              <a:t>Proper structure </a:t>
            </a:r>
            <a:r>
              <a:rPr lang="en-US" altLang="zh-CN" sz="2000" b="1" dirty="0">
                <a:solidFill>
                  <a:srgbClr val="7030A0"/>
                </a:solidFill>
                <a:sym typeface="Wingdings" panose="05000000000000000000" pitchFamily="2" charset="2"/>
              </a:rPr>
              <a:t> good accuracy on training + not easy to overfit  high accuracy on testing</a:t>
            </a:r>
            <a:endParaRPr lang="en-US" altLang="zh-CN" sz="2000" b="1" dirty="0">
              <a:solidFill>
                <a:srgbClr val="7030A0"/>
              </a:solidFill>
            </a:endParaRPr>
          </a:p>
        </p:txBody>
      </p:sp>
      <p:sp>
        <p:nvSpPr>
          <p:cNvPr id="16390" name="圆角矩形 7"/>
          <p:cNvSpPr>
            <a:spLocks noChangeArrowheads="1"/>
          </p:cNvSpPr>
          <p:nvPr/>
        </p:nvSpPr>
        <p:spPr bwMode="blackWhite">
          <a:xfrm>
            <a:off x="1042988" y="3284538"/>
            <a:ext cx="7092950" cy="792162"/>
          </a:xfrm>
          <a:prstGeom prst="roundRect">
            <a:avLst>
              <a:gd name="adj" fmla="val 16667"/>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ClrTx/>
              <a:buSzTx/>
              <a:buFontTx/>
              <a:buNone/>
            </a:pPr>
            <a:endParaRPr lang="zh-CN" altLang="en-US" sz="1800" b="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8943823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2"/>
          <p:cNvSpPr>
            <a:spLocks noGrp="1"/>
          </p:cNvSpPr>
          <p:nvPr>
            <p:ph type="title"/>
          </p:nvPr>
        </p:nvSpPr>
        <p:spPr>
          <a:xfrm>
            <a:off x="-36513" y="44450"/>
            <a:ext cx="8015288" cy="396875"/>
          </a:xfrm>
        </p:spPr>
        <p:txBody>
          <a:bodyPr/>
          <a:lstStyle/>
          <a:p>
            <a:r>
              <a:rPr lang="en-US" altLang="zh-CN" dirty="0" smtClean="0"/>
              <a:t>Theoretical Analysis: Overfitting Risk</a:t>
            </a:r>
            <a:endParaRPr lang="zh-CN" altLang="en-US" smtClean="0"/>
          </a:p>
        </p:txBody>
      </p:sp>
      <p:sp>
        <p:nvSpPr>
          <p:cNvPr id="17411"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3EB517BB-71D2-4B9E-A15B-A208803DB1F3}"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127</a:t>
            </a:fld>
            <a:endParaRPr lang="en-US" altLang="zh-CN" sz="1200" b="0" dirty="0">
              <a:latin typeface="Arial Black" panose="020B0A04020102020204" pitchFamily="34" charset="0"/>
              <a:ea typeface="宋体" panose="02010600030101010101" pitchFamily="2" charset="-122"/>
            </a:endParaRPr>
          </a:p>
        </p:txBody>
      </p:sp>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92150"/>
            <a:ext cx="9059863"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179388" y="4149725"/>
            <a:ext cx="8748712" cy="2584450"/>
          </a:xfrm>
          <a:prstGeom prst="rect">
            <a:avLst/>
          </a:prstGeom>
          <a:ln w="22225">
            <a:solidFill>
              <a:srgbClr val="7030A0"/>
            </a:solidFill>
          </a:ln>
        </p:spPr>
        <p:txBody>
          <a:bodyPr>
            <a:spAutoFit/>
          </a:bodyPr>
          <a:lstStyle/>
          <a:p>
            <a:pPr marL="342900" indent="-342900">
              <a:buFont typeface="+mj-lt"/>
              <a:buAutoNum type="arabicPeriod"/>
              <a:defRPr/>
            </a:pPr>
            <a:r>
              <a:rPr lang="en-US" altLang="zh-CN" sz="2400" dirty="0">
                <a:solidFill>
                  <a:srgbClr val="FF0000"/>
                </a:solidFill>
              </a:rPr>
              <a:t>Simple</a:t>
            </a:r>
            <a:r>
              <a:rPr lang="en-US" altLang="zh-CN" sz="2400" dirty="0">
                <a:solidFill>
                  <a:schemeClr val="accent2">
                    <a:lumMod val="50000"/>
                  </a:schemeClr>
                </a:solidFill>
              </a:rPr>
              <a:t> structure </a:t>
            </a:r>
            <a:r>
              <a:rPr lang="en-US" altLang="zh-CN" sz="2400" dirty="0">
                <a:solidFill>
                  <a:schemeClr val="accent2">
                    <a:lumMod val="50000"/>
                  </a:schemeClr>
                </a:solidFill>
                <a:sym typeface="Wingdings" panose="05000000000000000000" pitchFamily="2" charset="2"/>
              </a:rPr>
              <a:t></a:t>
            </a:r>
            <a:r>
              <a:rPr lang="en-US" altLang="zh-CN" sz="2400" dirty="0">
                <a:solidFill>
                  <a:schemeClr val="accent2">
                    <a:lumMod val="50000"/>
                  </a:schemeClr>
                </a:solidFill>
              </a:rPr>
              <a:t> </a:t>
            </a:r>
            <a:r>
              <a:rPr lang="en-US" altLang="zh-CN" sz="2400" dirty="0">
                <a:solidFill>
                  <a:srgbClr val="FF0000"/>
                </a:solidFill>
              </a:rPr>
              <a:t>low</a:t>
            </a:r>
            <a:r>
              <a:rPr lang="en-US" altLang="zh-CN" sz="2400" dirty="0">
                <a:solidFill>
                  <a:schemeClr val="accent2">
                    <a:lumMod val="50000"/>
                  </a:schemeClr>
                </a:solidFill>
              </a:rPr>
              <a:t> overfitting risk &amp; </a:t>
            </a:r>
            <a:r>
              <a:rPr lang="en-US" altLang="zh-CN" sz="2400" dirty="0">
                <a:solidFill>
                  <a:srgbClr val="FF0000"/>
                </a:solidFill>
              </a:rPr>
              <a:t>high</a:t>
            </a:r>
            <a:r>
              <a:rPr lang="en-US" altLang="zh-CN" sz="2400" dirty="0">
                <a:solidFill>
                  <a:schemeClr val="accent2">
                    <a:lumMod val="50000"/>
                  </a:schemeClr>
                </a:solidFill>
              </a:rPr>
              <a:t> empirical risk</a:t>
            </a:r>
          </a:p>
          <a:p>
            <a:pPr marL="342900" indent="-342900">
              <a:buFont typeface="+mj-lt"/>
              <a:buAutoNum type="arabicPeriod"/>
              <a:defRPr/>
            </a:pPr>
            <a:r>
              <a:rPr lang="en-US" altLang="zh-CN" sz="2400" dirty="0">
                <a:solidFill>
                  <a:srgbClr val="FF0000"/>
                </a:solidFill>
              </a:rPr>
              <a:t>Complex</a:t>
            </a:r>
            <a:r>
              <a:rPr lang="en-US" altLang="zh-CN" sz="2400" dirty="0">
                <a:solidFill>
                  <a:schemeClr val="accent2">
                    <a:lumMod val="50000"/>
                  </a:schemeClr>
                </a:solidFill>
              </a:rPr>
              <a:t> structure </a:t>
            </a:r>
            <a:r>
              <a:rPr lang="en-US" altLang="zh-CN" sz="2400" dirty="0">
                <a:solidFill>
                  <a:schemeClr val="accent2">
                    <a:lumMod val="50000"/>
                  </a:schemeClr>
                </a:solidFill>
                <a:sym typeface="Wingdings" panose="05000000000000000000" pitchFamily="2" charset="2"/>
              </a:rPr>
              <a:t></a:t>
            </a:r>
            <a:r>
              <a:rPr lang="en-US" altLang="zh-CN" sz="2400" dirty="0">
                <a:solidFill>
                  <a:schemeClr val="accent2">
                    <a:lumMod val="50000"/>
                  </a:schemeClr>
                </a:solidFill>
              </a:rPr>
              <a:t> </a:t>
            </a:r>
            <a:r>
              <a:rPr lang="en-US" altLang="zh-CN" sz="2400" dirty="0">
                <a:solidFill>
                  <a:srgbClr val="FF0000"/>
                </a:solidFill>
              </a:rPr>
              <a:t>high</a:t>
            </a:r>
            <a:r>
              <a:rPr lang="en-US" altLang="zh-CN" sz="2400" dirty="0">
                <a:solidFill>
                  <a:schemeClr val="accent2">
                    <a:lumMod val="50000"/>
                  </a:schemeClr>
                </a:solidFill>
              </a:rPr>
              <a:t> overfitting risk &amp; </a:t>
            </a:r>
            <a:r>
              <a:rPr lang="en-US" altLang="zh-CN" sz="2400" dirty="0">
                <a:solidFill>
                  <a:srgbClr val="FF0000"/>
                </a:solidFill>
              </a:rPr>
              <a:t>low</a:t>
            </a:r>
            <a:r>
              <a:rPr lang="en-US" altLang="zh-CN" sz="2400" dirty="0">
                <a:solidFill>
                  <a:schemeClr val="accent2">
                    <a:lumMod val="50000"/>
                  </a:schemeClr>
                </a:solidFill>
              </a:rPr>
              <a:t> empirical risk</a:t>
            </a:r>
          </a:p>
          <a:p>
            <a:pPr marL="342900" indent="-342900">
              <a:buFont typeface="+mj-lt"/>
              <a:buAutoNum type="arabicPeriod"/>
              <a:defRPr/>
            </a:pPr>
            <a:r>
              <a:rPr lang="en-US" altLang="zh-CN" sz="2400" b="1" dirty="0">
                <a:solidFill>
                  <a:srgbClr val="FF0000"/>
                </a:solidFill>
              </a:rPr>
              <a:t>Need a balanced complexity of structures</a:t>
            </a:r>
          </a:p>
          <a:p>
            <a:pPr marL="342900" indent="-342900">
              <a:buFont typeface="+mj-lt"/>
              <a:buAutoNum type="arabicPeriod"/>
              <a:defRPr/>
            </a:pPr>
            <a:endParaRPr lang="en-US" altLang="zh-CN" b="1" dirty="0">
              <a:solidFill>
                <a:srgbClr val="FF0000"/>
              </a:solidFill>
            </a:endParaRPr>
          </a:p>
          <a:p>
            <a:pPr>
              <a:defRPr/>
            </a:pPr>
            <a:r>
              <a:rPr lang="en-US" altLang="zh-CN" sz="2400" dirty="0">
                <a:solidFill>
                  <a:srgbClr val="00B050"/>
                </a:solidFill>
              </a:rPr>
              <a:t>Some intuition in the proof (as in the full version paper):</a:t>
            </a:r>
          </a:p>
          <a:p>
            <a:pPr>
              <a:defRPr/>
            </a:pPr>
            <a:r>
              <a:rPr lang="en-US" altLang="zh-CN" sz="2400" dirty="0">
                <a:solidFill>
                  <a:srgbClr val="00B050"/>
                </a:solidFill>
              </a:rPr>
              <a:t>1) The decomposition can improve </a:t>
            </a:r>
            <a:r>
              <a:rPr lang="en-US" altLang="zh-CN" sz="2400" b="1" dirty="0">
                <a:solidFill>
                  <a:srgbClr val="FF0000"/>
                </a:solidFill>
              </a:rPr>
              <a:t>stability</a:t>
            </a:r>
          </a:p>
          <a:p>
            <a:pPr>
              <a:defRPr/>
            </a:pPr>
            <a:r>
              <a:rPr lang="en-US" altLang="zh-CN" sz="2400" dirty="0">
                <a:solidFill>
                  <a:srgbClr val="00B050"/>
                </a:solidFill>
              </a:rPr>
              <a:t>2) Better stability leads to better </a:t>
            </a:r>
            <a:r>
              <a:rPr lang="en-US" altLang="zh-CN" sz="2400" b="1" dirty="0">
                <a:solidFill>
                  <a:srgbClr val="FF0000"/>
                </a:solidFill>
              </a:rPr>
              <a:t>generalization</a:t>
            </a:r>
            <a:r>
              <a:rPr lang="en-US" altLang="zh-CN" sz="2400" dirty="0">
                <a:solidFill>
                  <a:srgbClr val="00B050"/>
                </a:solidFill>
              </a:rPr>
              <a:t> (less overfitting) </a:t>
            </a:r>
          </a:p>
        </p:txBody>
      </p:sp>
      <p:sp>
        <p:nvSpPr>
          <p:cNvPr id="17414" name="圆角矩形 7"/>
          <p:cNvSpPr>
            <a:spLocks noChangeArrowheads="1"/>
          </p:cNvSpPr>
          <p:nvPr/>
        </p:nvSpPr>
        <p:spPr bwMode="blackWhite">
          <a:xfrm>
            <a:off x="1042988" y="3284538"/>
            <a:ext cx="7092950" cy="792162"/>
          </a:xfrm>
          <a:prstGeom prst="roundRect">
            <a:avLst>
              <a:gd name="adj" fmla="val 16667"/>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ClrTx/>
              <a:buSzTx/>
              <a:buFontTx/>
              <a:buNone/>
            </a:pPr>
            <a:endParaRPr lang="zh-CN" altLang="en-US" sz="1800" b="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04638149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2"/>
          <p:cNvSpPr>
            <a:spLocks noGrp="1"/>
          </p:cNvSpPr>
          <p:nvPr>
            <p:ph type="title"/>
          </p:nvPr>
        </p:nvSpPr>
        <p:spPr>
          <a:xfrm>
            <a:off x="-36513" y="44450"/>
            <a:ext cx="8015288" cy="396875"/>
          </a:xfrm>
        </p:spPr>
        <p:txBody>
          <a:bodyPr/>
          <a:lstStyle/>
          <a:p>
            <a:r>
              <a:rPr lang="en-US" altLang="zh-CN" dirty="0" smtClean="0"/>
              <a:t>Theoretical Analysis: Learning Speed</a:t>
            </a:r>
            <a:endParaRPr lang="zh-CN" altLang="en-US" smtClean="0"/>
          </a:p>
        </p:txBody>
      </p:sp>
      <p:sp>
        <p:nvSpPr>
          <p:cNvPr id="18435"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BF7CB410-141B-456A-AE9E-4DE4F5C26022}"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128</a:t>
            </a:fld>
            <a:endParaRPr lang="en-US" altLang="zh-CN" sz="1200" b="0" dirty="0">
              <a:latin typeface="Arial Black" panose="020B0A04020102020204" pitchFamily="34" charset="0"/>
              <a:ea typeface="宋体" panose="02010600030101010101" pitchFamily="2" charset="-122"/>
            </a:endParaRPr>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765175"/>
            <a:ext cx="8983662" cy="231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4" name="矩形 4"/>
          <p:cNvSpPr>
            <a:spLocks noChangeArrowheads="1"/>
          </p:cNvSpPr>
          <p:nvPr/>
        </p:nvSpPr>
        <p:spPr bwMode="auto">
          <a:xfrm>
            <a:off x="1835150" y="4821238"/>
            <a:ext cx="5545138" cy="1200150"/>
          </a:xfrm>
          <a:prstGeom prst="rect">
            <a:avLst/>
          </a:prstGeom>
          <a:noFill/>
          <a:ln w="222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5750" indent="-285750" eaLnBrk="0" hangingPunct="0">
              <a:spcBef>
                <a:spcPct val="20000"/>
              </a:spcBef>
              <a:buClr>
                <a:srgbClr val="FF0000"/>
              </a:buClr>
              <a:buSzPct val="80000"/>
              <a:buFont typeface="Wingdings" pitchFamily="2" charset="2"/>
              <a:buChar char="n"/>
              <a:defRPr sz="2800" b="1">
                <a:solidFill>
                  <a:schemeClr val="tx1"/>
                </a:solidFill>
                <a:latin typeface="微软雅黑" pitchFamily="34" charset="-122"/>
                <a:ea typeface="微软雅黑" pitchFamily="34" charset="-122"/>
              </a:defRPr>
            </a:lvl1pPr>
            <a:lvl2pPr marL="742950" indent="-285750" eaLnBrk="0" hangingPunct="0">
              <a:spcBef>
                <a:spcPct val="20000"/>
              </a:spcBef>
              <a:buClr>
                <a:srgbClr val="3333FF"/>
              </a:buClr>
              <a:buSzPct val="70000"/>
              <a:buFont typeface="Wingdings" pitchFamily="2" charset="2"/>
              <a:buChar char="n"/>
              <a:defRPr sz="2400">
                <a:solidFill>
                  <a:schemeClr val="tx1"/>
                </a:solidFill>
                <a:latin typeface="微软雅黑" pitchFamily="34" charset="-122"/>
                <a:ea typeface="微软雅黑" pitchFamily="34" charset="-122"/>
              </a:defRPr>
            </a:lvl2pPr>
            <a:lvl3pPr marL="1143000" indent="-228600" eaLnBrk="0" hangingPunct="0">
              <a:spcBef>
                <a:spcPct val="20000"/>
              </a:spcBef>
              <a:buClr>
                <a:srgbClr val="7030A0"/>
              </a:buClr>
              <a:buSzPct val="65000"/>
              <a:buFont typeface="Wingdings" pitchFamily="2" charset="2"/>
              <a:buChar char="n"/>
              <a:defRPr sz="2000">
                <a:solidFill>
                  <a:schemeClr val="tx1"/>
                </a:solidFill>
                <a:latin typeface="微软雅黑" pitchFamily="34" charset="-122"/>
                <a:ea typeface="微软雅黑" pitchFamily="34" charset="-122"/>
              </a:defRPr>
            </a:lvl3pPr>
            <a:lvl4pPr marL="1600200" indent="-228600" eaLnBrk="0" hangingPunct="0">
              <a:spcBef>
                <a:spcPct val="20000"/>
              </a:spcBef>
              <a:buClr>
                <a:schemeClr val="hlink"/>
              </a:buClr>
              <a:buSzPct val="60000"/>
              <a:buFont typeface="Wingdings" pitchFamily="2" charset="2"/>
              <a:buChar char="n"/>
              <a:defRPr>
                <a:solidFill>
                  <a:schemeClr val="tx1"/>
                </a:solidFill>
                <a:latin typeface="微软雅黑" pitchFamily="34" charset="-122"/>
                <a:ea typeface="微软雅黑" pitchFamily="34" charset="-122"/>
              </a:defRPr>
            </a:lvl4pPr>
            <a:lvl5pPr marL="2057400" indent="-228600" eaLnBrk="0" hangingPunct="0">
              <a:spcBef>
                <a:spcPct val="20000"/>
              </a:spcBef>
              <a:buClr>
                <a:schemeClr val="bg2"/>
              </a:buClr>
              <a:buSzPct val="40000"/>
              <a:buFont typeface="Wingdings" pitchFamily="2" charset="2"/>
              <a:buChar char="n"/>
              <a:defRPr>
                <a:solidFill>
                  <a:schemeClr val="tx1"/>
                </a:solidFill>
                <a:latin typeface="微软雅黑" pitchFamily="34" charset="-122"/>
                <a:ea typeface="微软雅黑" pitchFamily="34" charset="-122"/>
              </a:defRPr>
            </a:lvl5pPr>
            <a:lvl6pPr marL="2514600" indent="-228600" eaLnBrk="0" fontAlgn="base" hangingPunct="0">
              <a:spcBef>
                <a:spcPct val="20000"/>
              </a:spcBef>
              <a:spcAft>
                <a:spcPct val="0"/>
              </a:spcAft>
              <a:buClr>
                <a:schemeClr val="bg2"/>
              </a:buClr>
              <a:buSzPct val="40000"/>
              <a:buFont typeface="Wingdings" pitchFamily="2" charset="2"/>
              <a:buChar char="n"/>
              <a:defRPr>
                <a:solidFill>
                  <a:schemeClr val="tx1"/>
                </a:solidFill>
                <a:latin typeface="微软雅黑" pitchFamily="34" charset="-122"/>
                <a:ea typeface="微软雅黑" pitchFamily="34" charset="-122"/>
              </a:defRPr>
            </a:lvl6pPr>
            <a:lvl7pPr marL="2971800" indent="-228600" eaLnBrk="0" fontAlgn="base" hangingPunct="0">
              <a:spcBef>
                <a:spcPct val="20000"/>
              </a:spcBef>
              <a:spcAft>
                <a:spcPct val="0"/>
              </a:spcAft>
              <a:buClr>
                <a:schemeClr val="bg2"/>
              </a:buClr>
              <a:buSzPct val="40000"/>
              <a:buFont typeface="Wingdings" pitchFamily="2" charset="2"/>
              <a:buChar char="n"/>
              <a:defRPr>
                <a:solidFill>
                  <a:schemeClr val="tx1"/>
                </a:solidFill>
                <a:latin typeface="微软雅黑" pitchFamily="34" charset="-122"/>
                <a:ea typeface="微软雅黑" pitchFamily="34" charset="-122"/>
              </a:defRPr>
            </a:lvl7pPr>
            <a:lvl8pPr marL="3429000" indent="-228600" eaLnBrk="0" fontAlgn="base" hangingPunct="0">
              <a:spcBef>
                <a:spcPct val="20000"/>
              </a:spcBef>
              <a:spcAft>
                <a:spcPct val="0"/>
              </a:spcAft>
              <a:buClr>
                <a:schemeClr val="bg2"/>
              </a:buClr>
              <a:buSzPct val="40000"/>
              <a:buFont typeface="Wingdings" pitchFamily="2" charset="2"/>
              <a:buChar char="n"/>
              <a:defRPr>
                <a:solidFill>
                  <a:schemeClr val="tx1"/>
                </a:solidFill>
                <a:latin typeface="微软雅黑" pitchFamily="34" charset="-122"/>
                <a:ea typeface="微软雅黑" pitchFamily="34" charset="-122"/>
              </a:defRPr>
            </a:lvl8pPr>
            <a:lvl9pPr marL="3886200" indent="-228600" eaLnBrk="0" fontAlgn="base" hangingPunct="0">
              <a:spcBef>
                <a:spcPct val="20000"/>
              </a:spcBef>
              <a:spcAft>
                <a:spcPct val="0"/>
              </a:spcAft>
              <a:buClr>
                <a:schemeClr val="bg2"/>
              </a:buClr>
              <a:buSzPct val="40000"/>
              <a:buFont typeface="Wingdings" pitchFamily="2" charset="2"/>
              <a:buChar char="n"/>
              <a:defRPr>
                <a:solidFill>
                  <a:schemeClr val="tx1"/>
                </a:solidFill>
                <a:latin typeface="微软雅黑" pitchFamily="34" charset="-122"/>
                <a:ea typeface="微软雅黑" pitchFamily="34" charset="-122"/>
              </a:defRPr>
            </a:lvl9pPr>
          </a:lstStyle>
          <a:p>
            <a:pPr eaLnBrk="1" hangingPunct="1">
              <a:spcBef>
                <a:spcPct val="0"/>
              </a:spcBef>
              <a:buClrTx/>
              <a:buSzTx/>
              <a:buFont typeface="Wingdings" pitchFamily="2" charset="2"/>
              <a:buChar char="ü"/>
              <a:defRPr/>
            </a:pPr>
            <a:r>
              <a:rPr lang="en-US" altLang="zh-CN" sz="2400" dirty="0" smtClean="0">
                <a:solidFill>
                  <a:schemeClr val="accent2">
                    <a:lumMod val="75000"/>
                  </a:schemeClr>
                </a:solidFill>
                <a:latin typeface="Arial" charset="0"/>
                <a:ea typeface="宋体" pitchFamily="2" charset="-122"/>
              </a:rPr>
              <a:t>using structure regularization can quadratically accelerate the convergence rate</a:t>
            </a:r>
            <a:endParaRPr lang="zh-CN" altLang="en-US" sz="2400" dirty="0" smtClean="0">
              <a:solidFill>
                <a:schemeClr val="accent2">
                  <a:lumMod val="75000"/>
                </a:schemeClr>
              </a:solidFill>
              <a:latin typeface="Arial" charset="0"/>
              <a:ea typeface="宋体" pitchFamily="2" charset="-122"/>
            </a:endParaRPr>
          </a:p>
        </p:txBody>
      </p:sp>
      <p:sp>
        <p:nvSpPr>
          <p:cNvPr id="7" name="内容占位符 1"/>
          <p:cNvSpPr>
            <a:spLocks noGrp="1"/>
          </p:cNvSpPr>
          <p:nvPr>
            <p:ph idx="1"/>
          </p:nvPr>
        </p:nvSpPr>
        <p:spPr>
          <a:xfrm>
            <a:off x="349250" y="3571875"/>
            <a:ext cx="8640763" cy="865188"/>
          </a:xfrm>
        </p:spPr>
        <p:txBody>
          <a:bodyPr/>
          <a:lstStyle/>
          <a:p>
            <a:pPr algn="ctr">
              <a:defRPr/>
            </a:pPr>
            <a:r>
              <a:rPr lang="en-US" altLang="zh-CN" dirty="0" smtClean="0">
                <a:solidFill>
                  <a:schemeClr val="accent2">
                    <a:lumMod val="50000"/>
                  </a:schemeClr>
                </a:solidFill>
              </a:rPr>
              <a:t>SR also with faster speed </a:t>
            </a:r>
          </a:p>
          <a:p>
            <a:pPr marL="0" indent="0" algn="ctr">
              <a:buFont typeface="Wingdings" pitchFamily="2" charset="2"/>
              <a:buNone/>
              <a:defRPr/>
            </a:pPr>
            <a:r>
              <a:rPr lang="en-US" altLang="zh-CN" sz="2400" b="0" dirty="0" smtClean="0">
                <a:solidFill>
                  <a:schemeClr val="accent4"/>
                </a:solidFill>
              </a:rPr>
              <a:t>(a by-product of simpler structures)</a:t>
            </a:r>
            <a:endParaRPr lang="zh-CN" altLang="en-US" sz="2000" b="0" dirty="0" smtClean="0">
              <a:solidFill>
                <a:schemeClr val="accent4"/>
              </a:solidFill>
            </a:endParaRPr>
          </a:p>
          <a:p>
            <a:pPr>
              <a:defRPr/>
            </a:pPr>
            <a:endParaRPr lang="zh-CN" altLang="en-US" dirty="0" smtClean="0"/>
          </a:p>
        </p:txBody>
      </p:sp>
      <p:sp>
        <p:nvSpPr>
          <p:cNvPr id="18439" name="圆角矩形 7"/>
          <p:cNvSpPr>
            <a:spLocks noChangeArrowheads="1"/>
          </p:cNvSpPr>
          <p:nvPr/>
        </p:nvSpPr>
        <p:spPr bwMode="blackWhite">
          <a:xfrm>
            <a:off x="3086100" y="1622425"/>
            <a:ext cx="3008313" cy="654050"/>
          </a:xfrm>
          <a:prstGeom prst="roundRect">
            <a:avLst>
              <a:gd name="adj" fmla="val 16667"/>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ClrTx/>
              <a:buSzTx/>
              <a:buFontTx/>
              <a:buNone/>
            </a:pPr>
            <a:endParaRPr lang="zh-CN" altLang="en-US" sz="1800" b="0">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07251483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内容占位符 1"/>
          <p:cNvSpPr>
            <a:spLocks noGrp="1"/>
          </p:cNvSpPr>
          <p:nvPr>
            <p:ph idx="1"/>
          </p:nvPr>
        </p:nvSpPr>
        <p:spPr/>
        <p:txBody>
          <a:bodyPr/>
          <a:lstStyle/>
          <a:p>
            <a:pPr>
              <a:defRPr/>
            </a:pPr>
            <a:r>
              <a:rPr lang="en-US" altLang="zh-CN" dirty="0" smtClean="0"/>
              <a:t>If the original obj. function is convex, can still keep the convexity of the objective function</a:t>
            </a:r>
          </a:p>
          <a:p>
            <a:pPr>
              <a:defRPr/>
            </a:pPr>
            <a:r>
              <a:rPr lang="en-US" altLang="zh-CN" sz="2600" dirty="0" smtClean="0"/>
              <a:t>No conflict with the weight regularization</a:t>
            </a:r>
          </a:p>
          <a:p>
            <a:pPr lvl="1">
              <a:defRPr/>
            </a:pPr>
            <a:r>
              <a:rPr lang="en-US" altLang="zh-CN" dirty="0" smtClean="0">
                <a:solidFill>
                  <a:schemeClr val="accent2">
                    <a:lumMod val="75000"/>
                  </a:schemeClr>
                </a:solidFill>
              </a:rPr>
              <a:t>E.g, L2, and/or L1 regularization</a:t>
            </a:r>
            <a:endParaRPr lang="en-US" altLang="zh-CN" sz="3200" b="0" dirty="0" smtClean="0"/>
          </a:p>
          <a:p>
            <a:pPr>
              <a:defRPr/>
            </a:pPr>
            <a:r>
              <a:rPr lang="en-US" altLang="zh-CN" sz="2600" dirty="0" smtClean="0"/>
              <a:t>General purpose and model-independent (because act like a preprocessing step)</a:t>
            </a:r>
          </a:p>
          <a:p>
            <a:pPr lvl="1">
              <a:defRPr/>
            </a:pPr>
            <a:r>
              <a:rPr lang="en-US" altLang="zh-CN" dirty="0" smtClean="0">
                <a:solidFill>
                  <a:schemeClr val="accent2">
                    <a:lumMod val="75000"/>
                  </a:schemeClr>
                </a:solidFill>
              </a:rPr>
              <a:t>E.g., can be used for different types of models, including CRFs, perceptrons, &amp; neural networks</a:t>
            </a:r>
            <a:endParaRPr lang="zh-CN" altLang="en-US" dirty="0" smtClean="0">
              <a:solidFill>
                <a:schemeClr val="accent2">
                  <a:lumMod val="75000"/>
                </a:schemeClr>
              </a:solidFill>
            </a:endParaRPr>
          </a:p>
        </p:txBody>
      </p:sp>
      <p:sp>
        <p:nvSpPr>
          <p:cNvPr id="24579" name="标题 2"/>
          <p:cNvSpPr>
            <a:spLocks noGrp="1"/>
          </p:cNvSpPr>
          <p:nvPr>
            <p:ph type="title"/>
          </p:nvPr>
        </p:nvSpPr>
        <p:spPr>
          <a:xfrm>
            <a:off x="-36513" y="44450"/>
            <a:ext cx="8015288" cy="396875"/>
          </a:xfrm>
        </p:spPr>
        <p:txBody>
          <a:bodyPr/>
          <a:lstStyle/>
          <a:p>
            <a:r>
              <a:rPr lang="en-US" altLang="zh-CN" dirty="0" smtClean="0"/>
              <a:t>Some Advantages</a:t>
            </a:r>
            <a:endParaRPr lang="zh-CN" altLang="en-US" smtClean="0"/>
          </a:p>
        </p:txBody>
      </p:sp>
      <p:sp>
        <p:nvSpPr>
          <p:cNvPr id="24580"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DDC435A6-F7B7-42BC-B2FC-210051247A2F}"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129</a:t>
            </a:fld>
            <a:endParaRPr lang="en-US" altLang="zh-CN" sz="1200" b="0" dirty="0">
              <a:latin typeface="Arial Black" panose="020B0A04020102020204" pitchFamily="34" charset="0"/>
              <a:ea typeface="宋体" panose="02010600030101010101" pitchFamily="2" charset="-122"/>
            </a:endParaRPr>
          </a:p>
        </p:txBody>
      </p:sp>
    </p:spTree>
    <p:extLst>
      <p:ext uri="{BB962C8B-B14F-4D97-AF65-F5344CB8AC3E}">
        <p14:creationId xmlns:p14="http://schemas.microsoft.com/office/powerpoint/2010/main" val="3798557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extLst>
              <p:ext uri="{D42A27DB-BD31-4B8C-83A1-F6EECF244321}">
                <p14:modId xmlns:p14="http://schemas.microsoft.com/office/powerpoint/2010/main" val="646513708"/>
              </p:ext>
            </p:extLst>
          </p:nvPr>
        </p:nvGraphicFramePr>
        <p:xfrm>
          <a:off x="179388" y="765175"/>
          <a:ext cx="8507412" cy="561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标题 2"/>
          <p:cNvSpPr>
            <a:spLocks noGrp="1"/>
          </p:cNvSpPr>
          <p:nvPr>
            <p:ph type="title"/>
          </p:nvPr>
        </p:nvSpPr>
        <p:spPr/>
        <p:txBody>
          <a:bodyPr/>
          <a:lstStyle/>
          <a:p>
            <a:r>
              <a:rPr lang="en-US" altLang="zh-CN" dirty="0" smtClean="0"/>
              <a:t>Outline</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13</a:t>
            </a:fld>
            <a:endParaRPr lang="zh-CN" altLang="en-US"/>
          </a:p>
        </p:txBody>
      </p:sp>
      <p:graphicFrame>
        <p:nvGraphicFramePr>
          <p:cNvPr id="6" name="内容占位符 4"/>
          <p:cNvGraphicFramePr>
            <a:graphicFrameLocks/>
          </p:cNvGraphicFramePr>
          <p:nvPr>
            <p:extLst>
              <p:ext uri="{D42A27DB-BD31-4B8C-83A1-F6EECF244321}">
                <p14:modId xmlns:p14="http://schemas.microsoft.com/office/powerpoint/2010/main" val="708426620"/>
              </p:ext>
            </p:extLst>
          </p:nvPr>
        </p:nvGraphicFramePr>
        <p:xfrm>
          <a:off x="5825506" y="4869160"/>
          <a:ext cx="3309776" cy="21513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文本框 6"/>
          <p:cNvSpPr txBox="1"/>
          <p:nvPr/>
        </p:nvSpPr>
        <p:spPr>
          <a:xfrm>
            <a:off x="792000" y="3068960"/>
            <a:ext cx="2123816" cy="1200329"/>
          </a:xfrm>
          <a:prstGeom prst="rect">
            <a:avLst/>
          </a:prstGeom>
          <a:noFill/>
        </p:spPr>
        <p:txBody>
          <a:bodyPr wrap="square" rtlCol="0">
            <a:spAutoFit/>
          </a:bodyPr>
          <a:lstStyle/>
          <a:p>
            <a:r>
              <a:rPr lang="en-US" altLang="zh-CN" sz="2400" b="1" dirty="0" smtClean="0">
                <a:solidFill>
                  <a:schemeClr val="accent1">
                    <a:lumMod val="75000"/>
                  </a:schemeClr>
                </a:solidFill>
                <a:latin typeface="Segoe Print" panose="02000600000000000000" pitchFamily="2" charset="0"/>
              </a:rPr>
              <a:t>Reduce Annotation Engineering</a:t>
            </a:r>
            <a:endParaRPr lang="zh-CN" altLang="en-US" sz="2400" b="1">
              <a:solidFill>
                <a:schemeClr val="accent1">
                  <a:lumMod val="75000"/>
                </a:schemeClr>
              </a:solidFill>
              <a:latin typeface="Segoe Print" panose="02000600000000000000" pitchFamily="2" charset="0"/>
            </a:endParaRPr>
          </a:p>
        </p:txBody>
      </p:sp>
      <p:sp>
        <p:nvSpPr>
          <p:cNvPr id="8" name="文本框 7"/>
          <p:cNvSpPr txBox="1"/>
          <p:nvPr/>
        </p:nvSpPr>
        <p:spPr>
          <a:xfrm>
            <a:off x="6048584" y="4616976"/>
            <a:ext cx="2123816" cy="1200329"/>
          </a:xfrm>
          <a:prstGeom prst="rect">
            <a:avLst/>
          </a:prstGeom>
          <a:noFill/>
        </p:spPr>
        <p:txBody>
          <a:bodyPr wrap="square" rtlCol="0">
            <a:spAutoFit/>
          </a:bodyPr>
          <a:lstStyle/>
          <a:p>
            <a:r>
              <a:rPr lang="en-US" altLang="zh-CN" sz="2400" b="1" dirty="0" smtClean="0">
                <a:solidFill>
                  <a:schemeClr val="accent1">
                    <a:lumMod val="50000"/>
                  </a:schemeClr>
                </a:solidFill>
                <a:latin typeface="Segoe Print" panose="02000600000000000000" pitchFamily="2" charset="0"/>
              </a:rPr>
              <a:t>Reduce </a:t>
            </a:r>
          </a:p>
          <a:p>
            <a:r>
              <a:rPr lang="en-US" altLang="zh-CN" sz="2400" b="1" dirty="0" smtClean="0">
                <a:solidFill>
                  <a:schemeClr val="accent1">
                    <a:lumMod val="50000"/>
                  </a:schemeClr>
                </a:solidFill>
                <a:latin typeface="Segoe Print" panose="02000600000000000000" pitchFamily="2" charset="0"/>
              </a:rPr>
              <a:t>Feature Engineering</a:t>
            </a:r>
            <a:endParaRPr lang="zh-CN" altLang="en-US" sz="2400" b="1">
              <a:solidFill>
                <a:schemeClr val="accent1">
                  <a:lumMod val="50000"/>
                </a:schemeClr>
              </a:solidFill>
              <a:latin typeface="Segoe Print" panose="02000600000000000000" pitchFamily="2" charset="0"/>
            </a:endParaRPr>
          </a:p>
        </p:txBody>
      </p:sp>
    </p:spTree>
    <p:extLst>
      <p:ext uri="{BB962C8B-B14F-4D97-AF65-F5344CB8AC3E}">
        <p14:creationId xmlns:p14="http://schemas.microsoft.com/office/powerpoint/2010/main" val="115119506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内容占位符 1"/>
          <p:cNvSpPr>
            <a:spLocks noGrp="1"/>
          </p:cNvSpPr>
          <p:nvPr>
            <p:ph idx="1"/>
          </p:nvPr>
        </p:nvSpPr>
        <p:spPr>
          <a:xfrm>
            <a:off x="288925" y="792163"/>
            <a:ext cx="8640763" cy="1008062"/>
          </a:xfrm>
        </p:spPr>
        <p:txBody>
          <a:bodyPr/>
          <a:lstStyle/>
          <a:p>
            <a:pPr marL="0" indent="0" algn="ctr">
              <a:buFont typeface="Wingdings" pitchFamily="2" charset="2"/>
              <a:buNone/>
              <a:defRPr/>
            </a:pPr>
            <a:r>
              <a:rPr lang="en-US" altLang="zh-CN" sz="2400" dirty="0" smtClean="0">
                <a:solidFill>
                  <a:srgbClr val="FF0000"/>
                </a:solidFill>
              </a:rPr>
              <a:t>State-of-the-art scores</a:t>
            </a:r>
            <a:r>
              <a:rPr lang="en-US" altLang="zh-CN" sz="2400" dirty="0" smtClean="0">
                <a:solidFill>
                  <a:schemeClr val="accent2">
                    <a:lumMod val="75000"/>
                  </a:schemeClr>
                </a:solidFill>
              </a:rPr>
              <a:t> on competitive tasks</a:t>
            </a:r>
            <a:endParaRPr lang="zh-CN" altLang="en-US" sz="1800" dirty="0" smtClean="0">
              <a:solidFill>
                <a:schemeClr val="accent2">
                  <a:lumMod val="75000"/>
                </a:schemeClr>
              </a:solidFill>
            </a:endParaRPr>
          </a:p>
        </p:txBody>
      </p:sp>
      <p:sp>
        <p:nvSpPr>
          <p:cNvPr id="25603" name="标题 2"/>
          <p:cNvSpPr>
            <a:spLocks noGrp="1"/>
          </p:cNvSpPr>
          <p:nvPr>
            <p:ph type="title"/>
          </p:nvPr>
        </p:nvSpPr>
        <p:spPr>
          <a:xfrm>
            <a:off x="-36513" y="44450"/>
            <a:ext cx="8015288" cy="396875"/>
          </a:xfrm>
        </p:spPr>
        <p:txBody>
          <a:bodyPr/>
          <a:lstStyle/>
          <a:p>
            <a:r>
              <a:rPr lang="en-US" altLang="zh-CN" dirty="0" smtClean="0"/>
              <a:t>Experiments-1: Accuracy</a:t>
            </a:r>
            <a:endParaRPr lang="zh-CN" altLang="en-US" smtClean="0"/>
          </a:p>
        </p:txBody>
      </p:sp>
      <p:sp>
        <p:nvSpPr>
          <p:cNvPr id="25604"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29428DBB-1821-4756-99D6-428E5139BDF0}"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130</a:t>
            </a:fld>
            <a:endParaRPr lang="en-US" altLang="zh-CN" sz="1200" b="0" dirty="0">
              <a:latin typeface="Arial Black" panose="020B0A04020102020204" pitchFamily="34" charset="0"/>
              <a:ea typeface="宋体" panose="02010600030101010101" pitchFamily="2" charset="-122"/>
            </a:endParaRPr>
          </a:p>
        </p:txBody>
      </p:sp>
      <p:pic>
        <p:nvPicPr>
          <p:cNvPr id="2560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73238"/>
            <a:ext cx="8859837" cy="443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391109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内容占位符 1"/>
          <p:cNvSpPr>
            <a:spLocks noGrp="1"/>
          </p:cNvSpPr>
          <p:nvPr>
            <p:ph idx="1"/>
          </p:nvPr>
        </p:nvSpPr>
        <p:spPr>
          <a:xfrm>
            <a:off x="179388" y="5732463"/>
            <a:ext cx="8640762" cy="865187"/>
          </a:xfrm>
        </p:spPr>
        <p:txBody>
          <a:bodyPr/>
          <a:lstStyle/>
          <a:p>
            <a:pPr algn="ctr">
              <a:defRPr/>
            </a:pPr>
            <a:r>
              <a:rPr lang="en-US" altLang="zh-CN" dirty="0" smtClean="0">
                <a:solidFill>
                  <a:schemeClr val="accent2">
                    <a:lumMod val="50000"/>
                  </a:schemeClr>
                </a:solidFill>
              </a:rPr>
              <a:t>Also with faster speed </a:t>
            </a:r>
          </a:p>
          <a:p>
            <a:pPr marL="0" indent="0" algn="ctr">
              <a:buFont typeface="Wingdings" pitchFamily="2" charset="2"/>
              <a:buNone/>
              <a:defRPr/>
            </a:pPr>
            <a:r>
              <a:rPr lang="en-US" altLang="zh-CN" sz="2400" b="0" dirty="0" smtClean="0">
                <a:solidFill>
                  <a:schemeClr val="accent4"/>
                </a:solidFill>
              </a:rPr>
              <a:t>(a by-product of simpler structures)</a:t>
            </a:r>
            <a:endParaRPr lang="zh-CN" altLang="en-US" sz="2000" b="0" dirty="0" smtClean="0">
              <a:solidFill>
                <a:schemeClr val="accent4"/>
              </a:solidFill>
            </a:endParaRPr>
          </a:p>
          <a:p>
            <a:pPr>
              <a:defRPr/>
            </a:pPr>
            <a:endParaRPr lang="zh-CN" altLang="en-US" dirty="0" smtClean="0"/>
          </a:p>
        </p:txBody>
      </p:sp>
      <p:sp>
        <p:nvSpPr>
          <p:cNvPr id="26627" name="标题 2"/>
          <p:cNvSpPr>
            <a:spLocks noGrp="1"/>
          </p:cNvSpPr>
          <p:nvPr>
            <p:ph type="title"/>
          </p:nvPr>
        </p:nvSpPr>
        <p:spPr>
          <a:xfrm>
            <a:off x="-36513" y="44450"/>
            <a:ext cx="8015288" cy="396875"/>
          </a:xfrm>
        </p:spPr>
        <p:txBody>
          <a:bodyPr/>
          <a:lstStyle/>
          <a:p>
            <a:r>
              <a:rPr lang="en-US" altLang="zh-CN" dirty="0" smtClean="0"/>
              <a:t>Experiments-2</a:t>
            </a:r>
            <a:r>
              <a:rPr lang="zh-CN" altLang="en-US" smtClean="0"/>
              <a:t>：</a:t>
            </a:r>
            <a:r>
              <a:rPr lang="en-US" altLang="zh-CN" dirty="0" smtClean="0"/>
              <a:t>Learning Speed</a:t>
            </a:r>
            <a:endParaRPr lang="zh-CN" altLang="en-US" smtClean="0"/>
          </a:p>
        </p:txBody>
      </p:sp>
      <p:sp>
        <p:nvSpPr>
          <p:cNvPr id="26628"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9E591773-CC49-4522-B1E2-E2172C7113D5}"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131</a:t>
            </a:fld>
            <a:endParaRPr lang="en-US" altLang="zh-CN" sz="1200" b="0" dirty="0">
              <a:latin typeface="Arial Black" panose="020B0A04020102020204" pitchFamily="34" charset="0"/>
              <a:ea typeface="宋体" panose="02010600030101010101" pitchFamily="2" charset="-122"/>
            </a:endParaRPr>
          </a:p>
        </p:txBody>
      </p:sp>
      <p:pic>
        <p:nvPicPr>
          <p:cNvPr id="26629"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765175"/>
            <a:ext cx="8928100" cy="475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064253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内容占位符 1"/>
          <p:cNvSpPr>
            <a:spLocks noGrp="1"/>
          </p:cNvSpPr>
          <p:nvPr>
            <p:ph idx="1"/>
          </p:nvPr>
        </p:nvSpPr>
        <p:spPr/>
        <p:txBody>
          <a:bodyPr/>
          <a:lstStyle/>
          <a:p>
            <a:pPr>
              <a:defRPr/>
            </a:pPr>
            <a:r>
              <a:rPr lang="en-US" altLang="zh-CN" b="0" dirty="0" smtClean="0">
                <a:solidFill>
                  <a:srgbClr val="FF0000"/>
                </a:solidFill>
              </a:rPr>
              <a:t>Question: </a:t>
            </a:r>
            <a:r>
              <a:rPr lang="en-US" altLang="zh-CN" b="0" dirty="0">
                <a:solidFill>
                  <a:schemeClr val="accent2">
                    <a:lumMod val="75000"/>
                  </a:schemeClr>
                </a:solidFill>
              </a:rPr>
              <a:t>Is structure complexity matters in structured prediction</a:t>
            </a:r>
            <a:r>
              <a:rPr lang="en-US" altLang="zh-CN" b="0" dirty="0" smtClean="0">
                <a:solidFill>
                  <a:schemeClr val="accent2">
                    <a:lumMod val="75000"/>
                  </a:schemeClr>
                </a:solidFill>
              </a:rPr>
              <a:t>?</a:t>
            </a:r>
          </a:p>
          <a:p>
            <a:pPr lvl="1">
              <a:defRPr/>
            </a:pPr>
            <a:r>
              <a:rPr lang="en-US" altLang="zh-CN" dirty="0" smtClean="0">
                <a:solidFill>
                  <a:srgbClr val="FF0000"/>
                </a:solidFill>
              </a:rPr>
              <a:t>Theoretical analysis to the question</a:t>
            </a:r>
          </a:p>
          <a:p>
            <a:pPr lvl="2">
              <a:defRPr/>
            </a:pPr>
            <a:r>
              <a:rPr lang="en-US" altLang="zh-CN" dirty="0" smtClean="0"/>
              <a:t>1) Yes it matters</a:t>
            </a:r>
          </a:p>
          <a:p>
            <a:pPr lvl="2">
              <a:defRPr/>
            </a:pPr>
            <a:r>
              <a:rPr lang="en-US" altLang="zh-CN" dirty="0" smtClean="0"/>
              <a:t>2) High complexity of structures </a:t>
            </a:r>
            <a:r>
              <a:rPr lang="en-US" altLang="zh-CN" dirty="0" smtClean="0">
                <a:sym typeface="Wingdings" panose="05000000000000000000" pitchFamily="2" charset="2"/>
              </a:rPr>
              <a:t> high overfitting risk</a:t>
            </a:r>
          </a:p>
          <a:p>
            <a:pPr lvl="2">
              <a:defRPr/>
            </a:pPr>
            <a:r>
              <a:rPr lang="en-US" altLang="zh-CN" dirty="0" smtClean="0">
                <a:sym typeface="Wingdings" panose="05000000000000000000" pitchFamily="2" charset="2"/>
              </a:rPr>
              <a:t>3) Low complexity  high empirical risk</a:t>
            </a:r>
          </a:p>
          <a:p>
            <a:pPr lvl="2">
              <a:defRPr/>
            </a:pPr>
            <a:r>
              <a:rPr lang="en-US" altLang="zh-CN" dirty="0" smtClean="0">
                <a:sym typeface="Wingdings" panose="05000000000000000000" pitchFamily="2" charset="2"/>
              </a:rPr>
              <a:t>4) We need to find an optimal complexity of structures</a:t>
            </a:r>
            <a:endParaRPr lang="en-US" altLang="zh-CN" dirty="0" smtClean="0"/>
          </a:p>
          <a:p>
            <a:pPr lvl="1">
              <a:defRPr/>
            </a:pPr>
            <a:r>
              <a:rPr lang="en-US" altLang="zh-CN" dirty="0" smtClean="0">
                <a:solidFill>
                  <a:srgbClr val="FF0000"/>
                </a:solidFill>
              </a:rPr>
              <a:t>Proposed a solution</a:t>
            </a:r>
          </a:p>
          <a:p>
            <a:pPr lvl="2">
              <a:defRPr/>
            </a:pPr>
            <a:r>
              <a:rPr lang="en-US" altLang="zh-CN" dirty="0" smtClean="0"/>
              <a:t>Split the original structure to find the optimal complexity</a:t>
            </a:r>
          </a:p>
          <a:p>
            <a:pPr lvl="2">
              <a:defRPr/>
            </a:pPr>
            <a:r>
              <a:rPr lang="en-US" altLang="zh-CN" dirty="0" smtClean="0"/>
              <a:t>Better accuracies in real tasks, </a:t>
            </a:r>
            <a:r>
              <a:rPr lang="en-US" altLang="zh-CN" dirty="0" smtClean="0">
                <a:sym typeface="Wingdings" panose="05000000000000000000" pitchFamily="2" charset="2"/>
              </a:rPr>
              <a:t>&amp; faster (a by-product)</a:t>
            </a:r>
            <a:endParaRPr lang="en-US" altLang="zh-CN" dirty="0" smtClean="0"/>
          </a:p>
          <a:p>
            <a:pPr marL="914400" lvl="2" indent="0">
              <a:buFont typeface="Wingdings" panose="05000000000000000000" pitchFamily="2" charset="2"/>
              <a:buNone/>
              <a:defRPr/>
            </a:pPr>
            <a:endParaRPr lang="en-US" altLang="zh-CN" dirty="0" smtClean="0"/>
          </a:p>
          <a:p>
            <a:pPr>
              <a:defRPr/>
            </a:pPr>
            <a:endParaRPr lang="zh-CN" altLang="en-US" dirty="0" smtClean="0"/>
          </a:p>
        </p:txBody>
      </p:sp>
      <p:sp>
        <p:nvSpPr>
          <p:cNvPr id="27651" name="标题 2"/>
          <p:cNvSpPr>
            <a:spLocks noGrp="1"/>
          </p:cNvSpPr>
          <p:nvPr>
            <p:ph type="title"/>
          </p:nvPr>
        </p:nvSpPr>
        <p:spPr>
          <a:xfrm>
            <a:off x="-36513" y="44450"/>
            <a:ext cx="8015288" cy="396875"/>
          </a:xfrm>
        </p:spPr>
        <p:txBody>
          <a:bodyPr/>
          <a:lstStyle/>
          <a:p>
            <a:r>
              <a:rPr lang="en-US" altLang="zh-CN" dirty="0" smtClean="0"/>
              <a:t>For Large-scale Structured Prediction</a:t>
            </a:r>
            <a:endParaRPr lang="zh-CN" altLang="en-US" smtClean="0"/>
          </a:p>
        </p:txBody>
      </p:sp>
      <p:sp>
        <p:nvSpPr>
          <p:cNvPr id="27652" name="灯片编号占位符 3"/>
          <p:cNvSpPr>
            <a:spLocks noGrp="1"/>
          </p:cNvSpPr>
          <p:nvPr>
            <p:ph type="sldNum" sz="quarter" idx="10"/>
          </p:nvPr>
        </p:nvSpPr>
        <p:spPr>
          <a:noFill/>
        </p:spPr>
        <p:txBody>
          <a:bodyP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ClrTx/>
              <a:buSzTx/>
              <a:buFontTx/>
              <a:buNone/>
            </a:pPr>
            <a:fld id="{06748F9D-1E6B-4F0D-A428-8069A84D3C90}" type="slidenum">
              <a:rPr lang="en-US" altLang="zh-CN" sz="1200" b="0">
                <a:latin typeface="Arial Black" panose="020B0A04020102020204" pitchFamily="34" charset="0"/>
                <a:ea typeface="宋体" panose="02010600030101010101" pitchFamily="2" charset="-122"/>
              </a:rPr>
              <a:pPr eaLnBrk="1" hangingPunct="1">
                <a:spcBef>
                  <a:spcPct val="0"/>
                </a:spcBef>
                <a:buClrTx/>
                <a:buSzTx/>
                <a:buFontTx/>
                <a:buNone/>
              </a:pPr>
              <a:t>132</a:t>
            </a:fld>
            <a:endParaRPr lang="en-US" altLang="zh-CN" sz="1200" b="0" dirty="0">
              <a:latin typeface="Arial Black" panose="020B0A04020102020204" pitchFamily="34" charset="0"/>
              <a:ea typeface="宋体" panose="02010600030101010101" pitchFamily="2" charset="-122"/>
            </a:endParaRPr>
          </a:p>
        </p:txBody>
      </p:sp>
      <p:sp>
        <p:nvSpPr>
          <p:cNvPr id="5" name="矩形 4"/>
          <p:cNvSpPr/>
          <p:nvPr/>
        </p:nvSpPr>
        <p:spPr>
          <a:xfrm>
            <a:off x="781050" y="5013325"/>
            <a:ext cx="7343775" cy="1446213"/>
          </a:xfrm>
          <a:prstGeom prst="rect">
            <a:avLst/>
          </a:prstGeom>
          <a:ln w="6350">
            <a:solidFill>
              <a:srgbClr val="7030A0"/>
            </a:solidFill>
          </a:ln>
        </p:spPr>
        <p:txBody>
          <a:bodyPr>
            <a:spAutoFit/>
          </a:bodyPr>
          <a:lstStyle/>
          <a:p>
            <a:pPr>
              <a:defRPr/>
            </a:pPr>
            <a:r>
              <a:rPr lang="en-US" altLang="zh-CN" sz="2800" dirty="0">
                <a:solidFill>
                  <a:schemeClr val="accent2">
                    <a:lumMod val="75000"/>
                  </a:schemeClr>
                </a:solidFill>
              </a:rPr>
              <a:t>This work is published at NIPS 2014:</a:t>
            </a:r>
          </a:p>
          <a:p>
            <a:pPr>
              <a:defRPr/>
            </a:pPr>
            <a:r>
              <a:rPr lang="en-US" altLang="zh-CN" sz="2000" dirty="0">
                <a:solidFill>
                  <a:srgbClr val="7030A0"/>
                </a:solidFill>
                <a:latin typeface="Arial" charset="0"/>
              </a:rPr>
              <a:t>Xu Sun. Structure Regularization for Structured Prediction. In Advances in Neural Information Processing Systems (NIPS). 2402-2410. 2014</a:t>
            </a:r>
            <a:endParaRPr lang="zh-CN" altLang="en-US" sz="2400" dirty="0">
              <a:solidFill>
                <a:schemeClr val="accent2">
                  <a:lumMod val="75000"/>
                </a:schemeClr>
              </a:solidFill>
            </a:endParaRPr>
          </a:p>
        </p:txBody>
      </p:sp>
    </p:spTree>
    <p:extLst>
      <p:ext uri="{BB962C8B-B14F-4D97-AF65-F5344CB8AC3E}">
        <p14:creationId xmlns:p14="http://schemas.microsoft.com/office/powerpoint/2010/main" val="34657752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Drop Out</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133</a:t>
            </a:fld>
            <a:endParaRPr lang="zh-CN" altLang="en-US"/>
          </a:p>
        </p:txBody>
      </p:sp>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2000" y="4067055"/>
            <a:ext cx="4789472" cy="2548058"/>
          </a:xfrm>
          <a:prstGeom prst="rect">
            <a:avLst/>
          </a:prstGeom>
        </p:spPr>
      </p:pic>
      <p:sp>
        <p:nvSpPr>
          <p:cNvPr id="2" name="内容占位符 1"/>
          <p:cNvSpPr>
            <a:spLocks noGrp="1"/>
          </p:cNvSpPr>
          <p:nvPr>
            <p:ph idx="1"/>
          </p:nvPr>
        </p:nvSpPr>
        <p:spPr/>
        <p:txBody>
          <a:bodyPr/>
          <a:lstStyle/>
          <a:p>
            <a:r>
              <a:rPr lang="en-US" altLang="zh-CN" dirty="0" smtClean="0"/>
              <a:t>Proposed by </a:t>
            </a:r>
            <a:r>
              <a:rPr lang="en-US" altLang="zh-CN" dirty="0" smtClean="0">
                <a:latin typeface="Yu Mincho Light"/>
              </a:rPr>
              <a:t>Srivastava et </a:t>
            </a:r>
            <a:r>
              <a:rPr lang="en-US" altLang="zh-CN" dirty="0">
                <a:latin typeface="Yu Mincho Light"/>
              </a:rPr>
              <a:t>al</a:t>
            </a:r>
            <a:r>
              <a:rPr lang="en-US" altLang="zh-CN" dirty="0" smtClean="0">
                <a:latin typeface="Yu Mincho Light"/>
              </a:rPr>
              <a:t>.(2014</a:t>
            </a:r>
            <a:r>
              <a:rPr lang="en-US" altLang="zh-CN" dirty="0">
                <a:latin typeface="Yu Mincho Light"/>
              </a:rPr>
              <a:t>)</a:t>
            </a:r>
          </a:p>
          <a:p>
            <a:r>
              <a:rPr lang="en-US" altLang="zh-CN" dirty="0" smtClean="0">
                <a:solidFill>
                  <a:schemeClr val="accent2">
                    <a:lumMod val="75000"/>
                  </a:schemeClr>
                </a:solidFill>
              </a:rPr>
              <a:t>Part of neurons </a:t>
            </a:r>
            <a:r>
              <a:rPr lang="en-US" altLang="zh-CN" dirty="0" smtClean="0">
                <a:solidFill>
                  <a:srgbClr val="FF0000"/>
                </a:solidFill>
              </a:rPr>
              <a:t>do not participate in </a:t>
            </a:r>
            <a:r>
              <a:rPr lang="en-US" altLang="zh-CN" dirty="0" smtClean="0">
                <a:solidFill>
                  <a:schemeClr val="accent2">
                    <a:lumMod val="75000"/>
                  </a:schemeClr>
                </a:solidFill>
              </a:rPr>
              <a:t>forward pass and backpropagation</a:t>
            </a:r>
          </a:p>
          <a:p>
            <a:r>
              <a:rPr lang="en-US" altLang="zh-CN" dirty="0" smtClean="0">
                <a:solidFill>
                  <a:schemeClr val="accent2">
                    <a:lumMod val="75000"/>
                  </a:schemeClr>
                </a:solidFill>
              </a:rPr>
              <a:t>Only use in </a:t>
            </a:r>
            <a:r>
              <a:rPr lang="en-US" altLang="zh-CN" dirty="0" smtClean="0">
                <a:solidFill>
                  <a:srgbClr val="FF0000"/>
                </a:solidFill>
              </a:rPr>
              <a:t>training</a:t>
            </a:r>
          </a:p>
          <a:p>
            <a:r>
              <a:rPr lang="en-US" altLang="zh-CN" dirty="0" smtClean="0">
                <a:solidFill>
                  <a:srgbClr val="FF0000"/>
                </a:solidFill>
              </a:rPr>
              <a:t>Advantage</a:t>
            </a:r>
            <a:endParaRPr lang="en-US" altLang="zh-CN" dirty="0">
              <a:solidFill>
                <a:srgbClr val="FF0000"/>
              </a:solidFill>
            </a:endParaRPr>
          </a:p>
          <a:p>
            <a:pPr lvl="1"/>
            <a:r>
              <a:rPr lang="en-US" altLang="zh-CN" dirty="0"/>
              <a:t>Fewer </a:t>
            </a:r>
            <a:r>
              <a:rPr lang="en-US" altLang="zh-CN" dirty="0" smtClean="0"/>
              <a:t>parameters per training sample</a:t>
            </a:r>
          </a:p>
          <a:p>
            <a:pPr lvl="1"/>
            <a:r>
              <a:rPr lang="en-US" altLang="zh-CN" dirty="0" smtClean="0"/>
              <a:t>Reduce </a:t>
            </a:r>
            <a:r>
              <a:rPr lang="en-US" altLang="zh-CN" dirty="0"/>
              <a:t>training </a:t>
            </a:r>
            <a:r>
              <a:rPr lang="en-US" altLang="zh-CN" dirty="0" smtClean="0"/>
              <a:t>time</a:t>
            </a:r>
          </a:p>
        </p:txBody>
      </p:sp>
    </p:spTree>
    <p:extLst>
      <p:ext uri="{BB962C8B-B14F-4D97-AF65-F5344CB8AC3E}">
        <p14:creationId xmlns:p14="http://schemas.microsoft.com/office/powerpoint/2010/main" val="108584297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Experiment on MINST </a:t>
            </a:r>
            <a:r>
              <a:rPr lang="en-US" altLang="zh-CN" sz="1600" b="0" dirty="0" smtClean="0"/>
              <a:t>(Srivastava, et </a:t>
            </a:r>
            <a:r>
              <a:rPr lang="en-US" altLang="zh-CN" sz="1600" b="0" dirty="0"/>
              <a:t>al. </a:t>
            </a:r>
            <a:r>
              <a:rPr lang="en-US" altLang="zh-CN" sz="1600" b="0" dirty="0" smtClean="0"/>
              <a:t>JMLR 2014)	</a:t>
            </a:r>
            <a:endParaRPr lang="en-US" altLang="zh-CN" sz="1800" b="0" dirty="0" smtClean="0"/>
          </a:p>
        </p:txBody>
      </p:sp>
      <p:sp>
        <p:nvSpPr>
          <p:cNvPr id="3" name="标题 2"/>
          <p:cNvSpPr>
            <a:spLocks noGrp="1"/>
          </p:cNvSpPr>
          <p:nvPr>
            <p:ph type="title"/>
          </p:nvPr>
        </p:nvSpPr>
        <p:spPr/>
        <p:txBody>
          <a:bodyPr/>
          <a:lstStyle/>
          <a:p>
            <a:r>
              <a:rPr lang="en-US" altLang="zh-CN" dirty="0" smtClean="0"/>
              <a:t>Drop Out</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134</a:t>
            </a:fld>
            <a:endParaRPr lang="zh-CN" altLang="en-US"/>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661" y="1341352"/>
            <a:ext cx="6916115" cy="5239481"/>
          </a:xfrm>
          <a:prstGeom prst="rect">
            <a:avLst/>
          </a:prstGeom>
        </p:spPr>
      </p:pic>
    </p:spTree>
    <p:extLst>
      <p:ext uri="{BB962C8B-B14F-4D97-AF65-F5344CB8AC3E}">
        <p14:creationId xmlns:p14="http://schemas.microsoft.com/office/powerpoint/2010/main" val="134535626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Experiment on Penn Tree Bank </a:t>
            </a:r>
            <a:r>
              <a:rPr lang="en-US" altLang="zh-CN" sz="1600" b="0" dirty="0" smtClean="0"/>
              <a:t>(Zaremba, et al. 2015)</a:t>
            </a:r>
          </a:p>
          <a:p>
            <a:pPr lvl="1"/>
            <a:r>
              <a:rPr lang="en-US" altLang="zh-CN" dirty="0" smtClean="0"/>
              <a:t>Language modeling measured by perplexity</a:t>
            </a:r>
            <a:endParaRPr lang="zh-CN" altLang="en-US"/>
          </a:p>
        </p:txBody>
      </p:sp>
      <p:sp>
        <p:nvSpPr>
          <p:cNvPr id="3" name="标题 2"/>
          <p:cNvSpPr>
            <a:spLocks noGrp="1"/>
          </p:cNvSpPr>
          <p:nvPr>
            <p:ph type="title"/>
          </p:nvPr>
        </p:nvSpPr>
        <p:spPr/>
        <p:txBody>
          <a:bodyPr/>
          <a:lstStyle/>
          <a:p>
            <a:r>
              <a:rPr lang="en-US" altLang="zh-CN" dirty="0" smtClean="0"/>
              <a:t>Drop Out</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135</a:t>
            </a:fld>
            <a:endParaRPr lang="zh-CN" altLang="en-US"/>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365" y="1904309"/>
            <a:ext cx="4715533" cy="4953691"/>
          </a:xfrm>
          <a:prstGeom prst="rect">
            <a:avLst/>
          </a:prstGeom>
        </p:spPr>
      </p:pic>
      <p:sp>
        <p:nvSpPr>
          <p:cNvPr id="6" name="矩形 5"/>
          <p:cNvSpPr/>
          <p:nvPr/>
        </p:nvSpPr>
        <p:spPr bwMode="blackWhite">
          <a:xfrm>
            <a:off x="1835696" y="3209493"/>
            <a:ext cx="4032448" cy="378000"/>
          </a:xfrm>
          <a:prstGeom prst="rect">
            <a:avLst/>
          </a:prstGeom>
          <a:noFill/>
          <a:ln w="28575">
            <a:solidFill>
              <a:srgbClr val="FF0000"/>
            </a:solidFill>
            <a:miter lim="800000"/>
            <a:headEnd/>
            <a:tailEnd/>
          </a:ln>
          <a:extLst/>
        </p:spPr>
        <p:txBody>
          <a:bodyPr rtlCol="0" anchor="ctr"/>
          <a:lstStyle/>
          <a:p>
            <a:pPr algn="ctr"/>
            <a:endParaRPr lang="zh-CN" altLang="en-US"/>
          </a:p>
        </p:txBody>
      </p:sp>
      <p:sp>
        <p:nvSpPr>
          <p:cNvPr id="7" name="矩形 6"/>
          <p:cNvSpPr/>
          <p:nvPr/>
        </p:nvSpPr>
        <p:spPr bwMode="blackWhite">
          <a:xfrm>
            <a:off x="1835696" y="4949124"/>
            <a:ext cx="4032448" cy="1288188"/>
          </a:xfrm>
          <a:prstGeom prst="rect">
            <a:avLst/>
          </a:prstGeom>
          <a:noFill/>
          <a:ln w="28575">
            <a:solidFill>
              <a:srgbClr val="FF0000"/>
            </a:solidFill>
            <a:miter lim="800000"/>
            <a:headEnd/>
            <a:tailEnd/>
          </a:ln>
          <a:extLst/>
        </p:spPr>
        <p:txBody>
          <a:bodyPr rtlCol="0" anchor="ctr"/>
          <a:lstStyle/>
          <a:p>
            <a:pPr algn="ctr"/>
            <a:endParaRPr lang="zh-CN" altLang="en-US"/>
          </a:p>
        </p:txBody>
      </p:sp>
    </p:spTree>
    <p:extLst>
      <p:ext uri="{BB962C8B-B14F-4D97-AF65-F5344CB8AC3E}">
        <p14:creationId xmlns:p14="http://schemas.microsoft.com/office/powerpoint/2010/main" val="158360882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79388" y="765175"/>
            <a:ext cx="4674747" cy="5616575"/>
          </a:xfrm>
        </p:spPr>
        <p:txBody>
          <a:bodyPr/>
          <a:lstStyle/>
          <a:p>
            <a:r>
              <a:rPr lang="en-US" altLang="zh-CN" dirty="0" smtClean="0">
                <a:solidFill>
                  <a:schemeClr val="accent2">
                    <a:lumMod val="75000"/>
                  </a:schemeClr>
                </a:solidFill>
              </a:rPr>
              <a:t>StrutReg</a:t>
            </a:r>
          </a:p>
          <a:p>
            <a:pPr lvl="1"/>
            <a:r>
              <a:rPr lang="en-US" altLang="zh-CN" dirty="0" smtClean="0">
                <a:solidFill>
                  <a:srgbClr val="FF0000"/>
                </a:solidFill>
              </a:rPr>
              <a:t>decomposition</a:t>
            </a:r>
            <a:r>
              <a:rPr lang="en-US" altLang="zh-CN" dirty="0" smtClean="0"/>
              <a:t> of structure</a:t>
            </a:r>
          </a:p>
          <a:p>
            <a:pPr lvl="1"/>
            <a:r>
              <a:rPr lang="en-US" altLang="zh-CN" dirty="0" smtClean="0">
                <a:solidFill>
                  <a:srgbClr val="FF0000"/>
                </a:solidFill>
              </a:rPr>
              <a:t>randomly</a:t>
            </a:r>
          </a:p>
          <a:p>
            <a:pPr lvl="1"/>
            <a:endParaRPr lang="en-US" altLang="zh-CN" dirty="0"/>
          </a:p>
          <a:p>
            <a:pPr lvl="1"/>
            <a:endParaRPr lang="en-US" altLang="zh-CN" dirty="0" smtClean="0"/>
          </a:p>
          <a:p>
            <a:pPr lvl="1"/>
            <a:endParaRPr lang="en-US" altLang="zh-CN" dirty="0" smtClean="0"/>
          </a:p>
          <a:p>
            <a:r>
              <a:rPr lang="en-US" altLang="zh-CN" dirty="0" smtClean="0">
                <a:solidFill>
                  <a:schemeClr val="accent2">
                    <a:lumMod val="75000"/>
                  </a:schemeClr>
                </a:solidFill>
              </a:rPr>
              <a:t>LSTM</a:t>
            </a:r>
          </a:p>
          <a:p>
            <a:pPr lvl="1"/>
            <a:r>
              <a:rPr lang="en-US" altLang="zh-CN" dirty="0" smtClean="0">
                <a:solidFill>
                  <a:srgbClr val="FF0000"/>
                </a:solidFill>
              </a:rPr>
              <a:t>forget</a:t>
            </a:r>
            <a:r>
              <a:rPr lang="en-US" altLang="zh-CN" dirty="0" smtClean="0"/>
              <a:t> useless information</a:t>
            </a:r>
            <a:endParaRPr lang="en-US" altLang="zh-CN" dirty="0"/>
          </a:p>
          <a:p>
            <a:pPr lvl="1"/>
            <a:r>
              <a:rPr lang="en-US" altLang="zh-CN" dirty="0" smtClean="0">
                <a:solidFill>
                  <a:srgbClr val="FF0000"/>
                </a:solidFill>
              </a:rPr>
              <a:t>learned</a:t>
            </a:r>
          </a:p>
        </p:txBody>
      </p:sp>
      <p:sp>
        <p:nvSpPr>
          <p:cNvPr id="9" name="内容占位符 1"/>
          <p:cNvSpPr txBox="1">
            <a:spLocks/>
          </p:cNvSpPr>
          <p:nvPr/>
        </p:nvSpPr>
        <p:spPr bwMode="auto">
          <a:xfrm>
            <a:off x="4854135" y="765174"/>
            <a:ext cx="4289272"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ts val="1200"/>
              </a:spcAft>
              <a:buClr>
                <a:srgbClr val="7030A0"/>
              </a:buClr>
              <a:buSzPct val="80000"/>
              <a:buFont typeface="Wingdings" pitchFamily="2" charset="2"/>
              <a:buChar char="p"/>
              <a:defRPr sz="24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ts val="600"/>
              </a:spcAft>
              <a:buClr>
                <a:srgbClr val="00B0F0"/>
              </a:buClr>
              <a:buSzPct val="70000"/>
              <a:buFont typeface="Wingdings" pitchFamily="2" charset="2"/>
              <a:buChar char="p"/>
              <a:defRPr sz="2000">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ts val="400"/>
              </a:spcAft>
              <a:buClr>
                <a:srgbClr val="7030A0"/>
              </a:buClr>
              <a:buSzPct val="65000"/>
              <a:buFont typeface="Wingdings" pitchFamily="2" charset="2"/>
              <a:buChar char="n"/>
              <a:defRPr sz="1800">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ts val="200"/>
              </a:spcAft>
              <a:buClr>
                <a:schemeClr val="hlink"/>
              </a:buClr>
              <a:buSzPct val="60000"/>
              <a:buFont typeface="Wingdings" pitchFamily="2" charset="2"/>
              <a:buChar char="n"/>
              <a:defRPr sz="1600">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lr>
                <a:schemeClr val="bg2"/>
              </a:buClr>
              <a:buSzPct val="40000"/>
              <a:buFont typeface="Wingdings" pitchFamily="2" charset="2"/>
              <a:buChar char="n"/>
              <a:defRPr sz="140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r>
              <a:rPr lang="en-US" altLang="zh-CN" kern="0" dirty="0" smtClean="0">
                <a:solidFill>
                  <a:schemeClr val="accent2">
                    <a:lumMod val="75000"/>
                  </a:schemeClr>
                </a:solidFill>
              </a:rPr>
              <a:t>Drop Out</a:t>
            </a:r>
          </a:p>
          <a:p>
            <a:pPr lvl="1"/>
            <a:r>
              <a:rPr lang="en-US" altLang="zh-CN" kern="0" dirty="0" smtClean="0">
                <a:solidFill>
                  <a:srgbClr val="FF0000"/>
                </a:solidFill>
              </a:rPr>
              <a:t>deactivate</a:t>
            </a:r>
            <a:r>
              <a:rPr lang="en-US" altLang="zh-CN" kern="0" dirty="0" smtClean="0"/>
              <a:t> neurons</a:t>
            </a:r>
          </a:p>
          <a:p>
            <a:pPr lvl="1"/>
            <a:r>
              <a:rPr lang="en-US" altLang="zh-CN" kern="0" dirty="0" smtClean="0">
                <a:solidFill>
                  <a:srgbClr val="FF0000"/>
                </a:solidFill>
              </a:rPr>
              <a:t>randomly</a:t>
            </a:r>
          </a:p>
          <a:p>
            <a:pPr lvl="1"/>
            <a:endParaRPr lang="en-US" altLang="zh-CN" kern="0" dirty="0"/>
          </a:p>
          <a:p>
            <a:pPr lvl="1"/>
            <a:endParaRPr lang="en-US" altLang="zh-CN" kern="0" dirty="0" smtClean="0"/>
          </a:p>
          <a:p>
            <a:pPr lvl="1"/>
            <a:endParaRPr lang="en-US" altLang="zh-CN" kern="0" dirty="0" smtClean="0"/>
          </a:p>
          <a:p>
            <a:r>
              <a:rPr lang="en-US" altLang="zh-CN" kern="0" dirty="0" smtClean="0">
                <a:solidFill>
                  <a:schemeClr val="accent2">
                    <a:lumMod val="75000"/>
                  </a:schemeClr>
                </a:solidFill>
              </a:rPr>
              <a:t>ReLU</a:t>
            </a:r>
            <a:endParaRPr lang="en-US" altLang="zh-CN" i="1" kern="0" dirty="0" smtClean="0">
              <a:solidFill>
                <a:schemeClr val="accent2">
                  <a:lumMod val="75000"/>
                </a:schemeClr>
              </a:solidFill>
            </a:endParaRPr>
          </a:p>
          <a:p>
            <a:pPr lvl="1"/>
            <a:r>
              <a:rPr lang="en-US" altLang="zh-CN" kern="0" dirty="0" smtClean="0">
                <a:solidFill>
                  <a:srgbClr val="FF0000"/>
                </a:solidFill>
              </a:rPr>
              <a:t>sparse</a:t>
            </a:r>
            <a:r>
              <a:rPr lang="en-US" altLang="zh-CN" kern="0" dirty="0" smtClean="0"/>
              <a:t> activation</a:t>
            </a:r>
          </a:p>
          <a:p>
            <a:pPr lvl="1"/>
            <a:r>
              <a:rPr lang="en-US" altLang="zh-CN" kern="0" dirty="0" smtClean="0">
                <a:solidFill>
                  <a:srgbClr val="FF0000"/>
                </a:solidFill>
              </a:rPr>
              <a:t>forced</a:t>
            </a:r>
          </a:p>
        </p:txBody>
      </p:sp>
      <p:sp>
        <p:nvSpPr>
          <p:cNvPr id="3" name="标题 2"/>
          <p:cNvSpPr>
            <a:spLocks noGrp="1"/>
          </p:cNvSpPr>
          <p:nvPr>
            <p:ph type="title"/>
          </p:nvPr>
        </p:nvSpPr>
        <p:spPr/>
        <p:txBody>
          <a:bodyPr/>
          <a:lstStyle/>
          <a:p>
            <a:r>
              <a:rPr lang="en-US" altLang="zh-CN" dirty="0" smtClean="0"/>
              <a:t>Discussion of Techniques</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136</a:t>
            </a:fld>
            <a:endParaRPr lang="zh-CN" alt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78" y="2390275"/>
            <a:ext cx="4044491" cy="875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3711" r="36943"/>
          <a:stretch/>
        </p:blipFill>
        <p:spPr>
          <a:xfrm>
            <a:off x="5566858" y="4887174"/>
            <a:ext cx="2132468" cy="1770572"/>
          </a:xfrm>
          <a:prstGeom prst="rect">
            <a:avLst/>
          </a:prstGeom>
        </p:spPr>
      </p:pic>
      <p:grpSp>
        <p:nvGrpSpPr>
          <p:cNvPr id="10" name="组合 9"/>
          <p:cNvGrpSpPr/>
          <p:nvPr/>
        </p:nvGrpSpPr>
        <p:grpSpPr>
          <a:xfrm>
            <a:off x="778176" y="4914000"/>
            <a:ext cx="3510339" cy="1876745"/>
            <a:chOff x="200436" y="3573016"/>
            <a:chExt cx="3620778" cy="1845786"/>
          </a:xfrm>
        </p:grpSpPr>
        <p:grpSp>
          <p:nvGrpSpPr>
            <p:cNvPr id="11" name="组合 10"/>
            <p:cNvGrpSpPr/>
            <p:nvPr/>
          </p:nvGrpSpPr>
          <p:grpSpPr>
            <a:xfrm>
              <a:off x="957237" y="3573016"/>
              <a:ext cx="2849614" cy="1583360"/>
              <a:chOff x="957237" y="3573016"/>
              <a:chExt cx="2849614" cy="1583360"/>
            </a:xfrm>
          </p:grpSpPr>
          <p:grpSp>
            <p:nvGrpSpPr>
              <p:cNvPr id="23" name="组合 22"/>
              <p:cNvGrpSpPr/>
              <p:nvPr/>
            </p:nvGrpSpPr>
            <p:grpSpPr>
              <a:xfrm>
                <a:off x="957237" y="3573016"/>
                <a:ext cx="1553470" cy="1580308"/>
                <a:chOff x="957237" y="3573016"/>
                <a:chExt cx="1553470" cy="1580308"/>
              </a:xfrm>
            </p:grpSpPr>
            <p:grpSp>
              <p:nvGrpSpPr>
                <p:cNvPr id="47" name="组合 46"/>
                <p:cNvGrpSpPr/>
                <p:nvPr/>
              </p:nvGrpSpPr>
              <p:grpSpPr>
                <a:xfrm>
                  <a:off x="957237" y="3573461"/>
                  <a:ext cx="675011" cy="1579863"/>
                  <a:chOff x="957237" y="3573461"/>
                  <a:chExt cx="675011" cy="1579863"/>
                </a:xfrm>
              </p:grpSpPr>
              <p:grpSp>
                <p:nvGrpSpPr>
                  <p:cNvPr id="63" name="组合 62"/>
                  <p:cNvGrpSpPr/>
                  <p:nvPr/>
                </p:nvGrpSpPr>
                <p:grpSpPr>
                  <a:xfrm>
                    <a:off x="957237" y="3573461"/>
                    <a:ext cx="228600" cy="1577256"/>
                    <a:chOff x="957237" y="3573461"/>
                    <a:chExt cx="228600" cy="1577256"/>
                  </a:xfrm>
                </p:grpSpPr>
                <p:sp>
                  <p:nvSpPr>
                    <p:cNvPr id="71" name="流程图: 联系 153"/>
                    <p:cNvSpPr/>
                    <p:nvPr/>
                  </p:nvSpPr>
                  <p:spPr bwMode="blackWhite">
                    <a:xfrm>
                      <a:off x="957237" y="3573461"/>
                      <a:ext cx="228600" cy="228600"/>
                    </a:xfrm>
                    <a:prstGeom prst="flowChartConnector">
                      <a:avLst/>
                    </a:prstGeom>
                    <a:noFill/>
                    <a:ln>
                      <a:solidFill>
                        <a:schemeClr val="tx1"/>
                      </a:solidFill>
                    </a:ln>
                    <a:extLst/>
                  </p:spPr>
                  <p:txBody>
                    <a:bodyPr rtlCol="0" anchor="ctr"/>
                    <a:lstStyle/>
                    <a:p>
                      <a:pPr algn="ctr"/>
                      <a:endParaRPr lang="zh-CN" altLang="en-US"/>
                    </a:p>
                  </p:txBody>
                </p:sp>
                <p:sp>
                  <p:nvSpPr>
                    <p:cNvPr id="72" name="流程图: 联系 154"/>
                    <p:cNvSpPr/>
                    <p:nvPr/>
                  </p:nvSpPr>
                  <p:spPr bwMode="blackWhite">
                    <a:xfrm>
                      <a:off x="957237" y="4221088"/>
                      <a:ext cx="228600" cy="228600"/>
                    </a:xfrm>
                    <a:prstGeom prst="flowChartConnector">
                      <a:avLst/>
                    </a:prstGeom>
                    <a:solidFill>
                      <a:schemeClr val="tx1">
                        <a:alpha val="99000"/>
                      </a:schemeClr>
                    </a:solidFill>
                    <a:ln>
                      <a:noFill/>
                    </a:ln>
                    <a:extLst/>
                  </p:spPr>
                  <p:txBody>
                    <a:bodyPr rtlCol="0" anchor="ctr"/>
                    <a:lstStyle/>
                    <a:p>
                      <a:pPr algn="ctr"/>
                      <a:endParaRPr lang="zh-CN" altLang="en-US"/>
                    </a:p>
                  </p:txBody>
                </p:sp>
                <p:sp>
                  <p:nvSpPr>
                    <p:cNvPr id="73" name="流程图: 联系 155"/>
                    <p:cNvSpPr/>
                    <p:nvPr/>
                  </p:nvSpPr>
                  <p:spPr bwMode="blackWhite">
                    <a:xfrm>
                      <a:off x="957237" y="4922117"/>
                      <a:ext cx="228600" cy="228600"/>
                    </a:xfrm>
                    <a:prstGeom prst="flowChartConnector">
                      <a:avLst/>
                    </a:prstGeom>
                    <a:solidFill>
                      <a:schemeClr val="tx1">
                        <a:alpha val="99000"/>
                      </a:schemeClr>
                    </a:solidFill>
                    <a:ln>
                      <a:noFill/>
                    </a:ln>
                    <a:extLst/>
                  </p:spPr>
                  <p:txBody>
                    <a:bodyPr rtlCol="0" anchor="ctr"/>
                    <a:lstStyle/>
                    <a:p>
                      <a:pPr algn="ctr"/>
                      <a:endParaRPr lang="zh-CN" altLang="en-US"/>
                    </a:p>
                  </p:txBody>
                </p:sp>
                <p:cxnSp>
                  <p:nvCxnSpPr>
                    <p:cNvPr id="74" name="直接箭头连接符 73"/>
                    <p:cNvCxnSpPr>
                      <a:stCxn id="73" idx="0"/>
                      <a:endCxn id="72"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a:stCxn id="72" idx="0"/>
                      <a:endCxn id="71"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64" name="组合 63"/>
                  <p:cNvGrpSpPr/>
                  <p:nvPr/>
                </p:nvGrpSpPr>
                <p:grpSpPr>
                  <a:xfrm>
                    <a:off x="1403648" y="3576068"/>
                    <a:ext cx="228600" cy="1577256"/>
                    <a:chOff x="957237" y="3573461"/>
                    <a:chExt cx="228600" cy="1577256"/>
                  </a:xfrm>
                </p:grpSpPr>
                <p:sp>
                  <p:nvSpPr>
                    <p:cNvPr id="66" name="流程图: 联系 148"/>
                    <p:cNvSpPr/>
                    <p:nvPr/>
                  </p:nvSpPr>
                  <p:spPr bwMode="blackWhite">
                    <a:xfrm>
                      <a:off x="957237" y="3573461"/>
                      <a:ext cx="228600" cy="228600"/>
                    </a:xfrm>
                    <a:prstGeom prst="flowChartConnector">
                      <a:avLst/>
                    </a:prstGeom>
                    <a:noFill/>
                    <a:ln>
                      <a:solidFill>
                        <a:schemeClr val="tx1"/>
                      </a:solidFill>
                    </a:ln>
                    <a:extLst/>
                  </p:spPr>
                  <p:txBody>
                    <a:bodyPr rtlCol="0" anchor="ctr"/>
                    <a:lstStyle/>
                    <a:p>
                      <a:pPr algn="ctr"/>
                      <a:endParaRPr lang="zh-CN" altLang="en-US"/>
                    </a:p>
                  </p:txBody>
                </p:sp>
                <p:sp>
                  <p:nvSpPr>
                    <p:cNvPr id="67" name="流程图: 联系 149"/>
                    <p:cNvSpPr/>
                    <p:nvPr/>
                  </p:nvSpPr>
                  <p:spPr bwMode="blackWhite">
                    <a:xfrm>
                      <a:off x="957237" y="4221088"/>
                      <a:ext cx="228600" cy="228600"/>
                    </a:xfrm>
                    <a:prstGeom prst="flowChartConnector">
                      <a:avLst/>
                    </a:prstGeom>
                    <a:solidFill>
                      <a:schemeClr val="tx1">
                        <a:alpha val="99000"/>
                      </a:schemeClr>
                    </a:solidFill>
                    <a:ln>
                      <a:noFill/>
                    </a:ln>
                    <a:extLst/>
                  </p:spPr>
                  <p:txBody>
                    <a:bodyPr rtlCol="0" anchor="ctr"/>
                    <a:lstStyle/>
                    <a:p>
                      <a:pPr algn="ctr"/>
                      <a:endParaRPr lang="zh-CN" altLang="en-US"/>
                    </a:p>
                  </p:txBody>
                </p:sp>
                <p:sp>
                  <p:nvSpPr>
                    <p:cNvPr id="68" name="流程图: 联系 150"/>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69" name="直接箭头连接符 68"/>
                    <p:cNvCxnSpPr>
                      <a:stCxn id="68" idx="0"/>
                      <a:endCxn id="67"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a:stCxn id="67" idx="0"/>
                      <a:endCxn id="66"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65" name="直接箭头连接符 64"/>
                  <p:cNvCxnSpPr>
                    <a:stCxn id="72" idx="6"/>
                    <a:endCxn id="67" idx="2"/>
                  </p:cNvCxnSpPr>
                  <p:nvPr/>
                </p:nvCxnSpPr>
                <p:spPr>
                  <a:xfrm>
                    <a:off x="1185837" y="4335388"/>
                    <a:ext cx="217811"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8" name="组合 47"/>
                <p:cNvGrpSpPr/>
                <p:nvPr/>
              </p:nvGrpSpPr>
              <p:grpSpPr>
                <a:xfrm>
                  <a:off x="1835696" y="3573016"/>
                  <a:ext cx="675011" cy="1579863"/>
                  <a:chOff x="957237" y="3573461"/>
                  <a:chExt cx="675011" cy="1579863"/>
                </a:xfrm>
              </p:grpSpPr>
              <p:grpSp>
                <p:nvGrpSpPr>
                  <p:cNvPr id="50" name="组合 49"/>
                  <p:cNvGrpSpPr/>
                  <p:nvPr/>
                </p:nvGrpSpPr>
                <p:grpSpPr>
                  <a:xfrm>
                    <a:off x="957237" y="3573461"/>
                    <a:ext cx="228600" cy="1577256"/>
                    <a:chOff x="957237" y="3573461"/>
                    <a:chExt cx="228600" cy="1577256"/>
                  </a:xfrm>
                </p:grpSpPr>
                <p:sp>
                  <p:nvSpPr>
                    <p:cNvPr id="58" name="流程图: 联系 140"/>
                    <p:cNvSpPr/>
                    <p:nvPr/>
                  </p:nvSpPr>
                  <p:spPr bwMode="blackWhite">
                    <a:xfrm>
                      <a:off x="957237" y="3573461"/>
                      <a:ext cx="228600" cy="228600"/>
                    </a:xfrm>
                    <a:prstGeom prst="flowChartConnector">
                      <a:avLst/>
                    </a:prstGeom>
                    <a:noFill/>
                    <a:ln>
                      <a:solidFill>
                        <a:schemeClr val="tx1"/>
                      </a:solidFill>
                    </a:ln>
                    <a:extLst/>
                  </p:spPr>
                  <p:txBody>
                    <a:bodyPr rtlCol="0" anchor="ctr"/>
                    <a:lstStyle/>
                    <a:p>
                      <a:pPr algn="ctr"/>
                      <a:endParaRPr lang="zh-CN" altLang="en-US"/>
                    </a:p>
                  </p:txBody>
                </p:sp>
                <p:sp>
                  <p:nvSpPr>
                    <p:cNvPr id="59" name="流程图: 联系 141"/>
                    <p:cNvSpPr/>
                    <p:nvPr/>
                  </p:nvSpPr>
                  <p:spPr bwMode="blackWhite">
                    <a:xfrm>
                      <a:off x="957237" y="4221088"/>
                      <a:ext cx="228600" cy="228600"/>
                    </a:xfrm>
                    <a:prstGeom prst="flowChartConnector">
                      <a:avLst/>
                    </a:prstGeom>
                    <a:solidFill>
                      <a:schemeClr val="tx1">
                        <a:alpha val="99000"/>
                      </a:schemeClr>
                    </a:solidFill>
                    <a:ln>
                      <a:solidFill>
                        <a:schemeClr val="tx1"/>
                      </a:solidFill>
                    </a:ln>
                    <a:extLst/>
                  </p:spPr>
                  <p:txBody>
                    <a:bodyPr rtlCol="0" anchor="ctr"/>
                    <a:lstStyle/>
                    <a:p>
                      <a:pPr algn="ctr"/>
                      <a:endParaRPr lang="zh-CN" altLang="en-US"/>
                    </a:p>
                  </p:txBody>
                </p:sp>
                <p:sp>
                  <p:nvSpPr>
                    <p:cNvPr id="60" name="流程图: 联系 142"/>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61" name="直接箭头连接符 60"/>
                    <p:cNvCxnSpPr>
                      <a:stCxn id="60" idx="0"/>
                      <a:endCxn id="59"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a:stCxn id="59" idx="0"/>
                      <a:endCxn id="58"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a:off x="1403648" y="3576068"/>
                    <a:ext cx="228600" cy="1577256"/>
                    <a:chOff x="957237" y="3573461"/>
                    <a:chExt cx="228600" cy="1577256"/>
                  </a:xfrm>
                </p:grpSpPr>
                <p:sp>
                  <p:nvSpPr>
                    <p:cNvPr id="53" name="流程图: 联系 135"/>
                    <p:cNvSpPr/>
                    <p:nvPr/>
                  </p:nvSpPr>
                  <p:spPr bwMode="blackWhite">
                    <a:xfrm>
                      <a:off x="957237" y="3573461"/>
                      <a:ext cx="228600" cy="228600"/>
                    </a:xfrm>
                    <a:prstGeom prst="flowChartConnector">
                      <a:avLst/>
                    </a:prstGeom>
                    <a:solidFill>
                      <a:schemeClr val="tx1">
                        <a:alpha val="99000"/>
                      </a:schemeClr>
                    </a:solidFill>
                    <a:ln>
                      <a:solidFill>
                        <a:schemeClr val="tx1"/>
                      </a:solidFill>
                    </a:ln>
                    <a:extLst/>
                  </p:spPr>
                  <p:txBody>
                    <a:bodyPr rtlCol="0" anchor="ctr"/>
                    <a:lstStyle/>
                    <a:p>
                      <a:pPr algn="ctr"/>
                      <a:endParaRPr lang="zh-CN" altLang="en-US"/>
                    </a:p>
                  </p:txBody>
                </p:sp>
                <p:sp>
                  <p:nvSpPr>
                    <p:cNvPr id="54" name="流程图: 联系 136"/>
                    <p:cNvSpPr/>
                    <p:nvPr/>
                  </p:nvSpPr>
                  <p:spPr bwMode="blackWhite">
                    <a:xfrm>
                      <a:off x="957237" y="4221088"/>
                      <a:ext cx="228600" cy="228600"/>
                    </a:xfrm>
                    <a:prstGeom prst="flowChartConnector">
                      <a:avLst/>
                    </a:prstGeom>
                    <a:solidFill>
                      <a:schemeClr val="tx1">
                        <a:alpha val="99000"/>
                      </a:schemeClr>
                    </a:solidFill>
                    <a:ln>
                      <a:solidFill>
                        <a:schemeClr val="tx1"/>
                      </a:solidFill>
                    </a:ln>
                    <a:extLst/>
                  </p:spPr>
                  <p:txBody>
                    <a:bodyPr rtlCol="0" anchor="ctr"/>
                    <a:lstStyle/>
                    <a:p>
                      <a:pPr algn="ctr"/>
                      <a:endParaRPr lang="zh-CN" altLang="en-US"/>
                    </a:p>
                  </p:txBody>
                </p:sp>
                <p:sp>
                  <p:nvSpPr>
                    <p:cNvPr id="55" name="流程图: 联系 137"/>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56" name="直接箭头连接符 55"/>
                    <p:cNvCxnSpPr>
                      <a:stCxn id="55" idx="0"/>
                      <a:endCxn id="54"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a:stCxn id="54" idx="0"/>
                      <a:endCxn id="53"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52" name="直接箭头连接符 51"/>
                  <p:cNvCxnSpPr>
                    <a:stCxn id="59" idx="6"/>
                    <a:endCxn id="54" idx="2"/>
                  </p:cNvCxnSpPr>
                  <p:nvPr/>
                </p:nvCxnSpPr>
                <p:spPr>
                  <a:xfrm>
                    <a:off x="1185837" y="4335388"/>
                    <a:ext cx="217811"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49" name="直接箭头连接符 48"/>
                <p:cNvCxnSpPr/>
                <p:nvPr/>
              </p:nvCxnSpPr>
              <p:spPr>
                <a:xfrm>
                  <a:off x="1632248" y="4330307"/>
                  <a:ext cx="217811"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a:off x="2699792" y="3576068"/>
                <a:ext cx="1107059" cy="1580308"/>
                <a:chOff x="957237" y="3573016"/>
                <a:chExt cx="1107059" cy="1580308"/>
              </a:xfrm>
            </p:grpSpPr>
            <p:grpSp>
              <p:nvGrpSpPr>
                <p:cNvPr id="26" name="组合 25"/>
                <p:cNvGrpSpPr/>
                <p:nvPr/>
              </p:nvGrpSpPr>
              <p:grpSpPr>
                <a:xfrm>
                  <a:off x="957237" y="3573461"/>
                  <a:ext cx="675011" cy="1579863"/>
                  <a:chOff x="957237" y="3573461"/>
                  <a:chExt cx="675011" cy="1579863"/>
                </a:xfrm>
              </p:grpSpPr>
              <p:grpSp>
                <p:nvGrpSpPr>
                  <p:cNvPr id="34" name="组合 33"/>
                  <p:cNvGrpSpPr/>
                  <p:nvPr/>
                </p:nvGrpSpPr>
                <p:grpSpPr>
                  <a:xfrm>
                    <a:off x="957237" y="3573461"/>
                    <a:ext cx="228600" cy="1577256"/>
                    <a:chOff x="957237" y="3573461"/>
                    <a:chExt cx="228600" cy="1577256"/>
                  </a:xfrm>
                </p:grpSpPr>
                <p:sp>
                  <p:nvSpPr>
                    <p:cNvPr id="42" name="流程图: 联系 124"/>
                    <p:cNvSpPr/>
                    <p:nvPr/>
                  </p:nvSpPr>
                  <p:spPr bwMode="blackWhite">
                    <a:xfrm>
                      <a:off x="957237" y="3573461"/>
                      <a:ext cx="228600" cy="228600"/>
                    </a:xfrm>
                    <a:prstGeom prst="flowChartConnector">
                      <a:avLst/>
                    </a:prstGeom>
                    <a:noFill/>
                    <a:ln>
                      <a:solidFill>
                        <a:schemeClr val="tx1"/>
                      </a:solidFill>
                    </a:ln>
                    <a:extLst/>
                  </p:spPr>
                  <p:txBody>
                    <a:bodyPr rtlCol="0" anchor="ctr"/>
                    <a:lstStyle/>
                    <a:p>
                      <a:pPr algn="ctr"/>
                      <a:endParaRPr lang="zh-CN" altLang="en-US"/>
                    </a:p>
                  </p:txBody>
                </p:sp>
                <p:sp>
                  <p:nvSpPr>
                    <p:cNvPr id="43" name="流程图: 联系 125"/>
                    <p:cNvSpPr/>
                    <p:nvPr/>
                  </p:nvSpPr>
                  <p:spPr bwMode="blackWhite">
                    <a:xfrm>
                      <a:off x="957237" y="4221088"/>
                      <a:ext cx="228600" cy="228600"/>
                    </a:xfrm>
                    <a:prstGeom prst="flowChartConnector">
                      <a:avLst/>
                    </a:prstGeom>
                    <a:solidFill>
                      <a:schemeClr val="tx1">
                        <a:alpha val="99000"/>
                      </a:schemeClr>
                    </a:solidFill>
                    <a:ln>
                      <a:solidFill>
                        <a:schemeClr val="tx1"/>
                      </a:solidFill>
                    </a:ln>
                    <a:extLst/>
                  </p:spPr>
                  <p:txBody>
                    <a:bodyPr rtlCol="0" anchor="ctr"/>
                    <a:lstStyle/>
                    <a:p>
                      <a:pPr algn="ctr"/>
                      <a:endParaRPr lang="zh-CN" altLang="en-US"/>
                    </a:p>
                  </p:txBody>
                </p:sp>
                <p:sp>
                  <p:nvSpPr>
                    <p:cNvPr id="44" name="流程图: 联系 126"/>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45" name="直接箭头连接符 44"/>
                    <p:cNvCxnSpPr>
                      <a:stCxn id="44" idx="0"/>
                      <a:endCxn id="43"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a:stCxn id="43" idx="0"/>
                      <a:endCxn id="42"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1403648" y="3576068"/>
                    <a:ext cx="228600" cy="1577256"/>
                    <a:chOff x="957237" y="3573461"/>
                    <a:chExt cx="228600" cy="1577256"/>
                  </a:xfrm>
                </p:grpSpPr>
                <p:sp>
                  <p:nvSpPr>
                    <p:cNvPr id="37" name="流程图: 联系 119"/>
                    <p:cNvSpPr/>
                    <p:nvPr/>
                  </p:nvSpPr>
                  <p:spPr bwMode="blackWhite">
                    <a:xfrm>
                      <a:off x="957237" y="3573461"/>
                      <a:ext cx="228600" cy="228600"/>
                    </a:xfrm>
                    <a:prstGeom prst="flowChartConnector">
                      <a:avLst/>
                    </a:prstGeom>
                    <a:solidFill>
                      <a:schemeClr val="tx1">
                        <a:alpha val="99000"/>
                      </a:schemeClr>
                    </a:solidFill>
                    <a:ln>
                      <a:solidFill>
                        <a:schemeClr val="tx1"/>
                      </a:solidFill>
                    </a:ln>
                    <a:extLst/>
                  </p:spPr>
                  <p:txBody>
                    <a:bodyPr rtlCol="0" anchor="ctr"/>
                    <a:lstStyle/>
                    <a:p>
                      <a:pPr algn="ctr"/>
                      <a:endParaRPr lang="zh-CN" altLang="en-US"/>
                    </a:p>
                  </p:txBody>
                </p:sp>
                <p:sp>
                  <p:nvSpPr>
                    <p:cNvPr id="38" name="流程图: 联系 120"/>
                    <p:cNvSpPr/>
                    <p:nvPr/>
                  </p:nvSpPr>
                  <p:spPr bwMode="blackWhite">
                    <a:xfrm>
                      <a:off x="957237" y="4221088"/>
                      <a:ext cx="228600" cy="228600"/>
                    </a:xfrm>
                    <a:prstGeom prst="flowChartConnector">
                      <a:avLst/>
                    </a:prstGeom>
                    <a:solidFill>
                      <a:schemeClr val="tx1">
                        <a:alpha val="99000"/>
                      </a:schemeClr>
                    </a:solidFill>
                    <a:ln>
                      <a:solidFill>
                        <a:schemeClr val="tx1"/>
                      </a:solidFill>
                    </a:ln>
                    <a:extLst/>
                  </p:spPr>
                  <p:txBody>
                    <a:bodyPr rtlCol="0" anchor="ctr"/>
                    <a:lstStyle/>
                    <a:p>
                      <a:pPr algn="ctr"/>
                      <a:endParaRPr lang="zh-CN" altLang="en-US"/>
                    </a:p>
                  </p:txBody>
                </p:sp>
                <p:sp>
                  <p:nvSpPr>
                    <p:cNvPr id="39" name="流程图: 联系 121"/>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40" name="直接箭头连接符 39"/>
                    <p:cNvCxnSpPr>
                      <a:stCxn id="39" idx="0"/>
                      <a:endCxn id="38"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a:stCxn id="38" idx="0"/>
                      <a:endCxn id="37"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36" name="直接箭头连接符 35"/>
                  <p:cNvCxnSpPr>
                    <a:stCxn id="43" idx="6"/>
                    <a:endCxn id="38" idx="2"/>
                  </p:cNvCxnSpPr>
                  <p:nvPr/>
                </p:nvCxnSpPr>
                <p:spPr>
                  <a:xfrm>
                    <a:off x="1185837" y="4335388"/>
                    <a:ext cx="217811"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1835696" y="3573016"/>
                  <a:ext cx="228600" cy="1577256"/>
                  <a:chOff x="957237" y="3573461"/>
                  <a:chExt cx="228600" cy="1577256"/>
                </a:xfrm>
              </p:grpSpPr>
              <p:sp>
                <p:nvSpPr>
                  <p:cNvPr id="29" name="流程图: 联系 111"/>
                  <p:cNvSpPr/>
                  <p:nvPr/>
                </p:nvSpPr>
                <p:spPr bwMode="blackWhite">
                  <a:xfrm>
                    <a:off x="957237" y="3573461"/>
                    <a:ext cx="228600" cy="228600"/>
                  </a:xfrm>
                  <a:prstGeom prst="flowChartConnector">
                    <a:avLst/>
                  </a:prstGeom>
                  <a:noFill/>
                  <a:ln>
                    <a:solidFill>
                      <a:schemeClr val="tx1"/>
                    </a:solidFill>
                  </a:ln>
                  <a:extLst/>
                </p:spPr>
                <p:txBody>
                  <a:bodyPr rtlCol="0" anchor="ctr"/>
                  <a:lstStyle/>
                  <a:p>
                    <a:pPr algn="ctr"/>
                    <a:endParaRPr lang="zh-CN" altLang="en-US"/>
                  </a:p>
                </p:txBody>
              </p:sp>
              <p:sp>
                <p:nvSpPr>
                  <p:cNvPr id="30" name="流程图: 联系 112"/>
                  <p:cNvSpPr/>
                  <p:nvPr/>
                </p:nvSpPr>
                <p:spPr bwMode="blackWhite">
                  <a:xfrm>
                    <a:off x="957237" y="4221088"/>
                    <a:ext cx="228600" cy="228600"/>
                  </a:xfrm>
                  <a:prstGeom prst="flowChartConnector">
                    <a:avLst/>
                  </a:prstGeom>
                  <a:solidFill>
                    <a:schemeClr val="bg1">
                      <a:alpha val="99000"/>
                    </a:schemeClr>
                  </a:solidFill>
                  <a:ln>
                    <a:solidFill>
                      <a:schemeClr val="tx1"/>
                    </a:solidFill>
                  </a:ln>
                  <a:extLst/>
                </p:spPr>
                <p:txBody>
                  <a:bodyPr rtlCol="0" anchor="ctr"/>
                  <a:lstStyle/>
                  <a:p>
                    <a:pPr algn="ctr"/>
                    <a:endParaRPr lang="zh-CN" altLang="en-US"/>
                  </a:p>
                </p:txBody>
              </p:sp>
              <p:sp>
                <p:nvSpPr>
                  <p:cNvPr id="31" name="流程图: 联系 113"/>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32" name="直接箭头连接符 31"/>
                  <p:cNvCxnSpPr>
                    <a:stCxn id="31" idx="0"/>
                    <a:endCxn id="30"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30" idx="0"/>
                    <a:endCxn id="29"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8" name="直接箭头连接符 27"/>
                <p:cNvCxnSpPr/>
                <p:nvPr/>
              </p:nvCxnSpPr>
              <p:spPr>
                <a:xfrm>
                  <a:off x="1632248" y="4330307"/>
                  <a:ext cx="217811"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5" name="直接箭头连接符 24"/>
              <p:cNvCxnSpPr>
                <a:endCxn id="43" idx="2"/>
              </p:cNvCxnSpPr>
              <p:nvPr/>
            </p:nvCxnSpPr>
            <p:spPr>
              <a:xfrm flipV="1">
                <a:off x="2509786" y="4338440"/>
                <a:ext cx="190006"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94"/>
            <p:cNvSpPr txBox="1"/>
            <p:nvPr/>
          </p:nvSpPr>
          <p:spPr>
            <a:xfrm>
              <a:off x="959024" y="5148400"/>
              <a:ext cx="228600" cy="261610"/>
            </a:xfrm>
            <a:prstGeom prst="rect">
              <a:avLst/>
            </a:prstGeom>
            <a:noFill/>
          </p:spPr>
          <p:txBody>
            <a:bodyPr wrap="square" rtlCol="0">
              <a:spAutoFit/>
            </a:bodyPr>
            <a:lstStyle/>
            <a:p>
              <a:pPr algn="ctr"/>
              <a:r>
                <a:rPr lang="en-US" altLang="zh-CN" sz="1100" dirty="0" smtClean="0"/>
                <a:t>1</a:t>
              </a:r>
              <a:endParaRPr lang="zh-CN" altLang="en-US" sz="1100" dirty="0"/>
            </a:p>
          </p:txBody>
        </p:sp>
        <p:sp>
          <p:nvSpPr>
            <p:cNvPr id="13" name="TextBox 95"/>
            <p:cNvSpPr txBox="1"/>
            <p:nvPr/>
          </p:nvSpPr>
          <p:spPr>
            <a:xfrm>
              <a:off x="1412440" y="5157192"/>
              <a:ext cx="228600" cy="261610"/>
            </a:xfrm>
            <a:prstGeom prst="rect">
              <a:avLst/>
            </a:prstGeom>
            <a:noFill/>
          </p:spPr>
          <p:txBody>
            <a:bodyPr wrap="square" rtlCol="0">
              <a:spAutoFit/>
            </a:bodyPr>
            <a:lstStyle/>
            <a:p>
              <a:pPr algn="ctr"/>
              <a:r>
                <a:rPr lang="en-US" altLang="zh-CN" sz="1100" dirty="0" smtClean="0"/>
                <a:t>2</a:t>
              </a:r>
              <a:endParaRPr lang="zh-CN" altLang="en-US" sz="1100" dirty="0"/>
            </a:p>
          </p:txBody>
        </p:sp>
        <p:sp>
          <p:nvSpPr>
            <p:cNvPr id="14" name="TextBox 96"/>
            <p:cNvSpPr txBox="1"/>
            <p:nvPr/>
          </p:nvSpPr>
          <p:spPr>
            <a:xfrm>
              <a:off x="1841076" y="5151574"/>
              <a:ext cx="228600" cy="261610"/>
            </a:xfrm>
            <a:prstGeom prst="rect">
              <a:avLst/>
            </a:prstGeom>
            <a:noFill/>
          </p:spPr>
          <p:txBody>
            <a:bodyPr wrap="square" rtlCol="0">
              <a:spAutoFit/>
            </a:bodyPr>
            <a:lstStyle/>
            <a:p>
              <a:pPr algn="ctr"/>
              <a:r>
                <a:rPr lang="en-US" altLang="zh-CN" sz="1100" dirty="0" smtClean="0"/>
                <a:t>3</a:t>
              </a:r>
              <a:endParaRPr lang="zh-CN" altLang="en-US" sz="1100" dirty="0"/>
            </a:p>
          </p:txBody>
        </p:sp>
        <p:sp>
          <p:nvSpPr>
            <p:cNvPr id="15" name="TextBox 97"/>
            <p:cNvSpPr txBox="1"/>
            <p:nvPr/>
          </p:nvSpPr>
          <p:spPr>
            <a:xfrm>
              <a:off x="2285328" y="5148400"/>
              <a:ext cx="228600" cy="261610"/>
            </a:xfrm>
            <a:prstGeom prst="rect">
              <a:avLst/>
            </a:prstGeom>
            <a:noFill/>
          </p:spPr>
          <p:txBody>
            <a:bodyPr wrap="square" rtlCol="0">
              <a:spAutoFit/>
            </a:bodyPr>
            <a:lstStyle/>
            <a:p>
              <a:pPr algn="ctr"/>
              <a:r>
                <a:rPr lang="en-US" altLang="zh-CN" sz="1100" dirty="0" smtClean="0"/>
                <a:t>4</a:t>
              </a:r>
              <a:endParaRPr lang="zh-CN" altLang="en-US" sz="1100" dirty="0"/>
            </a:p>
          </p:txBody>
        </p:sp>
        <p:sp>
          <p:nvSpPr>
            <p:cNvPr id="16" name="TextBox 98"/>
            <p:cNvSpPr txBox="1"/>
            <p:nvPr/>
          </p:nvSpPr>
          <p:spPr>
            <a:xfrm>
              <a:off x="2699792" y="5157192"/>
              <a:ext cx="228600" cy="261610"/>
            </a:xfrm>
            <a:prstGeom prst="rect">
              <a:avLst/>
            </a:prstGeom>
            <a:noFill/>
          </p:spPr>
          <p:txBody>
            <a:bodyPr wrap="square" rtlCol="0">
              <a:spAutoFit/>
            </a:bodyPr>
            <a:lstStyle/>
            <a:p>
              <a:pPr algn="ctr"/>
              <a:r>
                <a:rPr lang="en-US" altLang="zh-CN" sz="1100" dirty="0" smtClean="0"/>
                <a:t>5</a:t>
              </a:r>
              <a:endParaRPr lang="zh-CN" altLang="en-US" sz="1100" dirty="0"/>
            </a:p>
          </p:txBody>
        </p:sp>
        <p:sp>
          <p:nvSpPr>
            <p:cNvPr id="17" name="TextBox 99"/>
            <p:cNvSpPr txBox="1"/>
            <p:nvPr/>
          </p:nvSpPr>
          <p:spPr>
            <a:xfrm>
              <a:off x="3146757" y="5157192"/>
              <a:ext cx="228600" cy="261610"/>
            </a:xfrm>
            <a:prstGeom prst="rect">
              <a:avLst/>
            </a:prstGeom>
            <a:noFill/>
          </p:spPr>
          <p:txBody>
            <a:bodyPr wrap="square" rtlCol="0">
              <a:spAutoFit/>
            </a:bodyPr>
            <a:lstStyle/>
            <a:p>
              <a:pPr algn="ctr"/>
              <a:r>
                <a:rPr lang="en-US" altLang="zh-CN" sz="1100" dirty="0" smtClean="0"/>
                <a:t>6</a:t>
              </a:r>
              <a:endParaRPr lang="zh-CN" altLang="en-US" sz="1100" dirty="0"/>
            </a:p>
          </p:txBody>
        </p:sp>
        <p:sp>
          <p:nvSpPr>
            <p:cNvPr id="18" name="TextBox 100"/>
            <p:cNvSpPr txBox="1"/>
            <p:nvPr/>
          </p:nvSpPr>
          <p:spPr>
            <a:xfrm>
              <a:off x="3592614" y="5139099"/>
              <a:ext cx="228600" cy="261610"/>
            </a:xfrm>
            <a:prstGeom prst="rect">
              <a:avLst/>
            </a:prstGeom>
            <a:noFill/>
          </p:spPr>
          <p:txBody>
            <a:bodyPr wrap="square" rtlCol="0">
              <a:spAutoFit/>
            </a:bodyPr>
            <a:lstStyle/>
            <a:p>
              <a:pPr algn="ctr"/>
              <a:r>
                <a:rPr lang="en-US" altLang="zh-CN" sz="1100" dirty="0" smtClean="0"/>
                <a:t>7</a:t>
              </a:r>
              <a:endParaRPr lang="zh-CN" altLang="en-US" sz="1100" dirty="0"/>
            </a:p>
          </p:txBody>
        </p:sp>
        <p:sp>
          <p:nvSpPr>
            <p:cNvPr id="19" name="TextBox 101"/>
            <p:cNvSpPr txBox="1"/>
            <p:nvPr/>
          </p:nvSpPr>
          <p:spPr>
            <a:xfrm>
              <a:off x="200436" y="5121487"/>
              <a:ext cx="546348" cy="276999"/>
            </a:xfrm>
            <a:prstGeom prst="rect">
              <a:avLst/>
            </a:prstGeom>
            <a:noFill/>
          </p:spPr>
          <p:txBody>
            <a:bodyPr wrap="square" rtlCol="0">
              <a:spAutoFit/>
            </a:bodyPr>
            <a:lstStyle/>
            <a:p>
              <a:r>
                <a:rPr lang="en-US" altLang="zh-CN" sz="1200" dirty="0" smtClean="0"/>
                <a:t>Time</a:t>
              </a:r>
              <a:endParaRPr lang="zh-CN" altLang="en-US" sz="1200" dirty="0"/>
            </a:p>
          </p:txBody>
        </p:sp>
        <p:sp>
          <p:nvSpPr>
            <p:cNvPr id="20" name="TextBox 102"/>
            <p:cNvSpPr txBox="1"/>
            <p:nvPr/>
          </p:nvSpPr>
          <p:spPr>
            <a:xfrm>
              <a:off x="209228" y="4921672"/>
              <a:ext cx="748008" cy="276999"/>
            </a:xfrm>
            <a:prstGeom prst="rect">
              <a:avLst/>
            </a:prstGeom>
            <a:noFill/>
          </p:spPr>
          <p:txBody>
            <a:bodyPr wrap="square" rtlCol="0">
              <a:spAutoFit/>
            </a:bodyPr>
            <a:lstStyle/>
            <a:p>
              <a:r>
                <a:rPr lang="en-US" altLang="zh-CN" sz="1200" dirty="0" smtClean="0"/>
                <a:t>Inputs</a:t>
              </a:r>
              <a:endParaRPr lang="zh-CN" altLang="en-US" sz="1200" dirty="0"/>
            </a:p>
          </p:txBody>
        </p:sp>
        <p:sp>
          <p:nvSpPr>
            <p:cNvPr id="21" name="TextBox 103"/>
            <p:cNvSpPr txBox="1"/>
            <p:nvPr/>
          </p:nvSpPr>
          <p:spPr>
            <a:xfrm>
              <a:off x="222090" y="4112821"/>
              <a:ext cx="823373" cy="461665"/>
            </a:xfrm>
            <a:prstGeom prst="rect">
              <a:avLst/>
            </a:prstGeom>
            <a:noFill/>
          </p:spPr>
          <p:txBody>
            <a:bodyPr wrap="square" rtlCol="0">
              <a:spAutoFit/>
            </a:bodyPr>
            <a:lstStyle/>
            <a:p>
              <a:r>
                <a:rPr lang="en-US" altLang="zh-CN" sz="1200" dirty="0" smtClean="0"/>
                <a:t>Hidden Layer</a:t>
              </a:r>
              <a:endParaRPr lang="zh-CN" altLang="en-US" sz="1200" dirty="0"/>
            </a:p>
          </p:txBody>
        </p:sp>
        <p:sp>
          <p:nvSpPr>
            <p:cNvPr id="22" name="TextBox 104"/>
            <p:cNvSpPr txBox="1"/>
            <p:nvPr/>
          </p:nvSpPr>
          <p:spPr>
            <a:xfrm>
              <a:off x="222399" y="3576513"/>
              <a:ext cx="717253" cy="276999"/>
            </a:xfrm>
            <a:prstGeom prst="rect">
              <a:avLst/>
            </a:prstGeom>
            <a:noFill/>
          </p:spPr>
          <p:txBody>
            <a:bodyPr wrap="square" rtlCol="0">
              <a:spAutoFit/>
            </a:bodyPr>
            <a:lstStyle/>
            <a:p>
              <a:r>
                <a:rPr lang="en-US" altLang="zh-CN" sz="1200" dirty="0" smtClean="0"/>
                <a:t>Outputs</a:t>
              </a:r>
              <a:endParaRPr lang="zh-CN" altLang="en-US" sz="1200" dirty="0"/>
            </a:p>
          </p:txBody>
        </p:sp>
      </p:grpSp>
      <p:pic>
        <p:nvPicPr>
          <p:cNvPr id="76" name="图片 75"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6066" y="2169000"/>
            <a:ext cx="2375695" cy="1263899"/>
          </a:xfrm>
          <a:prstGeom prst="rect">
            <a:avLst/>
          </a:prstGeom>
        </p:spPr>
      </p:pic>
      <p:sp>
        <p:nvSpPr>
          <p:cNvPr id="77" name="矩形 76"/>
          <p:cNvSpPr/>
          <p:nvPr/>
        </p:nvSpPr>
        <p:spPr>
          <a:xfrm>
            <a:off x="5980722" y="6572001"/>
            <a:ext cx="2326278" cy="276999"/>
          </a:xfrm>
          <a:prstGeom prst="rect">
            <a:avLst/>
          </a:prstGeom>
        </p:spPr>
        <p:txBody>
          <a:bodyPr wrap="none">
            <a:spAutoFit/>
          </a:bodyPr>
          <a:lstStyle/>
          <a:p>
            <a:pPr algn="r"/>
            <a:r>
              <a:rPr lang="en-US" altLang="zh-CN" sz="1200" dirty="0" smtClean="0"/>
              <a:t>Picture </a:t>
            </a:r>
            <a:r>
              <a:rPr lang="en-US" altLang="zh-CN" sz="1200" dirty="0"/>
              <a:t>credit: Christopher Olah</a:t>
            </a:r>
            <a:endParaRPr lang="zh-CN" altLang="en-US" sz="1200" dirty="0"/>
          </a:p>
        </p:txBody>
      </p:sp>
    </p:spTree>
    <p:extLst>
      <p:ext uri="{BB962C8B-B14F-4D97-AF65-F5344CB8AC3E}">
        <p14:creationId xmlns:p14="http://schemas.microsoft.com/office/powerpoint/2010/main" val="164198543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Discussion of Techniques</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137</a:t>
            </a:fld>
            <a:endParaRPr lang="zh-CN" altLang="en-US"/>
          </a:p>
        </p:txBody>
      </p:sp>
      <p:graphicFrame>
        <p:nvGraphicFramePr>
          <p:cNvPr id="12" name="图示 11"/>
          <p:cNvGraphicFramePr/>
          <p:nvPr>
            <p:extLst>
              <p:ext uri="{D42A27DB-BD31-4B8C-83A1-F6EECF244321}">
                <p14:modId xmlns:p14="http://schemas.microsoft.com/office/powerpoint/2010/main" val="4045595742"/>
              </p:ext>
            </p:extLst>
          </p:nvPr>
        </p:nvGraphicFramePr>
        <p:xfrm>
          <a:off x="234000" y="890925"/>
          <a:ext cx="8910000" cy="5724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文本框 1"/>
          <p:cNvSpPr txBox="1"/>
          <p:nvPr/>
        </p:nvSpPr>
        <p:spPr>
          <a:xfrm>
            <a:off x="5896800" y="5991523"/>
            <a:ext cx="2790000" cy="461665"/>
          </a:xfrm>
          <a:prstGeom prst="rect">
            <a:avLst/>
          </a:prstGeom>
          <a:noFill/>
        </p:spPr>
        <p:txBody>
          <a:bodyPr wrap="square" rtlCol="0">
            <a:spAutoFit/>
          </a:bodyPr>
          <a:lstStyle/>
          <a:p>
            <a:r>
              <a:rPr lang="en-US" altLang="zh-CN" sz="2400" dirty="0" smtClean="0">
                <a:solidFill>
                  <a:srgbClr val="FF0000"/>
                </a:solidFill>
                <a:latin typeface="Segoe UI Emoji" panose="020B0502040204020203" pitchFamily="34" charset="0"/>
                <a:ea typeface="Segoe UI Emoji" panose="020B0502040204020203" pitchFamily="34" charset="0"/>
              </a:rPr>
              <a:t>reduce complexity</a:t>
            </a:r>
            <a:endParaRPr lang="zh-CN" altLang="en-US" sz="2400">
              <a:solidFill>
                <a:srgbClr val="FF0000"/>
              </a:solidFill>
              <a:latin typeface="Segoe UI Emoji" panose="020B0502040204020203" pitchFamily="34" charset="0"/>
            </a:endParaRPr>
          </a:p>
        </p:txBody>
      </p:sp>
    </p:spTree>
    <p:extLst>
      <p:ext uri="{BB962C8B-B14F-4D97-AF65-F5344CB8AC3E}">
        <p14:creationId xmlns:p14="http://schemas.microsoft.com/office/powerpoint/2010/main" val="11166339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Outline</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138</a:t>
            </a:fld>
            <a:endParaRPr lang="zh-CN" altLang="en-US"/>
          </a:p>
        </p:txBody>
      </p:sp>
      <p:sp>
        <p:nvSpPr>
          <p:cNvPr id="13" name="同心圆 12"/>
          <p:cNvSpPr/>
          <p:nvPr/>
        </p:nvSpPr>
        <p:spPr bwMode="blackWhite">
          <a:xfrm>
            <a:off x="467544" y="838233"/>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4" name="同心圆 13"/>
          <p:cNvSpPr/>
          <p:nvPr/>
        </p:nvSpPr>
        <p:spPr bwMode="blackWhite">
          <a:xfrm>
            <a:off x="1613556" y="1721620"/>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5" name="同心圆 14"/>
          <p:cNvSpPr/>
          <p:nvPr/>
        </p:nvSpPr>
        <p:spPr bwMode="blackWhite">
          <a:xfrm>
            <a:off x="4484219" y="3933056"/>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6" name="同心圆 15"/>
          <p:cNvSpPr/>
          <p:nvPr/>
        </p:nvSpPr>
        <p:spPr bwMode="blackWhite">
          <a:xfrm>
            <a:off x="5652120" y="4797152"/>
            <a:ext cx="1296144" cy="1296144"/>
          </a:xfrm>
          <a:prstGeom prst="donut">
            <a:avLst>
              <a:gd name="adj" fmla="val 17284"/>
            </a:avLst>
          </a:prstGeom>
          <a:solidFill>
            <a:srgbClr val="FF0000"/>
          </a:solidFill>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7" name="椭圆 16"/>
          <p:cNvSpPr/>
          <p:nvPr/>
        </p:nvSpPr>
        <p:spPr bwMode="blackWhite">
          <a:xfrm>
            <a:off x="3968928" y="359092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8" name="椭圆 17"/>
          <p:cNvSpPr/>
          <p:nvPr/>
        </p:nvSpPr>
        <p:spPr bwMode="blackWhite">
          <a:xfrm>
            <a:off x="3363637" y="314096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9" name="椭圆 18"/>
          <p:cNvSpPr/>
          <p:nvPr/>
        </p:nvSpPr>
        <p:spPr bwMode="blackWhite">
          <a:xfrm>
            <a:off x="2786080" y="269372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894613" y="955863"/>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Introduction</a:t>
            </a:r>
            <a:endParaRPr lang="zh-CN" altLang="en-US" sz="32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0" name="文本框 29"/>
          <p:cNvSpPr txBox="1"/>
          <p:nvPr/>
        </p:nvSpPr>
        <p:spPr>
          <a:xfrm>
            <a:off x="3001912" y="1866171"/>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Model</a:t>
            </a:r>
            <a:endParaRPr lang="zh-CN" altLang="en-US" sz="32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1" name="文本框 30"/>
          <p:cNvSpPr txBox="1"/>
          <p:nvPr/>
        </p:nvSpPr>
        <p:spPr>
          <a:xfrm>
            <a:off x="5877427" y="4086743"/>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Regularization</a:t>
            </a:r>
            <a:endParaRPr lang="zh-CN" altLang="en-US" sz="32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2" name="文本框 31"/>
          <p:cNvSpPr txBox="1"/>
          <p:nvPr/>
        </p:nvSpPr>
        <p:spPr>
          <a:xfrm>
            <a:off x="7092000" y="5152836"/>
            <a:ext cx="3586120" cy="584775"/>
          </a:xfrm>
          <a:prstGeom prst="rect">
            <a:avLst/>
          </a:prstGeom>
          <a:noFill/>
          <a:ln>
            <a:noFill/>
          </a:ln>
        </p:spPr>
        <p:txBody>
          <a:bodyPr wrap="square" rtlCol="0">
            <a:spAutoFit/>
          </a:bodyPr>
          <a:lstStyle/>
          <a:p>
            <a:r>
              <a:rPr lang="en-US" altLang="zh-CN" sz="3200" dirty="0" smtClean="0">
                <a:solidFill>
                  <a:srgbClr val="FF0000"/>
                </a:solidFill>
                <a:latin typeface="Yu Gothic UI Semibold" panose="020B0700000000000000" pitchFamily="34" charset="-128"/>
                <a:ea typeface="Yu Gothic UI Semibold" panose="020B0700000000000000" pitchFamily="34" charset="-128"/>
              </a:rPr>
              <a:t>How-tos</a:t>
            </a:r>
            <a:endParaRPr lang="zh-CN" altLang="en-US" sz="3200">
              <a:solidFill>
                <a:srgbClr val="FF0000"/>
              </a:solidFill>
              <a:latin typeface="Yu Gothic UI Semibold" panose="020B0700000000000000" pitchFamily="34" charset="-128"/>
              <a:ea typeface="Yu Gothic UI Semibold" panose="020B0700000000000000" pitchFamily="34" charset="-128"/>
            </a:endParaRPr>
          </a:p>
        </p:txBody>
      </p:sp>
      <p:sp>
        <p:nvSpPr>
          <p:cNvPr id="33" name="文本框 32"/>
          <p:cNvSpPr txBox="1"/>
          <p:nvPr/>
        </p:nvSpPr>
        <p:spPr>
          <a:xfrm>
            <a:off x="3506810" y="2728308"/>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Conventional Model</a:t>
            </a:r>
            <a:endParaRPr lang="zh-CN" altLang="en-US" sz="16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4" name="文本框 33"/>
          <p:cNvSpPr txBox="1"/>
          <p:nvPr/>
        </p:nvSpPr>
        <p:spPr>
          <a:xfrm>
            <a:off x="4060012" y="3192603"/>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Latent Model</a:t>
            </a:r>
            <a:endParaRPr lang="zh-CN" altLang="en-US" sz="16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5" name="文本框 34"/>
          <p:cNvSpPr txBox="1"/>
          <p:nvPr/>
        </p:nvSpPr>
        <p:spPr>
          <a:xfrm>
            <a:off x="4640020" y="3573016"/>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Neural Model</a:t>
            </a:r>
            <a:endParaRPr lang="zh-CN" altLang="en-US" sz="16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Tree>
    <p:extLst>
      <p:ext uri="{BB962C8B-B14F-4D97-AF65-F5344CB8AC3E}">
        <p14:creationId xmlns:p14="http://schemas.microsoft.com/office/powerpoint/2010/main" val="81077599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rgbClr val="FF0000"/>
                </a:solidFill>
              </a:rPr>
              <a:t>C</a:t>
            </a:r>
            <a:r>
              <a:rPr lang="en-US" altLang="zh-CN" dirty="0" smtClean="0">
                <a:solidFill>
                  <a:srgbClr val="FF0000"/>
                </a:solidFill>
              </a:rPr>
              <a:t>onventional models </a:t>
            </a:r>
            <a:r>
              <a:rPr lang="en-US" altLang="zh-CN" dirty="0" smtClean="0">
                <a:solidFill>
                  <a:schemeClr val="accent2">
                    <a:lumMod val="75000"/>
                  </a:schemeClr>
                </a:solidFill>
              </a:rPr>
              <a:t>can achieve the </a:t>
            </a:r>
            <a:r>
              <a:rPr lang="en-US" altLang="zh-CN" dirty="0" smtClean="0">
                <a:solidFill>
                  <a:srgbClr val="FF0000"/>
                </a:solidFill>
              </a:rPr>
              <a:t>state-of-the-arts results</a:t>
            </a:r>
          </a:p>
          <a:p>
            <a:pPr lvl="1"/>
            <a:r>
              <a:rPr lang="en-US" altLang="zh-CN" dirty="0" smtClean="0">
                <a:solidFill>
                  <a:srgbClr val="FF0000"/>
                </a:solidFill>
              </a:rPr>
              <a:t>stable</a:t>
            </a:r>
            <a:r>
              <a:rPr lang="en-US" altLang="zh-CN" dirty="0" smtClean="0"/>
              <a:t> for production setup</a:t>
            </a:r>
          </a:p>
          <a:p>
            <a:r>
              <a:rPr lang="en-US" altLang="zh-CN" dirty="0">
                <a:solidFill>
                  <a:srgbClr val="FF0000"/>
                </a:solidFill>
              </a:rPr>
              <a:t>L</a:t>
            </a:r>
            <a:r>
              <a:rPr lang="en-US" altLang="zh-CN" dirty="0" smtClean="0">
                <a:solidFill>
                  <a:srgbClr val="FF0000"/>
                </a:solidFill>
              </a:rPr>
              <a:t>atent models</a:t>
            </a:r>
            <a:r>
              <a:rPr lang="en-US" altLang="zh-CN" dirty="0" smtClean="0"/>
              <a:t> </a:t>
            </a:r>
            <a:r>
              <a:rPr lang="en-US" altLang="zh-CN" dirty="0" smtClean="0">
                <a:solidFill>
                  <a:schemeClr val="accent2">
                    <a:lumMod val="75000"/>
                  </a:schemeClr>
                </a:solidFill>
              </a:rPr>
              <a:t>are good for tasks </a:t>
            </a:r>
            <a:r>
              <a:rPr lang="en-US" altLang="zh-CN" dirty="0" smtClean="0">
                <a:solidFill>
                  <a:srgbClr val="FF0000"/>
                </a:solidFill>
              </a:rPr>
              <a:t>short of annotations</a:t>
            </a:r>
          </a:p>
          <a:p>
            <a:r>
              <a:rPr lang="en-US" altLang="zh-CN" dirty="0">
                <a:solidFill>
                  <a:srgbClr val="FF0000"/>
                </a:solidFill>
              </a:rPr>
              <a:t>N</a:t>
            </a:r>
            <a:r>
              <a:rPr lang="en-US" altLang="zh-CN" dirty="0" smtClean="0">
                <a:solidFill>
                  <a:srgbClr val="FF0000"/>
                </a:solidFill>
              </a:rPr>
              <a:t>eural models </a:t>
            </a:r>
            <a:r>
              <a:rPr lang="en-US" altLang="zh-CN" dirty="0" smtClean="0">
                <a:solidFill>
                  <a:schemeClr val="accent2">
                    <a:lumMod val="75000"/>
                  </a:schemeClr>
                </a:solidFill>
              </a:rPr>
              <a:t>are</a:t>
            </a:r>
            <a:r>
              <a:rPr lang="en-US" altLang="zh-CN" dirty="0" smtClean="0"/>
              <a:t> </a:t>
            </a:r>
            <a:r>
              <a:rPr lang="en-US" altLang="zh-CN" dirty="0" smtClean="0">
                <a:solidFill>
                  <a:srgbClr val="FF0000"/>
                </a:solidFill>
              </a:rPr>
              <a:t>promising</a:t>
            </a:r>
          </a:p>
          <a:p>
            <a:pPr lvl="1"/>
            <a:r>
              <a:rPr lang="en-US" altLang="zh-CN" dirty="0" smtClean="0">
                <a:solidFill>
                  <a:schemeClr val="accent2">
                    <a:lumMod val="90000"/>
                  </a:schemeClr>
                </a:solidFill>
              </a:rPr>
              <a:t>especially for high-level tasks</a:t>
            </a:r>
          </a:p>
          <a:p>
            <a:pPr lvl="2"/>
            <a:r>
              <a:rPr lang="en-US" altLang="zh-CN" dirty="0" smtClean="0"/>
              <a:t>sentiment analysis</a:t>
            </a:r>
          </a:p>
          <a:p>
            <a:pPr lvl="2"/>
            <a:r>
              <a:rPr lang="en-US" altLang="zh-CN" dirty="0" smtClean="0"/>
              <a:t>summarization, composition, translation</a:t>
            </a:r>
          </a:p>
          <a:p>
            <a:pPr lvl="1"/>
            <a:r>
              <a:rPr lang="en-US" altLang="zh-CN" dirty="0" smtClean="0">
                <a:solidFill>
                  <a:schemeClr val="accent2">
                    <a:lumMod val="90000"/>
                  </a:schemeClr>
                </a:solidFill>
              </a:rPr>
              <a:t>many nice frameworks available</a:t>
            </a:r>
          </a:p>
          <a:p>
            <a:pPr lvl="2"/>
            <a:r>
              <a:rPr lang="en-US" altLang="zh-CN" dirty="0" smtClean="0"/>
              <a:t>theano, torch, tensorflow</a:t>
            </a:r>
          </a:p>
          <a:p>
            <a:pPr lvl="2"/>
            <a:r>
              <a:rPr lang="en-US" altLang="zh-CN" dirty="0" smtClean="0"/>
              <a:t>caffe, cntk</a:t>
            </a:r>
            <a:endParaRPr lang="zh-CN" altLang="en-US"/>
          </a:p>
        </p:txBody>
      </p:sp>
      <p:sp>
        <p:nvSpPr>
          <p:cNvPr id="3" name="标题 2"/>
          <p:cNvSpPr>
            <a:spLocks noGrp="1"/>
          </p:cNvSpPr>
          <p:nvPr>
            <p:ph type="title"/>
          </p:nvPr>
        </p:nvSpPr>
        <p:spPr/>
        <p:txBody>
          <a:bodyPr/>
          <a:lstStyle/>
          <a:p>
            <a:r>
              <a:rPr lang="en-US" altLang="zh-CN" dirty="0" smtClean="0"/>
              <a:t>How to choose a model</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139</a:t>
            </a:fld>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4988" y="2606674"/>
            <a:ext cx="2371725" cy="193357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0032" y="5841181"/>
            <a:ext cx="2347208" cy="540569"/>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7066" t="14974" r="4812" b="10109"/>
          <a:stretch/>
        </p:blipFill>
        <p:spPr>
          <a:xfrm>
            <a:off x="3045418" y="5775740"/>
            <a:ext cx="1454351" cy="84199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0127" y="4576132"/>
            <a:ext cx="1898568" cy="1281533"/>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6717" y="5260034"/>
            <a:ext cx="1355079" cy="1355079"/>
          </a:xfrm>
          <a:prstGeom prst="rect">
            <a:avLst/>
          </a:prstGeom>
        </p:spPr>
      </p:pic>
    </p:spTree>
    <p:extLst>
      <p:ext uri="{BB962C8B-B14F-4D97-AF65-F5344CB8AC3E}">
        <p14:creationId xmlns:p14="http://schemas.microsoft.com/office/powerpoint/2010/main" val="7678050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p:cNvSpPr>
                <a:spLocks noGrp="1"/>
              </p:cNvSpPr>
              <p:nvPr>
                <p:ph idx="1"/>
              </p:nvPr>
            </p:nvSpPr>
            <p:spPr/>
            <p:txBody>
              <a:bodyPr/>
              <a:lstStyle/>
              <a:p>
                <a:r>
                  <a:rPr lang="en-US" altLang="zh-CN" dirty="0" smtClean="0"/>
                  <a:t>Proposed by </a:t>
                </a:r>
                <a:r>
                  <a:rPr lang="en-US" altLang="zh-CN" dirty="0" smtClean="0">
                    <a:latin typeface="Yu Mincho Light" panose="02020300000000000000" pitchFamily="18" charset="-128"/>
                    <a:ea typeface="Yu Mincho Light" panose="02020300000000000000" pitchFamily="18" charset="-128"/>
                  </a:rPr>
                  <a:t>Lafferty et al. (2001)</a:t>
                </a:r>
              </a:p>
              <a:p>
                <a:r>
                  <a:rPr lang="en-US" altLang="zh-CN" dirty="0" smtClean="0">
                    <a:solidFill>
                      <a:schemeClr val="accent2">
                        <a:lumMod val="75000"/>
                      </a:schemeClr>
                    </a:solidFill>
                  </a:rPr>
                  <a:t>Maximize </a:t>
                </a:r>
                <a:r>
                  <a:rPr lang="en-US" altLang="zh-CN" dirty="0">
                    <a:solidFill>
                      <a:schemeClr val="accent2">
                        <a:lumMod val="75000"/>
                      </a:schemeClr>
                    </a:solidFill>
                  </a:rPr>
                  <a:t>a conditional </a:t>
                </a:r>
                <a:r>
                  <a:rPr lang="en-US" altLang="zh-CN" dirty="0" smtClean="0">
                    <a:solidFill>
                      <a:schemeClr val="accent2">
                        <a:lumMod val="75000"/>
                      </a:schemeClr>
                    </a:solidFill>
                  </a:rPr>
                  <a:t>probability</a:t>
                </a:r>
              </a:p>
              <a:p>
                <a:pPr lvl="1"/>
                <a14:m>
                  <m:oMath xmlns:m="http://schemas.openxmlformats.org/officeDocument/2006/math">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𝑦</m:t>
                        </m:r>
                      </m:e>
                      <m:e>
                        <m:r>
                          <a:rPr lang="en-US" altLang="zh-CN" i="1">
                            <a:latin typeface="Cambria Math" panose="02040503050406030204" pitchFamily="18" charset="0"/>
                          </a:rPr>
                          <m:t>𝑥</m:t>
                        </m:r>
                        <m:r>
                          <a:rPr lang="en-US" altLang="zh-CN" i="1">
                            <a:latin typeface="Cambria Math" panose="02040503050406030204" pitchFamily="18" charset="0"/>
                          </a:rPr>
                          <m:t>,</m:t>
                        </m:r>
                        <m:r>
                          <a:rPr lang="zh-CN" altLang="en-US" i="1">
                            <a:latin typeface="Cambria Math" panose="02040503050406030204" pitchFamily="18" charset="0"/>
                          </a:rPr>
                          <m:t>𝜃</m:t>
                        </m:r>
                      </m:e>
                    </m:d>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𝑧</m:t>
                        </m:r>
                        <m:r>
                          <a:rPr lang="en-US" altLang="zh-CN" i="1">
                            <a:latin typeface="Cambria Math" panose="02040503050406030204" pitchFamily="18" charset="0"/>
                          </a:rPr>
                          <m:t>(</m:t>
                        </m:r>
                        <m:r>
                          <a:rPr lang="en-US" altLang="zh-CN" i="1">
                            <a:latin typeface="Cambria Math" panose="02040503050406030204" pitchFamily="18" charset="0"/>
                          </a:rPr>
                          <m:t>𝑥</m:t>
                        </m:r>
                        <m:r>
                          <a:rPr lang="en-US" altLang="zh-CN" i="1">
                            <a:latin typeface="Cambria Math" panose="02040503050406030204" pitchFamily="18" charset="0"/>
                          </a:rPr>
                          <m:t>,</m:t>
                        </m:r>
                        <m:r>
                          <a:rPr lang="zh-CN" altLang="en-US" i="1">
                            <a:latin typeface="Cambria Math" panose="02040503050406030204" pitchFamily="18" charset="0"/>
                          </a:rPr>
                          <m:t>𝜃</m:t>
                        </m:r>
                        <m:r>
                          <a:rPr lang="en-US" altLang="zh-CN" i="1">
                            <a:latin typeface="Cambria Math" panose="02040503050406030204" pitchFamily="18" charset="0"/>
                          </a:rPr>
                          <m:t>)</m:t>
                        </m:r>
                      </m:den>
                    </m:f>
                    <m:r>
                      <m:rPr>
                        <m:sty m:val="p"/>
                      </m:rPr>
                      <a:rPr lang="en-US" altLang="zh-CN">
                        <a:latin typeface="Cambria Math" panose="02040503050406030204" pitchFamily="18" charset="0"/>
                      </a:rPr>
                      <m:t>exp</m:t>
                    </m:r>
                    <m:r>
                      <a:rPr lang="en-US" altLang="zh-CN" i="1">
                        <a:latin typeface="Cambria Math" panose="02040503050406030204" pitchFamily="18" charset="0"/>
                      </a:rPr>
                      <m:t>⁡</m:t>
                    </m:r>
                    <m:d>
                      <m:dPr>
                        <m:ctrlPr>
                          <a:rPr lang="en-US" altLang="zh-CN" i="1">
                            <a:latin typeface="Cambria Math" panose="02040503050406030204" pitchFamily="18" charset="0"/>
                          </a:rPr>
                        </m:ctrlPr>
                      </m:dPr>
                      <m:e>
                        <m:nary>
                          <m:naryPr>
                            <m:chr m:val="∑"/>
                            <m:supHide m:val="on"/>
                            <m:ctrlPr>
                              <a:rPr lang="en-US" altLang="zh-CN" i="1">
                                <a:latin typeface="Cambria Math" panose="02040503050406030204" pitchFamily="18" charset="0"/>
                              </a:rPr>
                            </m:ctrlPr>
                          </m:naryPr>
                          <m:sub>
                            <m:r>
                              <m:rPr>
                                <m:brk m:alnAt="7"/>
                              </m:rPr>
                              <a:rPr lang="en-US" altLang="zh-CN" i="1">
                                <a:latin typeface="Cambria Math" panose="02040503050406030204" pitchFamily="18" charset="0"/>
                              </a:rPr>
                              <m:t>𝑘</m:t>
                            </m:r>
                          </m:sub>
                          <m:sup/>
                          <m:e>
                            <m:sSub>
                              <m:sSubPr>
                                <m:ctrlPr>
                                  <a:rPr lang="en-US" altLang="zh-CN" i="1">
                                    <a:latin typeface="Cambria Math" panose="02040503050406030204" pitchFamily="18" charset="0"/>
                                  </a:rPr>
                                </m:ctrlPr>
                              </m:sSubPr>
                              <m:e>
                                <m:r>
                                  <a:rPr lang="zh-CN" altLang="en-US" i="1">
                                    <a:latin typeface="Cambria Math" panose="02040503050406030204" pitchFamily="18" charset="0"/>
                                  </a:rPr>
                                  <m:t>𝜃</m:t>
                                </m:r>
                              </m:e>
                              <m:sub>
                                <m:r>
                                  <a:rPr lang="en-US" altLang="zh-CN" i="1">
                                    <a:latin typeface="Cambria Math" panose="02040503050406030204" pitchFamily="18" charset="0"/>
                                  </a:rPr>
                                  <m:t>𝑘</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𝑘</m:t>
                                </m:r>
                              </m:sub>
                            </m:sSub>
                            <m:r>
                              <a:rPr lang="en-US" altLang="zh-CN" i="1">
                                <a:latin typeface="Cambria Math" panose="02040503050406030204" pitchFamily="18" charset="0"/>
                              </a:rPr>
                              <m:t>(</m:t>
                            </m:r>
                            <m:r>
                              <a:rPr lang="en-US" altLang="zh-CN" i="1">
                                <a:latin typeface="Cambria Math" panose="02040503050406030204" pitchFamily="18" charset="0"/>
                              </a:rPr>
                              <m:t>𝑦</m:t>
                            </m:r>
                            <m:r>
                              <a:rPr lang="en-US" altLang="zh-CN" i="1">
                                <a:latin typeface="Cambria Math" panose="02040503050406030204" pitchFamily="18" charset="0"/>
                              </a:rPr>
                              <m:t>,</m:t>
                            </m:r>
                            <m:r>
                              <a:rPr lang="en-US" altLang="zh-CN" i="1">
                                <a:latin typeface="Cambria Math" panose="02040503050406030204" pitchFamily="18" charset="0"/>
                              </a:rPr>
                              <m:t>𝑥</m:t>
                            </m:r>
                            <m:r>
                              <a:rPr lang="en-US" altLang="zh-CN" i="1">
                                <a:latin typeface="Cambria Math" panose="02040503050406030204" pitchFamily="18" charset="0"/>
                              </a:rPr>
                              <m:t>)</m:t>
                            </m:r>
                          </m:e>
                        </m:nary>
                      </m:e>
                    </m:d>
                  </m:oMath>
                </a14:m>
                <a:endParaRPr lang="en-US" altLang="zh-CN" dirty="0"/>
              </a:p>
              <a:p>
                <a:pPr lvl="1"/>
                <a14:m>
                  <m:oMath xmlns:m="http://schemas.openxmlformats.org/officeDocument/2006/math">
                    <m:r>
                      <a:rPr lang="en-US" altLang="zh-CN" i="1">
                        <a:latin typeface="Cambria Math" panose="02040503050406030204" pitchFamily="18" charset="0"/>
                      </a:rPr>
                      <m:t>𝑍</m:t>
                    </m:r>
                    <m:d>
                      <m:dPr>
                        <m:ctrlPr>
                          <a:rPr lang="en-US" altLang="zh-CN" i="1">
                            <a:latin typeface="Cambria Math" panose="02040503050406030204" pitchFamily="18" charset="0"/>
                          </a:rPr>
                        </m:ctrlPr>
                      </m:dPr>
                      <m:e>
                        <m:r>
                          <a:rPr lang="en-US" altLang="zh-CN" i="1">
                            <a:latin typeface="Cambria Math" panose="02040503050406030204" pitchFamily="18" charset="0"/>
                          </a:rPr>
                          <m:t>𝑥</m:t>
                        </m:r>
                        <m:r>
                          <a:rPr lang="en-US" altLang="zh-CN" i="1">
                            <a:latin typeface="Cambria Math" panose="02040503050406030204" pitchFamily="18" charset="0"/>
                          </a:rPr>
                          <m:t>,</m:t>
                        </m:r>
                        <m:r>
                          <a:rPr lang="zh-CN" altLang="en-US" i="1">
                            <a:latin typeface="Cambria Math" panose="02040503050406030204" pitchFamily="18" charset="0"/>
                          </a:rPr>
                          <m:t>𝜃</m:t>
                        </m:r>
                      </m:e>
                    </m:d>
                    <m:r>
                      <a:rPr lang="en-US" altLang="zh-CN" i="1">
                        <a:latin typeface="Cambria Math" panose="02040503050406030204" pitchFamily="18" charset="0"/>
                      </a:rPr>
                      <m:t>=</m:t>
                    </m:r>
                    <m:nary>
                      <m:naryPr>
                        <m:chr m:val="∑"/>
                        <m:supHide m:val="on"/>
                        <m:ctrlPr>
                          <a:rPr lang="en-US" altLang="zh-CN" i="1">
                            <a:latin typeface="Cambria Math" panose="02040503050406030204" pitchFamily="18" charset="0"/>
                          </a:rPr>
                        </m:ctrlPr>
                      </m:naryPr>
                      <m:sub>
                        <m:r>
                          <m:rPr>
                            <m:brk m:alnAt="7"/>
                          </m:rPr>
                          <a:rPr lang="en-US" altLang="zh-CN" i="1">
                            <a:latin typeface="Cambria Math" panose="02040503050406030204" pitchFamily="18" charset="0"/>
                          </a:rPr>
                          <m:t>𝑦</m:t>
                        </m:r>
                        <m:r>
                          <a:rPr lang="en-US" altLang="zh-CN" i="1">
                            <a:latin typeface="Cambria Math" panose="02040503050406030204" pitchFamily="18" charset="0"/>
                          </a:rPr>
                          <m:t>′</m:t>
                        </m:r>
                      </m:sub>
                      <m:sup/>
                      <m:e>
                        <m:r>
                          <m:rPr>
                            <m:sty m:val="p"/>
                          </m:rPr>
                          <a:rPr lang="en-US" altLang="zh-CN">
                            <a:latin typeface="Cambria Math" panose="02040503050406030204" pitchFamily="18" charset="0"/>
                          </a:rPr>
                          <m:t>exp</m:t>
                        </m:r>
                        <m:r>
                          <a:rPr lang="en-US" altLang="zh-CN" i="1">
                            <a:latin typeface="Cambria Math" panose="02040503050406030204" pitchFamily="18" charset="0"/>
                          </a:rPr>
                          <m:t>⁡</m:t>
                        </m:r>
                        <m:d>
                          <m:dPr>
                            <m:ctrlPr>
                              <a:rPr lang="en-US" altLang="zh-CN" i="1">
                                <a:latin typeface="Cambria Math" panose="02040503050406030204" pitchFamily="18" charset="0"/>
                              </a:rPr>
                            </m:ctrlPr>
                          </m:dPr>
                          <m:e>
                            <m:nary>
                              <m:naryPr>
                                <m:chr m:val="∑"/>
                                <m:supHide m:val="on"/>
                                <m:ctrlPr>
                                  <a:rPr lang="en-US" altLang="zh-CN" i="1">
                                    <a:latin typeface="Cambria Math" panose="02040503050406030204" pitchFamily="18" charset="0"/>
                                  </a:rPr>
                                </m:ctrlPr>
                              </m:naryPr>
                              <m:sub>
                                <m:r>
                                  <m:rPr>
                                    <m:brk m:alnAt="7"/>
                                  </m:rPr>
                                  <a:rPr lang="en-US" altLang="zh-CN" i="1">
                                    <a:latin typeface="Cambria Math" panose="02040503050406030204" pitchFamily="18" charset="0"/>
                                  </a:rPr>
                                  <m:t>𝑘</m:t>
                                </m:r>
                              </m:sub>
                              <m:sup/>
                              <m:e>
                                <m:sSub>
                                  <m:sSubPr>
                                    <m:ctrlPr>
                                      <a:rPr lang="en-US" altLang="zh-CN" i="1">
                                        <a:latin typeface="Cambria Math" panose="02040503050406030204" pitchFamily="18" charset="0"/>
                                      </a:rPr>
                                    </m:ctrlPr>
                                  </m:sSubPr>
                                  <m:e>
                                    <m:r>
                                      <a:rPr lang="zh-CN" altLang="en-US" i="1">
                                        <a:latin typeface="Cambria Math" panose="02040503050406030204" pitchFamily="18" charset="0"/>
                                      </a:rPr>
                                      <m:t>𝜃</m:t>
                                    </m:r>
                                  </m:e>
                                  <m:sub>
                                    <m:r>
                                      <a:rPr lang="en-US" altLang="zh-CN" i="1">
                                        <a:latin typeface="Cambria Math" panose="02040503050406030204" pitchFamily="18" charset="0"/>
                                      </a:rPr>
                                      <m:t>𝑘</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𝑘</m:t>
                                    </m:r>
                                  </m:sub>
                                </m:sSub>
                                <m:r>
                                  <a:rPr lang="en-US" altLang="zh-CN" i="1">
                                    <a:latin typeface="Cambria Math" panose="02040503050406030204" pitchFamily="18" charset="0"/>
                                  </a:rPr>
                                  <m:t>(</m:t>
                                </m:r>
                                <m:r>
                                  <a:rPr lang="en-US" altLang="zh-CN" i="1">
                                    <a:latin typeface="Cambria Math" panose="02040503050406030204" pitchFamily="18" charset="0"/>
                                  </a:rPr>
                                  <m:t>𝑦</m:t>
                                </m:r>
                                <m:r>
                                  <a:rPr lang="en-US" altLang="zh-CN" i="1">
                                    <a:latin typeface="Cambria Math" panose="02040503050406030204" pitchFamily="18" charset="0"/>
                                  </a:rPr>
                                  <m:t>′,</m:t>
                                </m:r>
                                <m:r>
                                  <a:rPr lang="en-US" altLang="zh-CN" i="1">
                                    <a:latin typeface="Cambria Math" panose="02040503050406030204" pitchFamily="18" charset="0"/>
                                  </a:rPr>
                                  <m:t>𝑥</m:t>
                                </m:r>
                                <m:r>
                                  <a:rPr lang="en-US" altLang="zh-CN" i="1">
                                    <a:latin typeface="Cambria Math" panose="02040503050406030204" pitchFamily="18" charset="0"/>
                                  </a:rPr>
                                  <m:t>)</m:t>
                                </m:r>
                              </m:e>
                            </m:nary>
                          </m:e>
                        </m:d>
                      </m:e>
                    </m:nary>
                  </m:oMath>
                </a14:m>
                <a:endParaRPr lang="en-US" altLang="zh-CN" dirty="0" smtClean="0"/>
              </a:p>
              <a:p>
                <a:r>
                  <a:rPr lang="en-US" altLang="zh-CN" dirty="0" smtClean="0">
                    <a:solidFill>
                      <a:schemeClr val="accent2">
                        <a:lumMod val="75000"/>
                      </a:schemeClr>
                    </a:solidFill>
                  </a:rPr>
                  <a:t>Global</a:t>
                </a:r>
                <a:r>
                  <a:rPr lang="en-US" altLang="zh-CN" dirty="0" smtClean="0"/>
                  <a:t> </a:t>
                </a:r>
                <a:r>
                  <a:rPr lang="en-US" altLang="zh-CN" dirty="0" smtClean="0">
                    <a:solidFill>
                      <a:schemeClr val="accent2">
                        <a:lumMod val="75000"/>
                      </a:schemeClr>
                    </a:solidFill>
                  </a:rPr>
                  <a:t>model</a:t>
                </a:r>
              </a:p>
              <a:p>
                <a:pPr lvl="1"/>
                <a:r>
                  <a:rPr lang="en-US" altLang="zh-CN" dirty="0" smtClean="0"/>
                  <a:t>Predict global structure, not local classifier</a:t>
                </a:r>
              </a:p>
              <a:p>
                <a:pPr lvl="1"/>
                <a:r>
                  <a:rPr lang="en-US" altLang="zh-CN" dirty="0" smtClean="0"/>
                  <a:t>Training: globally normalized objective</a:t>
                </a:r>
              </a:p>
              <a:p>
                <a:pPr lvl="1"/>
                <a:r>
                  <a:rPr lang="en-US" altLang="zh-CN" dirty="0" smtClean="0"/>
                  <a:t>Decode: Viterbi algorithm </a:t>
                </a:r>
              </a:p>
              <a:p>
                <a:pPr lvl="1"/>
                <a:endParaRPr lang="en-US" altLang="zh-CN" b="0" dirty="0" smtClean="0"/>
              </a:p>
              <a:p>
                <a:pPr lvl="1"/>
                <a:endParaRPr lang="en-US" altLang="zh-CN" dirty="0"/>
              </a:p>
            </p:txBody>
          </p:sp>
        </mc:Choice>
        <mc:Fallback xmlns="">
          <p:sp>
            <p:nvSpPr>
              <p:cNvPr id="2" name="内容占位符 1"/>
              <p:cNvSpPr>
                <a:spLocks noGrp="1" noRot="1" noChangeAspect="1" noMove="1" noResize="1" noEditPoints="1" noAdjustHandles="1" noChangeArrowheads="1" noChangeShapeType="1" noTextEdit="1"/>
              </p:cNvSpPr>
              <p:nvPr>
                <p:ph idx="1"/>
              </p:nvPr>
            </p:nvSpPr>
            <p:spPr>
              <a:blipFill>
                <a:blip r:embed="rId2"/>
                <a:stretch>
                  <a:fillRect l="-494" t="-1086"/>
                </a:stretch>
              </a:blipFill>
            </p:spPr>
            <p:txBody>
              <a:bodyPr/>
              <a:lstStyle/>
              <a:p>
                <a:r>
                  <a:rPr lang="zh-CN" altLang="en-US">
                    <a:noFill/>
                  </a:rPr>
                  <a:t> </a:t>
                </a:r>
              </a:p>
            </p:txBody>
          </p:sp>
        </mc:Fallback>
      </mc:AlternateContent>
      <p:sp>
        <p:nvSpPr>
          <p:cNvPr id="3" name="标题 2"/>
          <p:cNvSpPr>
            <a:spLocks noGrp="1"/>
          </p:cNvSpPr>
          <p:nvPr>
            <p:ph type="title"/>
          </p:nvPr>
        </p:nvSpPr>
        <p:spPr/>
        <p:txBody>
          <a:bodyPr/>
          <a:lstStyle/>
          <a:p>
            <a:r>
              <a:rPr lang="en-US" altLang="zh-CN" dirty="0" smtClean="0"/>
              <a:t>Conditional Random Fields (CRFs)</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14</a:t>
            </a:fld>
            <a:endParaRPr lang="zh-CN" altLang="en-US"/>
          </a:p>
        </p:txBody>
      </p:sp>
      <p:grpSp>
        <p:nvGrpSpPr>
          <p:cNvPr id="5" name="Group 73"/>
          <p:cNvGrpSpPr>
            <a:grpSpLocks/>
          </p:cNvGrpSpPr>
          <p:nvPr/>
        </p:nvGrpSpPr>
        <p:grpSpPr bwMode="auto">
          <a:xfrm>
            <a:off x="1714500" y="5013176"/>
            <a:ext cx="5570537" cy="1327150"/>
            <a:chOff x="558" y="1558"/>
            <a:chExt cx="3509" cy="836"/>
          </a:xfrm>
        </p:grpSpPr>
        <p:sp>
          <p:nvSpPr>
            <p:cNvPr id="6" name="Oval 3"/>
            <p:cNvSpPr>
              <a:spLocks noChangeArrowheads="1"/>
            </p:cNvSpPr>
            <p:nvPr/>
          </p:nvSpPr>
          <p:spPr bwMode="auto">
            <a:xfrm>
              <a:off x="558" y="1558"/>
              <a:ext cx="294" cy="300"/>
            </a:xfrm>
            <a:prstGeom prst="ellipse">
              <a:avLst/>
            </a:prstGeom>
            <a:solidFill>
              <a:srgbClr val="DDDDDD"/>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CN" altLang="zh-CN" sz="1800">
                <a:latin typeface="Helvetica" panose="020B0604020202020204" pitchFamily="34" charset="0"/>
              </a:endParaRPr>
            </a:p>
          </p:txBody>
        </p:sp>
        <p:sp>
          <p:nvSpPr>
            <p:cNvPr id="7" name="Oval 5"/>
            <p:cNvSpPr>
              <a:spLocks noChangeArrowheads="1"/>
            </p:cNvSpPr>
            <p:nvPr/>
          </p:nvSpPr>
          <p:spPr bwMode="auto">
            <a:xfrm>
              <a:off x="558" y="2092"/>
              <a:ext cx="294" cy="300"/>
            </a:xfrm>
            <a:prstGeom prst="ellipse">
              <a:avLst/>
            </a:prstGeom>
            <a:solidFill>
              <a:srgbClr val="DDDDDD"/>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CN" altLang="zh-CN" sz="1800">
                <a:latin typeface="Helvetica" panose="020B0604020202020204" pitchFamily="34" charset="0"/>
              </a:endParaRPr>
            </a:p>
          </p:txBody>
        </p:sp>
        <p:sp>
          <p:nvSpPr>
            <p:cNvPr id="8" name="Line 7"/>
            <p:cNvSpPr>
              <a:spLocks noChangeShapeType="1"/>
            </p:cNvSpPr>
            <p:nvPr/>
          </p:nvSpPr>
          <p:spPr bwMode="auto">
            <a:xfrm>
              <a:off x="705" y="1855"/>
              <a:ext cx="0" cy="2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 name="Oval 8"/>
            <p:cNvSpPr>
              <a:spLocks noChangeArrowheads="1"/>
            </p:cNvSpPr>
            <p:nvPr/>
          </p:nvSpPr>
          <p:spPr bwMode="auto">
            <a:xfrm>
              <a:off x="1271" y="1558"/>
              <a:ext cx="294" cy="300"/>
            </a:xfrm>
            <a:prstGeom prst="ellipse">
              <a:avLst/>
            </a:prstGeom>
            <a:solidFill>
              <a:srgbClr val="DDDDDD"/>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CN" altLang="zh-CN" sz="1800">
                <a:latin typeface="Helvetica" panose="020B0604020202020204" pitchFamily="34" charset="0"/>
              </a:endParaRPr>
            </a:p>
          </p:txBody>
        </p:sp>
        <p:sp>
          <p:nvSpPr>
            <p:cNvPr id="10" name="Oval 10"/>
            <p:cNvSpPr>
              <a:spLocks noChangeArrowheads="1"/>
            </p:cNvSpPr>
            <p:nvPr/>
          </p:nvSpPr>
          <p:spPr bwMode="auto">
            <a:xfrm>
              <a:off x="1271" y="2092"/>
              <a:ext cx="294" cy="300"/>
            </a:xfrm>
            <a:prstGeom prst="ellipse">
              <a:avLst/>
            </a:prstGeom>
            <a:solidFill>
              <a:srgbClr val="DDDDDD"/>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CN" altLang="zh-CN" sz="1800">
                <a:latin typeface="Helvetica" panose="020B0604020202020204" pitchFamily="34" charset="0"/>
              </a:endParaRPr>
            </a:p>
          </p:txBody>
        </p:sp>
        <p:sp>
          <p:nvSpPr>
            <p:cNvPr id="11" name="Line 12"/>
            <p:cNvSpPr>
              <a:spLocks noChangeShapeType="1"/>
            </p:cNvSpPr>
            <p:nvPr/>
          </p:nvSpPr>
          <p:spPr bwMode="auto">
            <a:xfrm>
              <a:off x="1418" y="1855"/>
              <a:ext cx="0" cy="2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 name="Oval 13"/>
            <p:cNvSpPr>
              <a:spLocks noChangeArrowheads="1"/>
            </p:cNvSpPr>
            <p:nvPr/>
          </p:nvSpPr>
          <p:spPr bwMode="auto">
            <a:xfrm>
              <a:off x="1983" y="1558"/>
              <a:ext cx="294" cy="300"/>
            </a:xfrm>
            <a:prstGeom prst="ellipse">
              <a:avLst/>
            </a:prstGeom>
            <a:solidFill>
              <a:srgbClr val="DDDDDD"/>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CN" altLang="zh-CN" sz="1800">
                <a:latin typeface="Helvetica" panose="020B0604020202020204" pitchFamily="34" charset="0"/>
              </a:endParaRPr>
            </a:p>
          </p:txBody>
        </p:sp>
        <p:sp>
          <p:nvSpPr>
            <p:cNvPr id="13" name="Oval 15"/>
            <p:cNvSpPr>
              <a:spLocks noChangeArrowheads="1"/>
            </p:cNvSpPr>
            <p:nvPr/>
          </p:nvSpPr>
          <p:spPr bwMode="auto">
            <a:xfrm>
              <a:off x="1983" y="2092"/>
              <a:ext cx="294" cy="300"/>
            </a:xfrm>
            <a:prstGeom prst="ellipse">
              <a:avLst/>
            </a:prstGeom>
            <a:solidFill>
              <a:srgbClr val="DDDDDD"/>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CN" altLang="zh-CN" sz="1800">
                <a:latin typeface="Helvetica" panose="020B0604020202020204" pitchFamily="34" charset="0"/>
              </a:endParaRPr>
            </a:p>
          </p:txBody>
        </p:sp>
        <p:sp>
          <p:nvSpPr>
            <p:cNvPr id="14" name="Line 17"/>
            <p:cNvSpPr>
              <a:spLocks noChangeShapeType="1"/>
            </p:cNvSpPr>
            <p:nvPr/>
          </p:nvSpPr>
          <p:spPr bwMode="auto">
            <a:xfrm>
              <a:off x="2130" y="1855"/>
              <a:ext cx="0" cy="2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 name="Oval 18"/>
            <p:cNvSpPr>
              <a:spLocks noChangeArrowheads="1"/>
            </p:cNvSpPr>
            <p:nvPr/>
          </p:nvSpPr>
          <p:spPr bwMode="auto">
            <a:xfrm>
              <a:off x="2699" y="1558"/>
              <a:ext cx="294" cy="300"/>
            </a:xfrm>
            <a:prstGeom prst="ellipse">
              <a:avLst/>
            </a:prstGeom>
            <a:solidFill>
              <a:srgbClr val="DDDDDD"/>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CN" altLang="zh-CN" sz="1800">
                <a:latin typeface="Helvetica" panose="020B0604020202020204" pitchFamily="34" charset="0"/>
              </a:endParaRPr>
            </a:p>
          </p:txBody>
        </p:sp>
        <p:sp>
          <p:nvSpPr>
            <p:cNvPr id="16" name="Oval 20"/>
            <p:cNvSpPr>
              <a:spLocks noChangeArrowheads="1"/>
            </p:cNvSpPr>
            <p:nvPr/>
          </p:nvSpPr>
          <p:spPr bwMode="auto">
            <a:xfrm>
              <a:off x="2699" y="2092"/>
              <a:ext cx="294" cy="300"/>
            </a:xfrm>
            <a:prstGeom prst="ellipse">
              <a:avLst/>
            </a:prstGeom>
            <a:solidFill>
              <a:srgbClr val="DDDDDD"/>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CN" altLang="zh-CN" sz="1800">
                <a:latin typeface="Helvetica" panose="020B0604020202020204" pitchFamily="34" charset="0"/>
              </a:endParaRPr>
            </a:p>
          </p:txBody>
        </p:sp>
        <p:sp>
          <p:nvSpPr>
            <p:cNvPr id="17" name="Line 22"/>
            <p:cNvSpPr>
              <a:spLocks noChangeShapeType="1"/>
            </p:cNvSpPr>
            <p:nvPr/>
          </p:nvSpPr>
          <p:spPr bwMode="auto">
            <a:xfrm>
              <a:off x="2846" y="1855"/>
              <a:ext cx="0" cy="2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8" name="Oval 23"/>
            <p:cNvSpPr>
              <a:spLocks noChangeArrowheads="1"/>
            </p:cNvSpPr>
            <p:nvPr/>
          </p:nvSpPr>
          <p:spPr bwMode="auto">
            <a:xfrm>
              <a:off x="3773" y="1558"/>
              <a:ext cx="294" cy="300"/>
            </a:xfrm>
            <a:prstGeom prst="ellipse">
              <a:avLst/>
            </a:prstGeom>
            <a:solidFill>
              <a:srgbClr val="DDDDDD"/>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CN" altLang="zh-CN" sz="1800">
                <a:latin typeface="Helvetica" panose="020B0604020202020204" pitchFamily="34" charset="0"/>
              </a:endParaRPr>
            </a:p>
          </p:txBody>
        </p:sp>
        <p:sp>
          <p:nvSpPr>
            <p:cNvPr id="19" name="Oval 25"/>
            <p:cNvSpPr>
              <a:spLocks noChangeArrowheads="1"/>
            </p:cNvSpPr>
            <p:nvPr/>
          </p:nvSpPr>
          <p:spPr bwMode="auto">
            <a:xfrm>
              <a:off x="3773" y="2092"/>
              <a:ext cx="294" cy="300"/>
            </a:xfrm>
            <a:prstGeom prst="ellipse">
              <a:avLst/>
            </a:prstGeom>
            <a:solidFill>
              <a:srgbClr val="DDDDDD"/>
            </a:solidFill>
            <a:ln w="19050">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zh-CN" altLang="zh-CN" sz="1800">
                <a:latin typeface="Helvetica" panose="020B0604020202020204" pitchFamily="34" charset="0"/>
              </a:endParaRPr>
            </a:p>
          </p:txBody>
        </p:sp>
        <p:sp>
          <p:nvSpPr>
            <p:cNvPr id="20" name="Line 27"/>
            <p:cNvSpPr>
              <a:spLocks noChangeShapeType="1"/>
            </p:cNvSpPr>
            <p:nvPr/>
          </p:nvSpPr>
          <p:spPr bwMode="auto">
            <a:xfrm>
              <a:off x="3920" y="1855"/>
              <a:ext cx="0" cy="2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1" name="Line 28"/>
            <p:cNvSpPr>
              <a:spLocks noChangeShapeType="1"/>
            </p:cNvSpPr>
            <p:nvPr/>
          </p:nvSpPr>
          <p:spPr bwMode="auto">
            <a:xfrm>
              <a:off x="1562" y="1693"/>
              <a:ext cx="4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 name="Line 29"/>
            <p:cNvSpPr>
              <a:spLocks noChangeShapeType="1"/>
            </p:cNvSpPr>
            <p:nvPr/>
          </p:nvSpPr>
          <p:spPr bwMode="auto">
            <a:xfrm>
              <a:off x="854" y="1693"/>
              <a:ext cx="4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3" name="Line 30"/>
            <p:cNvSpPr>
              <a:spLocks noChangeShapeType="1"/>
            </p:cNvSpPr>
            <p:nvPr/>
          </p:nvSpPr>
          <p:spPr bwMode="auto">
            <a:xfrm>
              <a:off x="2282" y="1693"/>
              <a:ext cx="4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 name="Line 31"/>
            <p:cNvSpPr>
              <a:spLocks noChangeShapeType="1"/>
            </p:cNvSpPr>
            <p:nvPr/>
          </p:nvSpPr>
          <p:spPr bwMode="auto">
            <a:xfrm>
              <a:off x="3209" y="1691"/>
              <a:ext cx="373"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5" name="Text Box 32"/>
            <p:cNvSpPr txBox="1">
              <a:spLocks noChangeArrowheads="1"/>
            </p:cNvSpPr>
            <p:nvPr/>
          </p:nvSpPr>
          <p:spPr bwMode="auto">
            <a:xfrm>
              <a:off x="593" y="2106"/>
              <a:ext cx="2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b="1" i="1" dirty="0">
                  <a:latin typeface="Helvetica" panose="020B0604020202020204" pitchFamily="34" charset="0"/>
                </a:rPr>
                <a:t>x</a:t>
              </a:r>
              <a:r>
                <a:rPr lang="en-US" altLang="zh-CN" sz="1800" b="1" baseline="-25000" dirty="0">
                  <a:latin typeface="Helvetica" panose="020B0604020202020204" pitchFamily="34" charset="0"/>
                </a:rPr>
                <a:t>1</a:t>
              </a:r>
              <a:endParaRPr lang="en-US" altLang="zh-CN" sz="1800" b="1" dirty="0">
                <a:latin typeface="Helvetica" panose="020B0604020202020204" pitchFamily="34" charset="0"/>
              </a:endParaRPr>
            </a:p>
          </p:txBody>
        </p:sp>
        <p:sp>
          <p:nvSpPr>
            <p:cNvPr id="26" name="Text Box 33"/>
            <p:cNvSpPr txBox="1">
              <a:spLocks noChangeArrowheads="1"/>
            </p:cNvSpPr>
            <p:nvPr/>
          </p:nvSpPr>
          <p:spPr bwMode="auto">
            <a:xfrm>
              <a:off x="1300" y="2106"/>
              <a:ext cx="2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b="1" i="1" dirty="0">
                  <a:latin typeface="Helvetica" panose="020B0604020202020204" pitchFamily="34" charset="0"/>
                </a:rPr>
                <a:t>x</a:t>
              </a:r>
              <a:r>
                <a:rPr lang="en-US" altLang="zh-CN" sz="1800" b="1" baseline="-25000" dirty="0">
                  <a:latin typeface="Helvetica" panose="020B0604020202020204" pitchFamily="34" charset="0"/>
                </a:rPr>
                <a:t>2</a:t>
              </a:r>
              <a:endParaRPr lang="en-US" altLang="zh-CN" sz="1800" b="1" dirty="0">
                <a:latin typeface="Helvetica" panose="020B0604020202020204" pitchFamily="34" charset="0"/>
              </a:endParaRPr>
            </a:p>
          </p:txBody>
        </p:sp>
        <p:sp>
          <p:nvSpPr>
            <p:cNvPr id="27" name="Text Box 34"/>
            <p:cNvSpPr txBox="1">
              <a:spLocks noChangeArrowheads="1"/>
            </p:cNvSpPr>
            <p:nvPr/>
          </p:nvSpPr>
          <p:spPr bwMode="auto">
            <a:xfrm>
              <a:off x="2007" y="2106"/>
              <a:ext cx="2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b="1" i="1" dirty="0">
                  <a:latin typeface="Helvetica" panose="020B0604020202020204" pitchFamily="34" charset="0"/>
                </a:rPr>
                <a:t>x</a:t>
              </a:r>
              <a:r>
                <a:rPr lang="en-US" altLang="zh-CN" sz="1800" b="1" baseline="-25000" dirty="0">
                  <a:latin typeface="Helvetica" panose="020B0604020202020204" pitchFamily="34" charset="0"/>
                </a:rPr>
                <a:t>3</a:t>
              </a:r>
              <a:endParaRPr lang="en-US" altLang="zh-CN" sz="1800" b="1" dirty="0">
                <a:latin typeface="Helvetica" panose="020B0604020202020204" pitchFamily="34" charset="0"/>
              </a:endParaRPr>
            </a:p>
          </p:txBody>
        </p:sp>
        <p:sp>
          <p:nvSpPr>
            <p:cNvPr id="28" name="Text Box 35"/>
            <p:cNvSpPr txBox="1">
              <a:spLocks noChangeArrowheads="1"/>
            </p:cNvSpPr>
            <p:nvPr/>
          </p:nvSpPr>
          <p:spPr bwMode="auto">
            <a:xfrm>
              <a:off x="2734" y="2106"/>
              <a:ext cx="2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b="1" i="1" dirty="0">
                  <a:latin typeface="Helvetica" panose="020B0604020202020204" pitchFamily="34" charset="0"/>
                </a:rPr>
                <a:t>x</a:t>
              </a:r>
              <a:r>
                <a:rPr lang="en-US" altLang="zh-CN" sz="1800" b="1" baseline="-25000" dirty="0">
                  <a:latin typeface="Helvetica" panose="020B0604020202020204" pitchFamily="34" charset="0"/>
                </a:rPr>
                <a:t>4</a:t>
              </a:r>
              <a:endParaRPr lang="en-US" altLang="zh-CN" sz="1800" b="1" dirty="0">
                <a:latin typeface="Helvetica" panose="020B0604020202020204" pitchFamily="34" charset="0"/>
              </a:endParaRPr>
            </a:p>
          </p:txBody>
        </p:sp>
        <p:sp>
          <p:nvSpPr>
            <p:cNvPr id="29" name="Text Box 36"/>
            <p:cNvSpPr txBox="1">
              <a:spLocks noChangeArrowheads="1"/>
            </p:cNvSpPr>
            <p:nvPr/>
          </p:nvSpPr>
          <p:spPr bwMode="auto">
            <a:xfrm>
              <a:off x="3797" y="2106"/>
              <a:ext cx="25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b="1" i="1" dirty="0">
                  <a:latin typeface="Helvetica" panose="020B0604020202020204" pitchFamily="34" charset="0"/>
                </a:rPr>
                <a:t>x</a:t>
              </a:r>
              <a:r>
                <a:rPr lang="en-US" altLang="zh-CN" sz="1800" b="1" baseline="-25000" dirty="0">
                  <a:latin typeface="Helvetica" panose="020B0604020202020204" pitchFamily="34" charset="0"/>
                </a:rPr>
                <a:t>n</a:t>
              </a:r>
              <a:endParaRPr lang="en-US" altLang="zh-CN" sz="1800" b="1" dirty="0">
                <a:latin typeface="Helvetica" panose="020B0604020202020204" pitchFamily="34" charset="0"/>
              </a:endParaRPr>
            </a:p>
          </p:txBody>
        </p:sp>
        <p:sp>
          <p:nvSpPr>
            <p:cNvPr id="30" name="Text Box 42"/>
            <p:cNvSpPr txBox="1">
              <a:spLocks noChangeArrowheads="1"/>
            </p:cNvSpPr>
            <p:nvPr/>
          </p:nvSpPr>
          <p:spPr bwMode="auto">
            <a:xfrm>
              <a:off x="600" y="1563"/>
              <a:ext cx="24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i="1" dirty="0">
                  <a:latin typeface="Helvetica" panose="020B0604020202020204" pitchFamily="34" charset="0"/>
                </a:rPr>
                <a:t>y</a:t>
              </a:r>
              <a:r>
                <a:rPr lang="en-US" altLang="zh-CN" sz="1800" baseline="-25000" dirty="0">
                  <a:latin typeface="Helvetica" panose="020B0604020202020204" pitchFamily="34" charset="0"/>
                </a:rPr>
                <a:t>1</a:t>
              </a:r>
              <a:endParaRPr lang="en-US" altLang="zh-CN" sz="1800" dirty="0">
                <a:latin typeface="Helvetica" panose="020B0604020202020204" pitchFamily="34" charset="0"/>
              </a:endParaRPr>
            </a:p>
          </p:txBody>
        </p:sp>
        <p:sp>
          <p:nvSpPr>
            <p:cNvPr id="31" name="Text Box 43"/>
            <p:cNvSpPr txBox="1">
              <a:spLocks noChangeArrowheads="1"/>
            </p:cNvSpPr>
            <p:nvPr/>
          </p:nvSpPr>
          <p:spPr bwMode="auto">
            <a:xfrm>
              <a:off x="1307" y="1563"/>
              <a:ext cx="24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i="1" dirty="0">
                  <a:latin typeface="Helvetica" panose="020B0604020202020204" pitchFamily="34" charset="0"/>
                </a:rPr>
                <a:t>y</a:t>
              </a:r>
              <a:r>
                <a:rPr lang="en-US" altLang="zh-CN" sz="1800" baseline="-25000" dirty="0">
                  <a:latin typeface="Helvetica" panose="020B0604020202020204" pitchFamily="34" charset="0"/>
                </a:rPr>
                <a:t>2</a:t>
              </a:r>
              <a:endParaRPr lang="en-US" altLang="zh-CN" sz="1800" dirty="0">
                <a:latin typeface="Helvetica" panose="020B0604020202020204" pitchFamily="34" charset="0"/>
              </a:endParaRPr>
            </a:p>
          </p:txBody>
        </p:sp>
        <p:sp>
          <p:nvSpPr>
            <p:cNvPr id="32" name="Text Box 44"/>
            <p:cNvSpPr txBox="1">
              <a:spLocks noChangeArrowheads="1"/>
            </p:cNvSpPr>
            <p:nvPr/>
          </p:nvSpPr>
          <p:spPr bwMode="auto">
            <a:xfrm>
              <a:off x="2014" y="1563"/>
              <a:ext cx="24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i="1" dirty="0">
                  <a:latin typeface="Helvetica" panose="020B0604020202020204" pitchFamily="34" charset="0"/>
                </a:rPr>
                <a:t>y</a:t>
              </a:r>
              <a:r>
                <a:rPr lang="en-US" altLang="zh-CN" sz="1800" baseline="-25000" dirty="0">
                  <a:latin typeface="Helvetica" panose="020B0604020202020204" pitchFamily="34" charset="0"/>
                </a:rPr>
                <a:t>3</a:t>
              </a:r>
              <a:endParaRPr lang="en-US" altLang="zh-CN" sz="1800" dirty="0">
                <a:latin typeface="Helvetica" panose="020B0604020202020204" pitchFamily="34" charset="0"/>
              </a:endParaRPr>
            </a:p>
          </p:txBody>
        </p:sp>
        <p:sp>
          <p:nvSpPr>
            <p:cNvPr id="33" name="Text Box 45"/>
            <p:cNvSpPr txBox="1">
              <a:spLocks noChangeArrowheads="1"/>
            </p:cNvSpPr>
            <p:nvPr/>
          </p:nvSpPr>
          <p:spPr bwMode="auto">
            <a:xfrm>
              <a:off x="2741" y="1563"/>
              <a:ext cx="24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i="1" dirty="0">
                  <a:latin typeface="Helvetica" panose="020B0604020202020204" pitchFamily="34" charset="0"/>
                </a:rPr>
                <a:t>y</a:t>
              </a:r>
              <a:r>
                <a:rPr lang="en-US" altLang="zh-CN" sz="1800" baseline="-25000" dirty="0">
                  <a:latin typeface="Helvetica" panose="020B0604020202020204" pitchFamily="34" charset="0"/>
                </a:rPr>
                <a:t>4</a:t>
              </a:r>
              <a:endParaRPr lang="en-US" altLang="zh-CN" sz="1800" dirty="0">
                <a:latin typeface="Helvetica" panose="020B0604020202020204" pitchFamily="34" charset="0"/>
              </a:endParaRPr>
            </a:p>
          </p:txBody>
        </p:sp>
        <p:sp>
          <p:nvSpPr>
            <p:cNvPr id="34" name="Text Box 46"/>
            <p:cNvSpPr txBox="1">
              <a:spLocks noChangeArrowheads="1"/>
            </p:cNvSpPr>
            <p:nvPr/>
          </p:nvSpPr>
          <p:spPr bwMode="auto">
            <a:xfrm>
              <a:off x="3804" y="1563"/>
              <a:ext cx="24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i="1" dirty="0">
                  <a:latin typeface="Helvetica" panose="020B0604020202020204" pitchFamily="34" charset="0"/>
                </a:rPr>
                <a:t>y</a:t>
              </a:r>
              <a:r>
                <a:rPr lang="en-US" altLang="zh-CN" sz="1800" baseline="-25000" dirty="0">
                  <a:latin typeface="Helvetica" panose="020B0604020202020204" pitchFamily="34" charset="0"/>
                </a:rPr>
                <a:t>n</a:t>
              </a:r>
              <a:endParaRPr lang="en-US" altLang="zh-CN" sz="1800" dirty="0">
                <a:latin typeface="Helvetica" panose="020B0604020202020204" pitchFamily="34" charset="0"/>
              </a:endParaRPr>
            </a:p>
          </p:txBody>
        </p:sp>
        <p:sp>
          <p:nvSpPr>
            <p:cNvPr id="35" name="Line 55"/>
            <p:cNvSpPr>
              <a:spLocks noChangeShapeType="1"/>
            </p:cNvSpPr>
            <p:nvPr/>
          </p:nvSpPr>
          <p:spPr bwMode="auto">
            <a:xfrm>
              <a:off x="3582" y="1691"/>
              <a:ext cx="196"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 name="Line 56"/>
            <p:cNvSpPr>
              <a:spLocks noChangeShapeType="1"/>
            </p:cNvSpPr>
            <p:nvPr/>
          </p:nvSpPr>
          <p:spPr bwMode="auto">
            <a:xfrm>
              <a:off x="2990" y="1691"/>
              <a:ext cx="193"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spTree>
    <p:extLst>
      <p:ext uri="{BB962C8B-B14F-4D97-AF65-F5344CB8AC3E}">
        <p14:creationId xmlns:p14="http://schemas.microsoft.com/office/powerpoint/2010/main" val="196939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chemeClr val="accent2">
                    <a:lumMod val="75000"/>
                  </a:schemeClr>
                </a:solidFill>
              </a:rPr>
              <a:t>F</a:t>
            </a:r>
            <a:r>
              <a:rPr lang="en-US" altLang="zh-CN" dirty="0" smtClean="0">
                <a:solidFill>
                  <a:schemeClr val="accent2">
                    <a:lumMod val="75000"/>
                  </a:schemeClr>
                </a:solidFill>
              </a:rPr>
              <a:t>or models other than neural models</a:t>
            </a:r>
          </a:p>
          <a:p>
            <a:pPr lvl="1"/>
            <a:r>
              <a:rPr lang="en-US" altLang="zh-CN" dirty="0" smtClean="0">
                <a:solidFill>
                  <a:srgbClr val="FF0000"/>
                </a:solidFill>
              </a:rPr>
              <a:t>Perceptron</a:t>
            </a:r>
          </a:p>
          <a:p>
            <a:pPr marL="914400" lvl="2" indent="0">
              <a:buNone/>
            </a:pPr>
            <a:r>
              <a:rPr lang="en-US" altLang="zh-CN" dirty="0"/>
              <a:t> </a:t>
            </a:r>
            <a:r>
              <a:rPr lang="en-US" altLang="zh-CN" dirty="0" smtClean="0">
                <a:solidFill>
                  <a:srgbClr val="FF0000"/>
                </a:solidFill>
              </a:rPr>
              <a:t>online</a:t>
            </a:r>
            <a:r>
              <a:rPr lang="en-US" altLang="zh-CN" dirty="0" smtClean="0"/>
              <a:t>, </a:t>
            </a:r>
            <a:r>
              <a:rPr lang="en-US" altLang="zh-CN" dirty="0" smtClean="0">
                <a:solidFill>
                  <a:srgbClr val="FF0000"/>
                </a:solidFill>
              </a:rPr>
              <a:t>fast</a:t>
            </a:r>
            <a:r>
              <a:rPr lang="en-US" altLang="zh-CN" dirty="0" smtClean="0"/>
              <a:t> convergence</a:t>
            </a:r>
          </a:p>
          <a:p>
            <a:r>
              <a:rPr lang="en-US" altLang="zh-CN" dirty="0">
                <a:solidFill>
                  <a:schemeClr val="accent2">
                    <a:lumMod val="75000"/>
                  </a:schemeClr>
                </a:solidFill>
              </a:rPr>
              <a:t>F</a:t>
            </a:r>
            <a:r>
              <a:rPr lang="en-US" altLang="zh-CN" dirty="0" smtClean="0">
                <a:solidFill>
                  <a:schemeClr val="accent2">
                    <a:lumMod val="75000"/>
                  </a:schemeClr>
                </a:solidFill>
              </a:rPr>
              <a:t>or neural models</a:t>
            </a:r>
          </a:p>
          <a:p>
            <a:pPr lvl="1"/>
            <a:r>
              <a:rPr lang="en-US" altLang="zh-CN" dirty="0">
                <a:solidFill>
                  <a:srgbClr val="FF0000"/>
                </a:solidFill>
              </a:rPr>
              <a:t>M</a:t>
            </a:r>
            <a:r>
              <a:rPr lang="en-US" altLang="zh-CN" dirty="0" smtClean="0">
                <a:solidFill>
                  <a:srgbClr val="FF0000"/>
                </a:solidFill>
              </a:rPr>
              <a:t>ini-batch SGD</a:t>
            </a:r>
          </a:p>
          <a:p>
            <a:pPr lvl="1"/>
            <a:endParaRPr lang="en-US" altLang="zh-CN" dirty="0">
              <a:solidFill>
                <a:srgbClr val="FF0000"/>
              </a:solidFill>
            </a:endParaRPr>
          </a:p>
          <a:p>
            <a:pPr lvl="1"/>
            <a:endParaRPr lang="en-US" altLang="zh-CN" dirty="0" smtClean="0">
              <a:solidFill>
                <a:srgbClr val="FF0000"/>
              </a:solidFill>
            </a:endParaRPr>
          </a:p>
          <a:p>
            <a:pPr lvl="1"/>
            <a:endParaRPr lang="en-US" altLang="zh-CN" dirty="0">
              <a:solidFill>
                <a:srgbClr val="FF0000"/>
              </a:solidFill>
            </a:endParaRPr>
          </a:p>
          <a:p>
            <a:pPr lvl="1"/>
            <a:endParaRPr lang="en-US" altLang="zh-CN" dirty="0" smtClean="0">
              <a:solidFill>
                <a:srgbClr val="FF0000"/>
              </a:solidFill>
            </a:endParaRPr>
          </a:p>
          <a:p>
            <a:pPr lvl="1"/>
            <a:endParaRPr lang="en-US" altLang="zh-CN" dirty="0">
              <a:solidFill>
                <a:srgbClr val="FF0000"/>
              </a:solidFill>
            </a:endParaRPr>
          </a:p>
          <a:p>
            <a:pPr lvl="1"/>
            <a:r>
              <a:rPr lang="en-US" altLang="zh-CN" dirty="0" smtClean="0">
                <a:solidFill>
                  <a:srgbClr val="FF0000"/>
                </a:solidFill>
              </a:rPr>
              <a:t>Using GPUs can lead to significant speed-ups, compared to use CPUs only</a:t>
            </a:r>
          </a:p>
        </p:txBody>
      </p:sp>
      <p:sp>
        <p:nvSpPr>
          <p:cNvPr id="3" name="标题 2"/>
          <p:cNvSpPr>
            <a:spLocks noGrp="1"/>
          </p:cNvSpPr>
          <p:nvPr>
            <p:ph type="title"/>
          </p:nvPr>
        </p:nvSpPr>
        <p:spPr/>
        <p:txBody>
          <a:bodyPr/>
          <a:lstStyle/>
          <a:p>
            <a:r>
              <a:rPr lang="en-US" altLang="zh-CN" dirty="0" smtClean="0"/>
              <a:t>How to </a:t>
            </a:r>
            <a:r>
              <a:rPr lang="en-US" altLang="zh-CN" dirty="0"/>
              <a:t>C</a:t>
            </a:r>
            <a:r>
              <a:rPr lang="en-US" altLang="zh-CN" dirty="0" smtClean="0"/>
              <a:t>hoose an Optimizer</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140</a:t>
            </a:fld>
            <a:endParaRPr lang="zh-CN" altLang="en-US"/>
          </a:p>
        </p:txBody>
      </p:sp>
      <p:sp>
        <p:nvSpPr>
          <p:cNvPr id="5" name="文本框 4"/>
          <p:cNvSpPr txBox="1"/>
          <p:nvPr/>
        </p:nvSpPr>
        <p:spPr>
          <a:xfrm>
            <a:off x="4644008" y="3353885"/>
            <a:ext cx="4042792" cy="1508105"/>
          </a:xfrm>
          <a:prstGeom prst="rect">
            <a:avLst/>
          </a:prstGeom>
          <a:noFill/>
        </p:spPr>
        <p:txBody>
          <a:bodyPr wrap="square" rtlCol="0">
            <a:spAutoFit/>
          </a:bodyPr>
          <a:lstStyle/>
          <a:p>
            <a:r>
              <a:rPr lang="en-US" altLang="zh-CN" sz="2000" b="1" dirty="0" smtClean="0">
                <a:solidFill>
                  <a:schemeClr val="accent2">
                    <a:lumMod val="75000"/>
                  </a:schemeClr>
                </a:solidFill>
              </a:rPr>
              <a:t>momentum-based</a:t>
            </a:r>
            <a:endParaRPr lang="en-US" altLang="zh-CN" sz="2000" b="1" dirty="0" smtClean="0"/>
          </a:p>
          <a:p>
            <a:r>
              <a:rPr lang="en-US" altLang="zh-CN" dirty="0" smtClean="0"/>
              <a:t>momentum</a:t>
            </a:r>
          </a:p>
          <a:p>
            <a:r>
              <a:rPr lang="en-US" altLang="zh-CN" dirty="0" smtClean="0"/>
              <a:t>Nesterov </a:t>
            </a:r>
            <a:r>
              <a:rPr lang="en-US" altLang="zh-CN" dirty="0"/>
              <a:t>Accelerated Gradient (</a:t>
            </a:r>
            <a:r>
              <a:rPr lang="en-US" altLang="zh-CN" dirty="0" smtClean="0"/>
              <a:t>NAG)</a:t>
            </a:r>
          </a:p>
          <a:p>
            <a:r>
              <a:rPr lang="en-US" altLang="zh-CN" dirty="0" smtClean="0">
                <a:solidFill>
                  <a:srgbClr val="FF0000"/>
                </a:solidFill>
              </a:rPr>
              <a:t>better </a:t>
            </a:r>
            <a:r>
              <a:rPr lang="en-US" altLang="zh-CN" dirty="0">
                <a:solidFill>
                  <a:srgbClr val="FF0000"/>
                </a:solidFill>
              </a:rPr>
              <a:t>results, more tuning</a:t>
            </a:r>
          </a:p>
          <a:p>
            <a:endParaRPr lang="zh-CN" altLang="en-US"/>
          </a:p>
        </p:txBody>
      </p:sp>
      <p:sp>
        <p:nvSpPr>
          <p:cNvPr id="8" name="文本框 7"/>
          <p:cNvSpPr txBox="1"/>
          <p:nvPr/>
        </p:nvSpPr>
        <p:spPr>
          <a:xfrm>
            <a:off x="899592" y="3353885"/>
            <a:ext cx="2392001" cy="2062103"/>
          </a:xfrm>
          <a:prstGeom prst="rect">
            <a:avLst/>
          </a:prstGeom>
          <a:noFill/>
        </p:spPr>
        <p:txBody>
          <a:bodyPr wrap="none" rtlCol="0">
            <a:spAutoFit/>
          </a:bodyPr>
          <a:lstStyle/>
          <a:p>
            <a:r>
              <a:rPr lang="en-US" altLang="zh-CN" sz="2000" b="1" dirty="0">
                <a:solidFill>
                  <a:schemeClr val="accent2">
                    <a:lumMod val="75000"/>
                  </a:schemeClr>
                </a:solidFill>
              </a:rPr>
              <a:t>parameter-scaling</a:t>
            </a:r>
          </a:p>
          <a:p>
            <a:r>
              <a:rPr lang="en-US" altLang="zh-CN" dirty="0" smtClean="0"/>
              <a:t>AdaGrad</a:t>
            </a:r>
          </a:p>
          <a:p>
            <a:r>
              <a:rPr lang="en-US" altLang="zh-CN" dirty="0" smtClean="0"/>
              <a:t>AdaDelta</a:t>
            </a:r>
          </a:p>
          <a:p>
            <a:r>
              <a:rPr lang="en-US" altLang="zh-CN" dirty="0" smtClean="0"/>
              <a:t>Adam</a:t>
            </a:r>
          </a:p>
          <a:p>
            <a:r>
              <a:rPr lang="en-US" altLang="zh-CN" dirty="0" smtClean="0"/>
              <a:t>RMSProp</a:t>
            </a:r>
            <a:endParaRPr lang="en-US" altLang="zh-CN" dirty="0"/>
          </a:p>
          <a:p>
            <a:r>
              <a:rPr lang="en-US" altLang="zh-CN" dirty="0" smtClean="0">
                <a:solidFill>
                  <a:srgbClr val="FF0000"/>
                </a:solidFill>
              </a:rPr>
              <a:t>less tuning, fast</a:t>
            </a:r>
            <a:endParaRPr lang="en-US" altLang="zh-CN" dirty="0">
              <a:solidFill>
                <a:srgbClr val="FF0000"/>
              </a:solidFill>
            </a:endParaRPr>
          </a:p>
          <a:p>
            <a:endParaRPr lang="zh-CN" altLang="en-US"/>
          </a:p>
        </p:txBody>
      </p:sp>
    </p:spTree>
    <p:extLst>
      <p:ext uri="{BB962C8B-B14F-4D97-AF65-F5344CB8AC3E}">
        <p14:creationId xmlns:p14="http://schemas.microsoft.com/office/powerpoint/2010/main" val="372066836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marL="0" indent="0" algn="ctr">
              <a:buNone/>
            </a:pPr>
            <a:r>
              <a:rPr lang="en-US" altLang="zh-CN" dirty="0" smtClean="0">
                <a:solidFill>
                  <a:schemeClr val="accent2">
                    <a:lumMod val="75000"/>
                  </a:schemeClr>
                </a:solidFill>
              </a:rPr>
              <a:t>Long Valley</a:t>
            </a:r>
            <a:endParaRPr lang="zh-CN" altLang="en-US">
              <a:solidFill>
                <a:schemeClr val="accent2">
                  <a:lumMod val="75000"/>
                </a:schemeClr>
              </a:solidFill>
            </a:endParaRPr>
          </a:p>
        </p:txBody>
      </p:sp>
      <p:sp>
        <p:nvSpPr>
          <p:cNvPr id="3" name="标题 2"/>
          <p:cNvSpPr>
            <a:spLocks noGrp="1"/>
          </p:cNvSpPr>
          <p:nvPr>
            <p:ph type="title"/>
          </p:nvPr>
        </p:nvSpPr>
        <p:spPr/>
        <p:txBody>
          <a:bodyPr/>
          <a:lstStyle/>
          <a:p>
            <a:r>
              <a:rPr lang="en-US" altLang="zh-CN" dirty="0" smtClean="0"/>
              <a:t>Visualization of Optimization Algorithms</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141</a:t>
            </a:fld>
            <a:endParaRPr lang="zh-CN" alt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019" y="1287462"/>
            <a:ext cx="5905500" cy="4572000"/>
          </a:xfrm>
          <a:prstGeom prst="rect">
            <a:avLst/>
          </a:prstGeom>
        </p:spPr>
      </p:pic>
      <p:sp>
        <p:nvSpPr>
          <p:cNvPr id="7" name="文本框 6"/>
          <p:cNvSpPr txBox="1"/>
          <p:nvPr/>
        </p:nvSpPr>
        <p:spPr>
          <a:xfrm>
            <a:off x="2007000" y="6500039"/>
            <a:ext cx="6210000" cy="276999"/>
          </a:xfrm>
          <a:prstGeom prst="rect">
            <a:avLst/>
          </a:prstGeom>
          <a:noFill/>
        </p:spPr>
        <p:txBody>
          <a:bodyPr wrap="square" rtlCol="0">
            <a:spAutoFit/>
          </a:bodyPr>
          <a:lstStyle/>
          <a:p>
            <a:pPr algn="r"/>
            <a:r>
              <a:rPr lang="en-US" altLang="zh-CN" sz="1200" dirty="0"/>
              <a:t>Picture from Alec </a:t>
            </a:r>
            <a:r>
              <a:rPr lang="en-US" altLang="zh-CN" sz="1200" dirty="0" smtClean="0"/>
              <a:t>Radford</a:t>
            </a:r>
            <a:endParaRPr lang="zh-CN" altLang="en-US" sz="1200"/>
          </a:p>
        </p:txBody>
      </p:sp>
    </p:spTree>
    <p:extLst>
      <p:ext uri="{BB962C8B-B14F-4D97-AF65-F5344CB8AC3E}">
        <p14:creationId xmlns:p14="http://schemas.microsoft.com/office/powerpoint/2010/main" val="376103545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marL="0" indent="0" algn="ctr">
              <a:buNone/>
            </a:pPr>
            <a:r>
              <a:rPr lang="en-US" altLang="zh-CN" dirty="0" smtClean="0">
                <a:solidFill>
                  <a:schemeClr val="accent2">
                    <a:lumMod val="75000"/>
                  </a:schemeClr>
                </a:solidFill>
              </a:rPr>
              <a:t>Saddle Point</a:t>
            </a:r>
            <a:endParaRPr lang="zh-CN" altLang="en-US">
              <a:solidFill>
                <a:schemeClr val="accent2">
                  <a:lumMod val="75000"/>
                </a:schemeClr>
              </a:solidFill>
            </a:endParaRPr>
          </a:p>
        </p:txBody>
      </p:sp>
      <p:sp>
        <p:nvSpPr>
          <p:cNvPr id="3" name="标题 2"/>
          <p:cNvSpPr>
            <a:spLocks noGrp="1"/>
          </p:cNvSpPr>
          <p:nvPr>
            <p:ph type="title"/>
          </p:nvPr>
        </p:nvSpPr>
        <p:spPr/>
        <p:txBody>
          <a:bodyPr/>
          <a:lstStyle/>
          <a:p>
            <a:r>
              <a:rPr lang="en-US" altLang="zh-CN" dirty="0"/>
              <a:t>Visualization of Optimization Algorithms</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142</a:t>
            </a:fld>
            <a:endParaRPr lang="zh-CN" alt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019" y="1287462"/>
            <a:ext cx="5905500" cy="4572000"/>
          </a:xfrm>
          <a:prstGeom prst="rect">
            <a:avLst/>
          </a:prstGeom>
        </p:spPr>
      </p:pic>
      <p:sp>
        <p:nvSpPr>
          <p:cNvPr id="7" name="文本框 6"/>
          <p:cNvSpPr txBox="1"/>
          <p:nvPr/>
        </p:nvSpPr>
        <p:spPr>
          <a:xfrm>
            <a:off x="2007000" y="6500039"/>
            <a:ext cx="6210000" cy="276999"/>
          </a:xfrm>
          <a:prstGeom prst="rect">
            <a:avLst/>
          </a:prstGeom>
          <a:noFill/>
        </p:spPr>
        <p:txBody>
          <a:bodyPr wrap="square" rtlCol="0">
            <a:spAutoFit/>
          </a:bodyPr>
          <a:lstStyle/>
          <a:p>
            <a:pPr algn="r"/>
            <a:r>
              <a:rPr lang="en-US" altLang="zh-CN" sz="1200" dirty="0"/>
              <a:t>Picture from Alec </a:t>
            </a:r>
            <a:r>
              <a:rPr lang="en-US" altLang="zh-CN" sz="1200" dirty="0" smtClean="0"/>
              <a:t>Radford </a:t>
            </a:r>
            <a:endParaRPr lang="zh-CN" altLang="en-US" sz="1200"/>
          </a:p>
        </p:txBody>
      </p:sp>
    </p:spTree>
    <p:extLst>
      <p:ext uri="{BB962C8B-B14F-4D97-AF65-F5344CB8AC3E}">
        <p14:creationId xmlns:p14="http://schemas.microsoft.com/office/powerpoint/2010/main" val="249076037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marL="0" indent="0" algn="ctr">
              <a:buNone/>
            </a:pPr>
            <a:r>
              <a:rPr lang="en-US" altLang="zh-CN" dirty="0">
                <a:solidFill>
                  <a:schemeClr val="accent2">
                    <a:lumMod val="75000"/>
                  </a:schemeClr>
                </a:solidFill>
              </a:rPr>
              <a:t>Beale's </a:t>
            </a:r>
            <a:r>
              <a:rPr lang="en-US" altLang="zh-CN" dirty="0" smtClean="0">
                <a:solidFill>
                  <a:schemeClr val="accent2">
                    <a:lumMod val="75000"/>
                  </a:schemeClr>
                </a:solidFill>
              </a:rPr>
              <a:t>Function</a:t>
            </a:r>
          </a:p>
        </p:txBody>
      </p:sp>
      <p:sp>
        <p:nvSpPr>
          <p:cNvPr id="3" name="标题 2"/>
          <p:cNvSpPr>
            <a:spLocks noGrp="1"/>
          </p:cNvSpPr>
          <p:nvPr>
            <p:ph type="title"/>
          </p:nvPr>
        </p:nvSpPr>
        <p:spPr/>
        <p:txBody>
          <a:bodyPr/>
          <a:lstStyle/>
          <a:p>
            <a:r>
              <a:rPr lang="en-US" altLang="zh-CN" dirty="0"/>
              <a:t>Visualization of Optimization Algorithms</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143</a:t>
            </a:fld>
            <a:endParaRPr lang="zh-CN" alt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517" y="1538405"/>
            <a:ext cx="5257229" cy="4070113"/>
          </a:xfrm>
          <a:prstGeom prst="rect">
            <a:avLst/>
          </a:prstGeom>
        </p:spPr>
      </p:pic>
      <p:sp>
        <p:nvSpPr>
          <p:cNvPr id="6" name="文本框 5"/>
          <p:cNvSpPr txBox="1"/>
          <p:nvPr/>
        </p:nvSpPr>
        <p:spPr>
          <a:xfrm>
            <a:off x="2007000" y="6500039"/>
            <a:ext cx="6210000" cy="276999"/>
          </a:xfrm>
          <a:prstGeom prst="rect">
            <a:avLst/>
          </a:prstGeom>
          <a:noFill/>
        </p:spPr>
        <p:txBody>
          <a:bodyPr wrap="square" rtlCol="0">
            <a:spAutoFit/>
          </a:bodyPr>
          <a:lstStyle/>
          <a:p>
            <a:pPr algn="r"/>
            <a:r>
              <a:rPr lang="en-US" altLang="zh-CN" sz="1200" dirty="0"/>
              <a:t>Picture from Alec </a:t>
            </a:r>
            <a:r>
              <a:rPr lang="en-US" altLang="zh-CN" sz="1200" dirty="0" smtClean="0"/>
              <a:t>Radford</a:t>
            </a:r>
            <a:endParaRPr lang="zh-CN" altLang="en-US" sz="1200"/>
          </a:p>
        </p:txBody>
      </p:sp>
    </p:spTree>
    <p:extLst>
      <p:ext uri="{BB962C8B-B14F-4D97-AF65-F5344CB8AC3E}">
        <p14:creationId xmlns:p14="http://schemas.microsoft.com/office/powerpoint/2010/main" val="56361261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marL="0" indent="0" algn="ctr">
              <a:buNone/>
            </a:pPr>
            <a:r>
              <a:rPr lang="en-US" altLang="zh-CN" dirty="0" smtClean="0">
                <a:solidFill>
                  <a:schemeClr val="accent2">
                    <a:lumMod val="75000"/>
                  </a:schemeClr>
                </a:solidFill>
              </a:rPr>
              <a:t>Noisy Data</a:t>
            </a:r>
            <a:endParaRPr lang="zh-CN" altLang="en-US">
              <a:solidFill>
                <a:schemeClr val="accent2">
                  <a:lumMod val="75000"/>
                </a:schemeClr>
              </a:solidFill>
            </a:endParaRPr>
          </a:p>
        </p:txBody>
      </p:sp>
      <p:sp>
        <p:nvSpPr>
          <p:cNvPr id="3" name="标题 2"/>
          <p:cNvSpPr>
            <a:spLocks noGrp="1"/>
          </p:cNvSpPr>
          <p:nvPr>
            <p:ph type="title"/>
          </p:nvPr>
        </p:nvSpPr>
        <p:spPr/>
        <p:txBody>
          <a:bodyPr/>
          <a:lstStyle/>
          <a:p>
            <a:r>
              <a:rPr lang="en-US" altLang="zh-CN" dirty="0"/>
              <a:t>Visualization of Optimization Algorithms</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144</a:t>
            </a:fld>
            <a:endParaRPr lang="zh-CN" alt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606" y="1340768"/>
            <a:ext cx="4886325" cy="4876800"/>
          </a:xfrm>
          <a:prstGeom prst="rect">
            <a:avLst/>
          </a:prstGeom>
        </p:spPr>
      </p:pic>
      <p:sp>
        <p:nvSpPr>
          <p:cNvPr id="6" name="文本框 5"/>
          <p:cNvSpPr txBox="1"/>
          <p:nvPr/>
        </p:nvSpPr>
        <p:spPr>
          <a:xfrm>
            <a:off x="3087000" y="6500039"/>
            <a:ext cx="5130000" cy="276999"/>
          </a:xfrm>
          <a:prstGeom prst="rect">
            <a:avLst/>
          </a:prstGeom>
          <a:noFill/>
        </p:spPr>
        <p:txBody>
          <a:bodyPr wrap="square" rtlCol="0">
            <a:spAutoFit/>
          </a:bodyPr>
          <a:lstStyle/>
          <a:p>
            <a:pPr algn="r"/>
            <a:r>
              <a:rPr lang="en-US" altLang="zh-CN" sz="1200" dirty="0" smtClean="0"/>
              <a:t>Picture from Alec Radford</a:t>
            </a:r>
            <a:endParaRPr lang="zh-CN" altLang="en-US" sz="1200"/>
          </a:p>
        </p:txBody>
      </p:sp>
    </p:spTree>
    <p:extLst>
      <p:ext uri="{BB962C8B-B14F-4D97-AF65-F5344CB8AC3E}">
        <p14:creationId xmlns:p14="http://schemas.microsoft.com/office/powerpoint/2010/main" val="172545838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lstStyle/>
          <a:p>
            <a:r>
              <a:rPr lang="en-US" altLang="zh-CN" dirty="0" smtClean="0"/>
              <a:t>Thanks!</a:t>
            </a:r>
            <a:br>
              <a:rPr lang="en-US" altLang="zh-CN" dirty="0" smtClean="0"/>
            </a:br>
            <a:r>
              <a:rPr lang="en-US" altLang="zh-CN" sz="4000" dirty="0" smtClean="0">
                <a:solidFill>
                  <a:srgbClr val="FFFF00"/>
                </a:solidFill>
              </a:rPr>
              <a:t>Any Question?</a:t>
            </a:r>
            <a:endParaRPr lang="zh-CN" altLang="en-US">
              <a:solidFill>
                <a:srgbClr val="FFFF00"/>
              </a:solidFill>
            </a:endParaRPr>
          </a:p>
        </p:txBody>
      </p:sp>
      <p:sp>
        <p:nvSpPr>
          <p:cNvPr id="6" name="副标题 5"/>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161275596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buFont typeface="+mj-lt"/>
              <a:buAutoNum type="arabicPeriod"/>
            </a:pPr>
            <a:r>
              <a:rPr lang="af-ZA" altLang="zh-CN" sz="1200" b="0"/>
              <a:t>A. Fader, L. Zettlemoyer, and O. Etzioni. Open question answering over curated and extracted knowledge bases. SIGKDD 2014.</a:t>
            </a:r>
          </a:p>
          <a:p>
            <a:pPr>
              <a:buFont typeface="+mj-lt"/>
              <a:buAutoNum type="arabicPeriod"/>
            </a:pPr>
            <a:r>
              <a:rPr lang="af-ZA" altLang="zh-CN" sz="1200" b="0"/>
              <a:t>A. Graves. Neural Networks. Supervised Sequence Labelling with Recurrent Neural Networks. Springer 2012.</a:t>
            </a:r>
          </a:p>
          <a:p>
            <a:pPr>
              <a:buFont typeface="+mj-lt"/>
              <a:buAutoNum type="arabicPeriod"/>
            </a:pPr>
            <a:r>
              <a:rPr lang="af-ZA" altLang="zh-CN" sz="1200" b="0"/>
              <a:t>A. Krizhevsky, I. Sutskever, and G. Hinton. Imagenet classification with deep convolutional neural networks. NIPS 2012.</a:t>
            </a:r>
          </a:p>
          <a:p>
            <a:pPr>
              <a:buFont typeface="+mj-lt"/>
              <a:buAutoNum type="arabicPeriod"/>
            </a:pPr>
            <a:r>
              <a:rPr lang="af-ZA" altLang="zh-CN" sz="1200" b="0"/>
              <a:t>A. Passos, V. Kumar, and A. McCallum. Lexicon Infused Phrase Embeddings for Named Entity Resolution. CoNLL 2014.</a:t>
            </a:r>
          </a:p>
          <a:p>
            <a:pPr>
              <a:buFont typeface="+mj-lt"/>
              <a:buAutoNum type="arabicPeriod"/>
            </a:pPr>
            <a:r>
              <a:rPr lang="af-ZA" altLang="zh-CN" sz="1200" b="0"/>
              <a:t>A. Radford. http://imgur.com/s25RsOr/. 2014.</a:t>
            </a:r>
          </a:p>
          <a:p>
            <a:pPr>
              <a:buFont typeface="+mj-lt"/>
              <a:buAutoNum type="arabicPeriod"/>
            </a:pPr>
            <a:r>
              <a:rPr lang="af-ZA" altLang="zh-CN" sz="1200" b="0"/>
              <a:t>A. Radford. Visualizing optimization algors. http://imgur.com/a/Hqolp/. 2014.</a:t>
            </a:r>
          </a:p>
          <a:p>
            <a:pPr>
              <a:buFont typeface="+mj-lt"/>
              <a:buAutoNum type="arabicPeriod"/>
            </a:pPr>
            <a:r>
              <a:rPr lang="af-ZA" altLang="zh-CN" sz="1200" b="0"/>
              <a:t>A. Ratnaparkhi. A maximum entropy model for part-of-speech tagging. EMNLP 1996.</a:t>
            </a:r>
          </a:p>
          <a:p>
            <a:pPr>
              <a:buFont typeface="+mj-lt"/>
              <a:buAutoNum type="arabicPeriod"/>
            </a:pPr>
            <a:r>
              <a:rPr lang="af-ZA" altLang="zh-CN" sz="1200" b="0"/>
              <a:t>A. Søgaard. Semisupervised condensed nearest neighbor for part-of-speech tagging. ACL-HLT 2011.</a:t>
            </a:r>
          </a:p>
          <a:p>
            <a:pPr>
              <a:buFont typeface="+mj-lt"/>
              <a:buAutoNum type="arabicPeriod"/>
            </a:pPr>
            <a:r>
              <a:rPr lang="af-ZA" altLang="zh-CN" sz="1200" b="0"/>
              <a:t>C. Olah. Understanding LSTM networks. http://colah.github.io/posts/2015-08-Understanding-LSTMs/. 2015.</a:t>
            </a:r>
          </a:p>
          <a:p>
            <a:pPr>
              <a:buFont typeface="+mj-lt"/>
              <a:buAutoNum type="arabicPeriod"/>
            </a:pPr>
            <a:r>
              <a:rPr lang="af-ZA" altLang="zh-CN" sz="1200" b="0"/>
              <a:t>C. Olah. Visualizing representations: Deep learning and human beings. http://colah.github.io/posts/2015-01-Visualizing-Representations/. 2015.</a:t>
            </a:r>
          </a:p>
          <a:p>
            <a:pPr>
              <a:buFont typeface="+mj-lt"/>
              <a:buAutoNum type="arabicPeriod"/>
            </a:pPr>
            <a:r>
              <a:rPr lang="af-ZA" altLang="zh-CN" sz="1200" b="0"/>
              <a:t>C.D. Manning and H. Schütze. Foundations of Statistical Natural Language Processing. MIT Press 1999.</a:t>
            </a:r>
          </a:p>
          <a:p>
            <a:pPr>
              <a:buFont typeface="+mj-lt"/>
              <a:buAutoNum type="arabicPeriod"/>
            </a:pPr>
            <a:r>
              <a:rPr lang="af-ZA" altLang="zh-CN" sz="1200" b="0"/>
              <a:t>C.D. Manning and H. Schütze. Foundations of Statistical Natural Language Processing. MIT Press 1999.</a:t>
            </a:r>
          </a:p>
          <a:p>
            <a:pPr>
              <a:buFont typeface="+mj-lt"/>
              <a:buAutoNum type="arabicPeriod"/>
            </a:pPr>
            <a:r>
              <a:rPr lang="af-ZA" altLang="zh-CN" sz="1200" b="0"/>
              <a:t>C.D. Manning. Part-of-Speech Tagging from 97% to 100%: Is It Time for Some Linguistics? CICLing 2011</a:t>
            </a:r>
            <a:r>
              <a:rPr lang="af-ZA" altLang="zh-CN" sz="1200" b="0" smtClean="0"/>
              <a:t>.</a:t>
            </a:r>
            <a:endParaRPr lang="af-ZA" altLang="zh-CN" sz="1200" b="0"/>
          </a:p>
        </p:txBody>
      </p:sp>
      <p:sp>
        <p:nvSpPr>
          <p:cNvPr id="3" name="标题 2"/>
          <p:cNvSpPr>
            <a:spLocks noGrp="1"/>
          </p:cNvSpPr>
          <p:nvPr>
            <p:ph type="title"/>
          </p:nvPr>
        </p:nvSpPr>
        <p:spPr/>
        <p:txBody>
          <a:bodyPr/>
          <a:lstStyle/>
          <a:p>
            <a:r>
              <a:rPr lang="en-US" altLang="zh-CN" dirty="0" smtClean="0"/>
              <a:t>References And Further Reading</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146</a:t>
            </a:fld>
            <a:endParaRPr lang="zh-CN" altLang="en-US"/>
          </a:p>
        </p:txBody>
      </p:sp>
    </p:spTree>
    <p:extLst>
      <p:ext uri="{BB962C8B-B14F-4D97-AF65-F5344CB8AC3E}">
        <p14:creationId xmlns:p14="http://schemas.microsoft.com/office/powerpoint/2010/main" val="324181613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buFont typeface="+mj-lt"/>
              <a:buAutoNum type="arabicPeriod" startAt="14"/>
            </a:pPr>
            <a:r>
              <a:rPr lang="af-ZA" altLang="zh-CN" sz="1200" b="0"/>
              <a:t>D. Andor, C. Alberti, D. Weiss, A. Severyn, A. Presta, K. Ganchev, S. Petrov, and M. Collins. Globally normalized transition-based neural networks. arXiv:1603.06042.</a:t>
            </a:r>
          </a:p>
          <a:p>
            <a:pPr>
              <a:buFont typeface="+mj-lt"/>
              <a:buAutoNum type="arabicPeriod" startAt="14"/>
            </a:pPr>
            <a:r>
              <a:rPr lang="af-ZA" altLang="zh-CN" sz="1200" b="0"/>
              <a:t>D. Bahdanau, K. Cho, and Y. Bengio. Neural machine translation by jointly learning to align and translate. arXiv:1409.0473.</a:t>
            </a:r>
          </a:p>
          <a:p>
            <a:pPr>
              <a:buFont typeface="+mj-lt"/>
              <a:buAutoNum type="arabicPeriod" startAt="14"/>
            </a:pPr>
            <a:r>
              <a:rPr lang="af-ZA" altLang="zh-CN" sz="1200" b="0"/>
              <a:t>D. Biber, S. Conrad, and R. Reppen. Corpus linguistics: Investigating language structure and use. Cambridge University Press 1998.</a:t>
            </a:r>
          </a:p>
          <a:p>
            <a:pPr>
              <a:buFont typeface="+mj-lt"/>
              <a:buAutoNum type="arabicPeriod" startAt="14"/>
            </a:pPr>
            <a:r>
              <a:rPr lang="af-ZA" altLang="zh-CN" sz="1200" b="0"/>
              <a:t>D. Britz. Recurrent neural networks tutorial, part 3 - Backpropagation through time and vanishing gradients. http://www.wildml.com/2015/10/recurrent-neural-networks-tutorial-part-3-backpropagation-through-time-and-vanishing-gradients/. 2015.</a:t>
            </a:r>
          </a:p>
          <a:p>
            <a:pPr>
              <a:buFont typeface="+mj-lt"/>
              <a:buAutoNum type="arabicPeriod" startAt="14"/>
            </a:pPr>
            <a:r>
              <a:rPr lang="af-ZA" altLang="zh-CN" sz="1200" b="0"/>
              <a:t>D. Chen and C.D. Manning. A Fast and Accurate Dependency Parser using Neural Networks. EMNLP 2014.</a:t>
            </a:r>
          </a:p>
          <a:p>
            <a:pPr>
              <a:buFont typeface="+mj-lt"/>
              <a:buAutoNum type="arabicPeriod" startAt="14"/>
            </a:pPr>
            <a:r>
              <a:rPr lang="af-ZA" altLang="zh-CN" sz="1200" b="0"/>
              <a:t>D. Jurafsky and J.H. Martin. Speech and language processing. Prentice Hall 2008.</a:t>
            </a:r>
          </a:p>
          <a:p>
            <a:pPr>
              <a:buFont typeface="+mj-lt"/>
              <a:buAutoNum type="arabicPeriod" startAt="14"/>
            </a:pPr>
            <a:r>
              <a:rPr lang="af-ZA" altLang="zh-CN" sz="1200" b="0"/>
              <a:t>D. Klein and C.D. Manning. Accurate unlexicalized parsing. ACL 2003.</a:t>
            </a:r>
          </a:p>
          <a:p>
            <a:pPr>
              <a:buFont typeface="+mj-lt"/>
              <a:buAutoNum type="arabicPeriod" startAt="14"/>
            </a:pPr>
            <a:r>
              <a:rPr lang="af-ZA" altLang="zh-CN" sz="1200" b="0"/>
              <a:t>D. McClosky, E. Charniak, and M. Johnson. Effective Self-Training for Parsing. HLT-NAACL 2006.</a:t>
            </a:r>
          </a:p>
          <a:p>
            <a:pPr>
              <a:buFont typeface="+mj-lt"/>
              <a:buAutoNum type="arabicPeriod" startAt="14"/>
            </a:pPr>
            <a:r>
              <a:rPr lang="af-ZA" altLang="zh-CN" sz="1200" b="0"/>
              <a:t>E. Charniak and M. Johnson. Coarse-to-fine n-best parsing and MaxEnt discriminative reranking. ACL 2005.</a:t>
            </a:r>
          </a:p>
          <a:p>
            <a:pPr>
              <a:buFont typeface="+mj-lt"/>
              <a:buAutoNum type="arabicPeriod" startAt="14"/>
            </a:pPr>
            <a:r>
              <a:rPr lang="af-ZA" altLang="zh-CN" sz="1200" b="0"/>
              <a:t>E. Fernandes, C. dos Santos, and R. Milidiú. Latent trees for coreference resolution. CL 2014.</a:t>
            </a:r>
          </a:p>
          <a:p>
            <a:pPr>
              <a:buFont typeface="+mj-lt"/>
              <a:buAutoNum type="arabicPeriod" startAt="14"/>
            </a:pPr>
            <a:r>
              <a:rPr lang="af-ZA" altLang="zh-CN" sz="1200" b="0"/>
              <a:t>F. Gers. Long short-term memory in recurrent neural networks. PhD diss., Universität Hannover 2001.</a:t>
            </a:r>
          </a:p>
          <a:p>
            <a:pPr>
              <a:buFont typeface="+mj-lt"/>
              <a:buAutoNum type="arabicPeriod" startAt="14"/>
            </a:pPr>
            <a:r>
              <a:rPr lang="af-ZA" altLang="zh-CN" sz="1200" b="0"/>
              <a:t>F. Sha and F. Pereira. Shallow parsing with conditional random fields. HLT-NAACL 2003.</a:t>
            </a:r>
          </a:p>
          <a:p>
            <a:pPr>
              <a:buFont typeface="+mj-lt"/>
              <a:buAutoNum type="arabicPeriod" startAt="14"/>
            </a:pPr>
            <a:r>
              <a:rPr lang="af-ZA" altLang="zh-CN" sz="1200" b="0"/>
              <a:t>F.V. Veen. The neural network zoo. http://www.asimovinstitute.org/neural-network-zoo/. 2016.</a:t>
            </a:r>
          </a:p>
        </p:txBody>
      </p:sp>
      <p:sp>
        <p:nvSpPr>
          <p:cNvPr id="3" name="标题 2"/>
          <p:cNvSpPr>
            <a:spLocks noGrp="1"/>
          </p:cNvSpPr>
          <p:nvPr>
            <p:ph type="title"/>
          </p:nvPr>
        </p:nvSpPr>
        <p:spPr/>
        <p:txBody>
          <a:bodyPr/>
          <a:lstStyle/>
          <a:p>
            <a:r>
              <a:rPr lang="en-US" altLang="zh-CN" dirty="0"/>
              <a:t>References And Further Reading</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147</a:t>
            </a:fld>
            <a:endParaRPr lang="zh-CN" altLang="en-US"/>
          </a:p>
        </p:txBody>
      </p:sp>
    </p:spTree>
    <p:extLst>
      <p:ext uri="{BB962C8B-B14F-4D97-AF65-F5344CB8AC3E}">
        <p14:creationId xmlns:p14="http://schemas.microsoft.com/office/powerpoint/2010/main" val="166309236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buFont typeface="+mj-lt"/>
              <a:buAutoNum type="arabicPeriod" startAt="27"/>
            </a:pPr>
            <a:r>
              <a:rPr lang="af-ZA" altLang="zh-CN" sz="1200" b="0"/>
              <a:t>H. Zhou, Y. Zhang, S. Huang, and J. Chen. A neural probabilistic structured-prediction model for transition-based dependency parsing. ACL 2015.</a:t>
            </a:r>
          </a:p>
          <a:p>
            <a:pPr>
              <a:buFont typeface="+mj-lt"/>
              <a:buAutoNum type="arabicPeriod" startAt="27"/>
            </a:pPr>
            <a:r>
              <a:rPr lang="af-ZA" altLang="zh-CN" sz="1200" b="0"/>
              <a:t>H.L. Chieu. Named entity recognition with a maximum entropy approach. CoNLL 2003.</a:t>
            </a:r>
          </a:p>
          <a:p>
            <a:pPr>
              <a:buFont typeface="+mj-lt"/>
              <a:buAutoNum type="arabicPeriod" startAt="27"/>
            </a:pPr>
            <a:r>
              <a:rPr lang="af-ZA" altLang="zh-CN" sz="1200" b="0"/>
              <a:t>I. Sutskever, O. Vinyals, and Q. Le. Sequence to sequence learning with neural networks. NIPS 2014.</a:t>
            </a:r>
          </a:p>
          <a:p>
            <a:pPr>
              <a:buFont typeface="+mj-lt"/>
              <a:buAutoNum type="arabicPeriod" startAt="27"/>
            </a:pPr>
            <a:r>
              <a:rPr lang="af-ZA" altLang="zh-CN" sz="1200" b="0"/>
              <a:t>J. Chung, Ç. Gülçehre, K. Cho, and Y. Bengio. Empirical evaluation of gated recurrent neural networks on sequence modeling. arXiv:1412.3555.</a:t>
            </a:r>
          </a:p>
          <a:p>
            <a:pPr>
              <a:buFont typeface="+mj-lt"/>
              <a:buAutoNum type="arabicPeriod" startAt="27"/>
            </a:pPr>
            <a:r>
              <a:rPr lang="af-ZA" altLang="zh-CN" sz="1200" b="0"/>
              <a:t>J. Earley. An efficient context-free parsing algorithm. Communications of the ACM 1970.</a:t>
            </a:r>
          </a:p>
          <a:p>
            <a:pPr>
              <a:buFont typeface="+mj-lt"/>
              <a:buAutoNum type="arabicPeriod" startAt="27"/>
            </a:pPr>
            <a:r>
              <a:rPr lang="af-ZA" altLang="zh-CN" sz="1200" b="0"/>
              <a:t>J. Giménez and L. Marquez. SVMTool: A general POS tagger generator based on Support Vector Machines. LREC 2004.</a:t>
            </a:r>
          </a:p>
          <a:p>
            <a:pPr>
              <a:buFont typeface="+mj-lt"/>
              <a:buAutoNum type="arabicPeriod" startAt="27"/>
            </a:pPr>
            <a:r>
              <a:rPr lang="af-ZA" altLang="zh-CN" sz="1200" b="0"/>
              <a:t>J. Koutník, K. Greff, F. Gomez, and J. Schmidhuber. A clockwork rnn. ICML 2014.</a:t>
            </a:r>
          </a:p>
          <a:p>
            <a:pPr>
              <a:buFont typeface="+mj-lt"/>
              <a:buAutoNum type="arabicPeriod" startAt="27"/>
            </a:pPr>
            <a:r>
              <a:rPr lang="af-ZA" altLang="zh-CN" sz="1200" b="0"/>
              <a:t>J. Lafferty, A. McCallum, and F. Pereira. Conditional random fields: Probabilistic models for segmenting and labeling sequence data. ICML. 2001.</a:t>
            </a:r>
          </a:p>
          <a:p>
            <a:pPr>
              <a:buFont typeface="+mj-lt"/>
              <a:buAutoNum type="arabicPeriod" startAt="27"/>
            </a:pPr>
            <a:r>
              <a:rPr lang="af-ZA" altLang="zh-CN" sz="1200" b="0"/>
              <a:t>J. Martens. Deep learning via Hessian-free optimization. ICML 2010.</a:t>
            </a:r>
          </a:p>
          <a:p>
            <a:pPr>
              <a:buFont typeface="+mj-lt"/>
              <a:buAutoNum type="arabicPeriod" startAt="27"/>
            </a:pPr>
            <a:r>
              <a:rPr lang="af-ZA" altLang="zh-CN" sz="1200" b="0"/>
              <a:t>J. Nivre and M. Scholz. Deterministic dependency parsing of English text. COLING 2004.</a:t>
            </a:r>
          </a:p>
          <a:p>
            <a:pPr>
              <a:buFont typeface="+mj-lt"/>
              <a:buAutoNum type="arabicPeriod" startAt="27"/>
            </a:pPr>
            <a:r>
              <a:rPr lang="af-ZA" altLang="zh-CN" sz="1200" b="0"/>
              <a:t>J. Nivre. An efficient algorithm for projective dependency parsing. IWPT 2003.</a:t>
            </a:r>
          </a:p>
          <a:p>
            <a:pPr>
              <a:buFont typeface="+mj-lt"/>
              <a:buAutoNum type="arabicPeriod" startAt="27"/>
            </a:pPr>
            <a:r>
              <a:rPr lang="af-ZA" altLang="zh-CN" sz="1200" b="0"/>
              <a:t>J. Zhou, J. Xu, and W. Qu. Efficient Latent Structural Perceptron with Hybrid Trees for Semantic Parsing. IJCAI 2013.</a:t>
            </a:r>
          </a:p>
          <a:p>
            <a:pPr>
              <a:buFont typeface="+mj-lt"/>
              <a:buAutoNum type="arabicPeriod" startAt="27"/>
            </a:pPr>
            <a:r>
              <a:rPr lang="af-ZA" altLang="zh-CN" sz="1200" b="0"/>
              <a:t>J.L Elman. Finding structure in time. Cognitive science 1990.</a:t>
            </a:r>
          </a:p>
        </p:txBody>
      </p:sp>
      <p:sp>
        <p:nvSpPr>
          <p:cNvPr id="3" name="标题 2"/>
          <p:cNvSpPr>
            <a:spLocks noGrp="1"/>
          </p:cNvSpPr>
          <p:nvPr>
            <p:ph type="title"/>
          </p:nvPr>
        </p:nvSpPr>
        <p:spPr/>
        <p:txBody>
          <a:bodyPr/>
          <a:lstStyle/>
          <a:p>
            <a:r>
              <a:rPr lang="en-US" altLang="zh-CN" dirty="0"/>
              <a:t>References And Further Reading</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148</a:t>
            </a:fld>
            <a:endParaRPr lang="zh-CN" altLang="en-US"/>
          </a:p>
        </p:txBody>
      </p:sp>
    </p:spTree>
    <p:extLst>
      <p:ext uri="{BB962C8B-B14F-4D97-AF65-F5344CB8AC3E}">
        <p14:creationId xmlns:p14="http://schemas.microsoft.com/office/powerpoint/2010/main" val="75960230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buFont typeface="+mj-lt"/>
              <a:buAutoNum type="arabicPeriod" startAt="40"/>
            </a:pPr>
            <a:r>
              <a:rPr lang="af-ZA" altLang="zh-CN" sz="1200" b="0"/>
              <a:t>K. Crammer, O. Dekel, J. Keshet, S. Shalev-Shwartz, and Y. Singer. Online passive-aggressive algorithms. JMLR 2006.</a:t>
            </a:r>
          </a:p>
          <a:p>
            <a:pPr>
              <a:buFont typeface="+mj-lt"/>
              <a:buAutoNum type="arabicPeriod" startAt="40"/>
            </a:pPr>
            <a:r>
              <a:rPr lang="af-ZA" altLang="zh-CN" sz="1200" b="0"/>
              <a:t>L. Huang, S. Fayong, and Y. Guo. Structured perceptron with inexact search. HLT-NAACL 2012.</a:t>
            </a:r>
          </a:p>
          <a:p>
            <a:pPr>
              <a:buFont typeface="+mj-lt"/>
              <a:buAutoNum type="arabicPeriod" startAt="40"/>
            </a:pPr>
            <a:r>
              <a:rPr lang="af-ZA" altLang="zh-CN" sz="1200" b="0"/>
              <a:t>L. Morency, A. Quattoni, and T. Darrell. Latent-dynamic discriminative models for continuous gesture recognition. CVPR 2007.</a:t>
            </a:r>
          </a:p>
          <a:p>
            <a:pPr>
              <a:buFont typeface="+mj-lt"/>
              <a:buAutoNum type="arabicPeriod" startAt="40"/>
            </a:pPr>
            <a:r>
              <a:rPr lang="af-ZA" altLang="zh-CN" sz="1200" b="0"/>
              <a:t>L. Shen, G. Satta, and A. Joshi. Guided learning for bidirectional sequence classification. ACL 2007.</a:t>
            </a:r>
          </a:p>
          <a:p>
            <a:pPr>
              <a:buFont typeface="+mj-lt"/>
              <a:buAutoNum type="arabicPeriod" startAt="40"/>
            </a:pPr>
            <a:r>
              <a:rPr lang="af-ZA" altLang="zh-CN" sz="1200" b="0"/>
              <a:t>M. Bates. Models of natural language understanding. NAS 1995.</a:t>
            </a:r>
          </a:p>
          <a:p>
            <a:pPr>
              <a:buFont typeface="+mj-lt"/>
              <a:buAutoNum type="arabicPeriod" startAt="40"/>
            </a:pPr>
            <a:r>
              <a:rPr lang="af-ZA" altLang="zh-CN" sz="1200" b="0"/>
              <a:t>M. Collins and B. Roark. Incremental parsing with the perceptron algorithm. ACL 2004.</a:t>
            </a:r>
          </a:p>
          <a:p>
            <a:pPr>
              <a:buFont typeface="+mj-lt"/>
              <a:buAutoNum type="arabicPeriod" startAt="40"/>
            </a:pPr>
            <a:r>
              <a:rPr lang="af-ZA" altLang="zh-CN" sz="1200" b="0"/>
              <a:t>M. Collins. Discriminative training methods for hidden markov models: Theory and experiments with perceptron algorithms. ACL 2002.</a:t>
            </a:r>
          </a:p>
          <a:p>
            <a:pPr>
              <a:buFont typeface="+mj-lt"/>
              <a:buAutoNum type="arabicPeriod" startAt="40"/>
            </a:pPr>
            <a:r>
              <a:rPr lang="af-ZA" altLang="zh-CN" sz="1200" b="0"/>
              <a:t>M. Collins. Head-driven Statistical Models for Natural Language Parsing. PhD Thesis 1999.</a:t>
            </a:r>
          </a:p>
          <a:p>
            <a:pPr>
              <a:buFont typeface="+mj-lt"/>
              <a:buAutoNum type="arabicPeriod" startAt="40"/>
            </a:pPr>
            <a:r>
              <a:rPr lang="af-ZA" altLang="zh-CN" sz="1200" b="0"/>
              <a:t>M. Collins. Incremental parsing with the perceptron algorithm. ACL 2004.</a:t>
            </a:r>
          </a:p>
          <a:p>
            <a:pPr>
              <a:buFont typeface="+mj-lt"/>
              <a:buAutoNum type="arabicPeriod" startAt="40"/>
            </a:pPr>
            <a:r>
              <a:rPr lang="af-ZA" altLang="zh-CN" sz="1200" b="0"/>
              <a:t>M. Collins. Three generative, lexicalised models for statistical parsing. EACL 1997.</a:t>
            </a:r>
          </a:p>
          <a:p>
            <a:pPr>
              <a:buFont typeface="+mj-lt"/>
              <a:buAutoNum type="arabicPeriod" startAt="40"/>
            </a:pPr>
            <a:r>
              <a:rPr lang="af-ZA" altLang="zh-CN" sz="1200" b="0"/>
              <a:t>M. Honnibal and M. Johnson. Joint incremental disfluency detection and dependency parsing. TACL 2014.</a:t>
            </a:r>
          </a:p>
          <a:p>
            <a:pPr>
              <a:buFont typeface="+mj-lt"/>
              <a:buAutoNum type="arabicPeriod" startAt="40"/>
            </a:pPr>
            <a:r>
              <a:rPr lang="af-ZA" altLang="zh-CN" sz="1200" b="0"/>
              <a:t>M.A.K Halliday. Language structure and language function. New horizons in linguistics 1970.</a:t>
            </a:r>
          </a:p>
          <a:p>
            <a:pPr>
              <a:buFont typeface="+mj-lt"/>
              <a:buAutoNum type="arabicPeriod" startAt="40"/>
            </a:pPr>
            <a:r>
              <a:rPr lang="af-ZA" altLang="zh-CN" sz="1200" b="0"/>
              <a:t>M.T. Luong, H. Pham, and C.D. Manning. Effective approaches to attention-based neural machine translation. EMNLP 2015.</a:t>
            </a:r>
          </a:p>
        </p:txBody>
      </p:sp>
      <p:sp>
        <p:nvSpPr>
          <p:cNvPr id="3" name="标题 2"/>
          <p:cNvSpPr>
            <a:spLocks noGrp="1"/>
          </p:cNvSpPr>
          <p:nvPr>
            <p:ph type="title"/>
          </p:nvPr>
        </p:nvSpPr>
        <p:spPr/>
        <p:txBody>
          <a:bodyPr/>
          <a:lstStyle/>
          <a:p>
            <a:r>
              <a:rPr lang="en-US" altLang="zh-CN" dirty="0"/>
              <a:t>References And Further Reading</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149</a:t>
            </a:fld>
            <a:endParaRPr lang="zh-CN" altLang="en-US"/>
          </a:p>
        </p:txBody>
      </p:sp>
    </p:spTree>
    <p:extLst>
      <p:ext uri="{BB962C8B-B14F-4D97-AF65-F5344CB8AC3E}">
        <p14:creationId xmlns:p14="http://schemas.microsoft.com/office/powerpoint/2010/main" val="446748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p:cNvSpPr>
                <a:spLocks noGrp="1"/>
              </p:cNvSpPr>
              <p:nvPr>
                <p:ph idx="1"/>
              </p:nvPr>
            </p:nvSpPr>
            <p:spPr/>
            <p:txBody>
              <a:bodyPr/>
              <a:lstStyle/>
              <a:p>
                <a:r>
                  <a:rPr lang="en-US" altLang="zh-CN" dirty="0" smtClean="0"/>
                  <a:t>Proposed by </a:t>
                </a:r>
                <a:r>
                  <a:rPr lang="en-US" altLang="zh-CN" dirty="0" smtClean="0">
                    <a:latin typeface="Yu Mincho Light" panose="02020300000000000000" pitchFamily="18" charset="-128"/>
                    <a:ea typeface="Yu Mincho Light" panose="02020300000000000000" pitchFamily="18" charset="-128"/>
                  </a:rPr>
                  <a:t>Lafferty et al. (2001)</a:t>
                </a:r>
              </a:p>
              <a:p>
                <a:r>
                  <a:rPr lang="en-US" altLang="zh-CN" dirty="0" smtClean="0">
                    <a:solidFill>
                      <a:schemeClr val="accent2">
                        <a:lumMod val="75000"/>
                      </a:schemeClr>
                    </a:solidFill>
                  </a:rPr>
                  <a:t>Maximize </a:t>
                </a:r>
                <a:r>
                  <a:rPr lang="en-US" altLang="zh-CN" dirty="0">
                    <a:solidFill>
                      <a:schemeClr val="accent2">
                        <a:lumMod val="75000"/>
                      </a:schemeClr>
                    </a:solidFill>
                  </a:rPr>
                  <a:t>a conditional </a:t>
                </a:r>
                <a:r>
                  <a:rPr lang="en-US" altLang="zh-CN" dirty="0" smtClean="0">
                    <a:solidFill>
                      <a:schemeClr val="accent2">
                        <a:lumMod val="75000"/>
                      </a:schemeClr>
                    </a:solidFill>
                  </a:rPr>
                  <a:t>probability</a:t>
                </a:r>
              </a:p>
              <a:p>
                <a:pPr lvl="1"/>
                <a14:m>
                  <m:oMath xmlns:m="http://schemas.openxmlformats.org/officeDocument/2006/math">
                    <m:r>
                      <a:rPr lang="en-US" altLang="zh-CN" i="1">
                        <a:latin typeface="Cambria Math" panose="02040503050406030204" pitchFamily="18" charset="0"/>
                      </a:rPr>
                      <m:t>𝑝</m:t>
                    </m:r>
                    <m:d>
                      <m:dPr>
                        <m:ctrlPr>
                          <a:rPr lang="en-US" altLang="zh-CN" i="1">
                            <a:latin typeface="Cambria Math" panose="02040503050406030204" pitchFamily="18" charset="0"/>
                          </a:rPr>
                        </m:ctrlPr>
                      </m:dPr>
                      <m:e>
                        <m:r>
                          <a:rPr lang="en-US" altLang="zh-CN" i="1">
                            <a:latin typeface="Cambria Math" panose="02040503050406030204" pitchFamily="18" charset="0"/>
                          </a:rPr>
                          <m:t>𝑦</m:t>
                        </m:r>
                      </m:e>
                      <m:e>
                        <m:r>
                          <a:rPr lang="en-US" altLang="zh-CN" i="1">
                            <a:latin typeface="Cambria Math" panose="02040503050406030204" pitchFamily="18" charset="0"/>
                          </a:rPr>
                          <m:t>𝑥</m:t>
                        </m:r>
                        <m:r>
                          <a:rPr lang="en-US" altLang="zh-CN" i="1">
                            <a:latin typeface="Cambria Math" panose="02040503050406030204" pitchFamily="18" charset="0"/>
                          </a:rPr>
                          <m:t>,</m:t>
                        </m:r>
                        <m:r>
                          <a:rPr lang="zh-CN" altLang="en-US" i="1">
                            <a:latin typeface="Cambria Math" panose="02040503050406030204" pitchFamily="18" charset="0"/>
                          </a:rPr>
                          <m:t>𝜃</m:t>
                        </m:r>
                      </m:e>
                    </m:d>
                    <m:r>
                      <a:rPr lang="en-US" altLang="zh-CN" i="1">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𝑧</m:t>
                        </m:r>
                        <m:r>
                          <a:rPr lang="en-US" altLang="zh-CN" i="1">
                            <a:latin typeface="Cambria Math" panose="02040503050406030204" pitchFamily="18" charset="0"/>
                          </a:rPr>
                          <m:t>(</m:t>
                        </m:r>
                        <m:r>
                          <a:rPr lang="en-US" altLang="zh-CN" i="1">
                            <a:latin typeface="Cambria Math" panose="02040503050406030204" pitchFamily="18" charset="0"/>
                          </a:rPr>
                          <m:t>𝑥</m:t>
                        </m:r>
                        <m:r>
                          <a:rPr lang="en-US" altLang="zh-CN" i="1">
                            <a:latin typeface="Cambria Math" panose="02040503050406030204" pitchFamily="18" charset="0"/>
                          </a:rPr>
                          <m:t>,</m:t>
                        </m:r>
                        <m:r>
                          <a:rPr lang="zh-CN" altLang="en-US" i="1">
                            <a:latin typeface="Cambria Math" panose="02040503050406030204" pitchFamily="18" charset="0"/>
                          </a:rPr>
                          <m:t>𝜃</m:t>
                        </m:r>
                        <m:r>
                          <a:rPr lang="en-US" altLang="zh-CN" i="1">
                            <a:latin typeface="Cambria Math" panose="02040503050406030204" pitchFamily="18" charset="0"/>
                          </a:rPr>
                          <m:t>)</m:t>
                        </m:r>
                      </m:den>
                    </m:f>
                    <m:r>
                      <m:rPr>
                        <m:sty m:val="p"/>
                      </m:rPr>
                      <a:rPr lang="en-US" altLang="zh-CN">
                        <a:latin typeface="Cambria Math" panose="02040503050406030204" pitchFamily="18" charset="0"/>
                      </a:rPr>
                      <m:t>exp</m:t>
                    </m:r>
                    <m:r>
                      <a:rPr lang="en-US" altLang="zh-CN" i="1">
                        <a:latin typeface="Cambria Math" panose="02040503050406030204" pitchFamily="18" charset="0"/>
                      </a:rPr>
                      <m:t>⁡</m:t>
                    </m:r>
                    <m:d>
                      <m:dPr>
                        <m:ctrlPr>
                          <a:rPr lang="en-US" altLang="zh-CN" i="1">
                            <a:latin typeface="Cambria Math" panose="02040503050406030204" pitchFamily="18" charset="0"/>
                          </a:rPr>
                        </m:ctrlPr>
                      </m:dPr>
                      <m:e>
                        <m:nary>
                          <m:naryPr>
                            <m:chr m:val="∑"/>
                            <m:supHide m:val="on"/>
                            <m:ctrlPr>
                              <a:rPr lang="en-US" altLang="zh-CN" i="1">
                                <a:latin typeface="Cambria Math" panose="02040503050406030204" pitchFamily="18" charset="0"/>
                              </a:rPr>
                            </m:ctrlPr>
                          </m:naryPr>
                          <m:sub>
                            <m:r>
                              <m:rPr>
                                <m:brk m:alnAt="7"/>
                              </m:rPr>
                              <a:rPr lang="en-US" altLang="zh-CN" i="1">
                                <a:latin typeface="Cambria Math" panose="02040503050406030204" pitchFamily="18" charset="0"/>
                              </a:rPr>
                              <m:t>𝑘</m:t>
                            </m:r>
                          </m:sub>
                          <m:sup/>
                          <m:e>
                            <m:sSub>
                              <m:sSubPr>
                                <m:ctrlPr>
                                  <a:rPr lang="en-US" altLang="zh-CN" i="1">
                                    <a:latin typeface="Cambria Math" panose="02040503050406030204" pitchFamily="18" charset="0"/>
                                  </a:rPr>
                                </m:ctrlPr>
                              </m:sSubPr>
                              <m:e>
                                <m:r>
                                  <a:rPr lang="zh-CN" altLang="en-US" i="1">
                                    <a:latin typeface="Cambria Math" panose="02040503050406030204" pitchFamily="18" charset="0"/>
                                  </a:rPr>
                                  <m:t>𝜃</m:t>
                                </m:r>
                              </m:e>
                              <m:sub>
                                <m:r>
                                  <a:rPr lang="en-US" altLang="zh-CN" i="1">
                                    <a:latin typeface="Cambria Math" panose="02040503050406030204" pitchFamily="18" charset="0"/>
                                  </a:rPr>
                                  <m:t>𝑘</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𝑘</m:t>
                                </m:r>
                              </m:sub>
                            </m:sSub>
                            <m:r>
                              <a:rPr lang="en-US" altLang="zh-CN" i="1">
                                <a:latin typeface="Cambria Math" panose="02040503050406030204" pitchFamily="18" charset="0"/>
                              </a:rPr>
                              <m:t>(</m:t>
                            </m:r>
                            <m:r>
                              <a:rPr lang="en-US" altLang="zh-CN" i="1">
                                <a:latin typeface="Cambria Math" panose="02040503050406030204" pitchFamily="18" charset="0"/>
                              </a:rPr>
                              <m:t>𝑦</m:t>
                            </m:r>
                            <m:r>
                              <a:rPr lang="en-US" altLang="zh-CN" i="1">
                                <a:latin typeface="Cambria Math" panose="02040503050406030204" pitchFamily="18" charset="0"/>
                              </a:rPr>
                              <m:t>,</m:t>
                            </m:r>
                            <m:r>
                              <a:rPr lang="en-US" altLang="zh-CN" i="1">
                                <a:latin typeface="Cambria Math" panose="02040503050406030204" pitchFamily="18" charset="0"/>
                              </a:rPr>
                              <m:t>𝑥</m:t>
                            </m:r>
                            <m:r>
                              <a:rPr lang="en-US" altLang="zh-CN" i="1">
                                <a:latin typeface="Cambria Math" panose="02040503050406030204" pitchFamily="18" charset="0"/>
                              </a:rPr>
                              <m:t>)</m:t>
                            </m:r>
                          </m:e>
                        </m:nary>
                      </m:e>
                    </m:d>
                  </m:oMath>
                </a14:m>
                <a:endParaRPr lang="en-US" altLang="zh-CN" dirty="0"/>
              </a:p>
              <a:p>
                <a:pPr lvl="1"/>
                <a14:m>
                  <m:oMath xmlns:m="http://schemas.openxmlformats.org/officeDocument/2006/math">
                    <m:r>
                      <a:rPr lang="en-US" altLang="zh-CN" i="1">
                        <a:latin typeface="Cambria Math" panose="02040503050406030204" pitchFamily="18" charset="0"/>
                      </a:rPr>
                      <m:t>𝑍</m:t>
                    </m:r>
                    <m:d>
                      <m:dPr>
                        <m:ctrlPr>
                          <a:rPr lang="en-US" altLang="zh-CN" i="1">
                            <a:latin typeface="Cambria Math" panose="02040503050406030204" pitchFamily="18" charset="0"/>
                          </a:rPr>
                        </m:ctrlPr>
                      </m:dPr>
                      <m:e>
                        <m:r>
                          <a:rPr lang="en-US" altLang="zh-CN" i="1">
                            <a:latin typeface="Cambria Math" panose="02040503050406030204" pitchFamily="18" charset="0"/>
                          </a:rPr>
                          <m:t>𝑥</m:t>
                        </m:r>
                        <m:r>
                          <a:rPr lang="en-US" altLang="zh-CN" i="1">
                            <a:latin typeface="Cambria Math" panose="02040503050406030204" pitchFamily="18" charset="0"/>
                          </a:rPr>
                          <m:t>,</m:t>
                        </m:r>
                        <m:r>
                          <a:rPr lang="zh-CN" altLang="en-US" i="1">
                            <a:latin typeface="Cambria Math" panose="02040503050406030204" pitchFamily="18" charset="0"/>
                          </a:rPr>
                          <m:t>𝜃</m:t>
                        </m:r>
                      </m:e>
                    </m:d>
                    <m:r>
                      <a:rPr lang="en-US" altLang="zh-CN" i="1">
                        <a:latin typeface="Cambria Math" panose="02040503050406030204" pitchFamily="18" charset="0"/>
                      </a:rPr>
                      <m:t>=</m:t>
                    </m:r>
                    <m:nary>
                      <m:naryPr>
                        <m:chr m:val="∑"/>
                        <m:supHide m:val="on"/>
                        <m:ctrlPr>
                          <a:rPr lang="en-US" altLang="zh-CN" i="1">
                            <a:latin typeface="Cambria Math" panose="02040503050406030204" pitchFamily="18" charset="0"/>
                          </a:rPr>
                        </m:ctrlPr>
                      </m:naryPr>
                      <m:sub>
                        <m:r>
                          <m:rPr>
                            <m:brk m:alnAt="7"/>
                          </m:rPr>
                          <a:rPr lang="en-US" altLang="zh-CN" i="1">
                            <a:latin typeface="Cambria Math" panose="02040503050406030204" pitchFamily="18" charset="0"/>
                          </a:rPr>
                          <m:t>𝑦</m:t>
                        </m:r>
                        <m:r>
                          <a:rPr lang="en-US" altLang="zh-CN" i="1">
                            <a:latin typeface="Cambria Math" panose="02040503050406030204" pitchFamily="18" charset="0"/>
                          </a:rPr>
                          <m:t>′</m:t>
                        </m:r>
                      </m:sub>
                      <m:sup/>
                      <m:e>
                        <m:r>
                          <m:rPr>
                            <m:sty m:val="p"/>
                          </m:rPr>
                          <a:rPr lang="en-US" altLang="zh-CN">
                            <a:latin typeface="Cambria Math" panose="02040503050406030204" pitchFamily="18" charset="0"/>
                          </a:rPr>
                          <m:t>exp</m:t>
                        </m:r>
                        <m:r>
                          <a:rPr lang="en-US" altLang="zh-CN" i="1">
                            <a:latin typeface="Cambria Math" panose="02040503050406030204" pitchFamily="18" charset="0"/>
                          </a:rPr>
                          <m:t>⁡</m:t>
                        </m:r>
                        <m:d>
                          <m:dPr>
                            <m:ctrlPr>
                              <a:rPr lang="en-US" altLang="zh-CN" i="1">
                                <a:latin typeface="Cambria Math" panose="02040503050406030204" pitchFamily="18" charset="0"/>
                              </a:rPr>
                            </m:ctrlPr>
                          </m:dPr>
                          <m:e>
                            <m:nary>
                              <m:naryPr>
                                <m:chr m:val="∑"/>
                                <m:supHide m:val="on"/>
                                <m:ctrlPr>
                                  <a:rPr lang="en-US" altLang="zh-CN" i="1">
                                    <a:latin typeface="Cambria Math" panose="02040503050406030204" pitchFamily="18" charset="0"/>
                                  </a:rPr>
                                </m:ctrlPr>
                              </m:naryPr>
                              <m:sub>
                                <m:r>
                                  <m:rPr>
                                    <m:brk m:alnAt="7"/>
                                  </m:rPr>
                                  <a:rPr lang="en-US" altLang="zh-CN" i="1">
                                    <a:latin typeface="Cambria Math" panose="02040503050406030204" pitchFamily="18" charset="0"/>
                                  </a:rPr>
                                  <m:t>𝑘</m:t>
                                </m:r>
                              </m:sub>
                              <m:sup/>
                              <m:e>
                                <m:sSub>
                                  <m:sSubPr>
                                    <m:ctrlPr>
                                      <a:rPr lang="en-US" altLang="zh-CN" i="1">
                                        <a:latin typeface="Cambria Math" panose="02040503050406030204" pitchFamily="18" charset="0"/>
                                      </a:rPr>
                                    </m:ctrlPr>
                                  </m:sSubPr>
                                  <m:e>
                                    <m:r>
                                      <a:rPr lang="zh-CN" altLang="en-US" i="1">
                                        <a:latin typeface="Cambria Math" panose="02040503050406030204" pitchFamily="18" charset="0"/>
                                      </a:rPr>
                                      <m:t>𝜃</m:t>
                                    </m:r>
                                  </m:e>
                                  <m:sub>
                                    <m:r>
                                      <a:rPr lang="en-US" altLang="zh-CN" i="1">
                                        <a:latin typeface="Cambria Math" panose="02040503050406030204" pitchFamily="18" charset="0"/>
                                      </a:rPr>
                                      <m:t>𝑘</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𝑓</m:t>
                                    </m:r>
                                  </m:e>
                                  <m:sub>
                                    <m:r>
                                      <a:rPr lang="en-US" altLang="zh-CN" i="1">
                                        <a:latin typeface="Cambria Math" panose="02040503050406030204" pitchFamily="18" charset="0"/>
                                      </a:rPr>
                                      <m:t>𝑘</m:t>
                                    </m:r>
                                  </m:sub>
                                </m:sSub>
                                <m:r>
                                  <a:rPr lang="en-US" altLang="zh-CN" i="1">
                                    <a:latin typeface="Cambria Math" panose="02040503050406030204" pitchFamily="18" charset="0"/>
                                  </a:rPr>
                                  <m:t>(</m:t>
                                </m:r>
                                <m:r>
                                  <a:rPr lang="en-US" altLang="zh-CN" i="1">
                                    <a:latin typeface="Cambria Math" panose="02040503050406030204" pitchFamily="18" charset="0"/>
                                  </a:rPr>
                                  <m:t>𝑦</m:t>
                                </m:r>
                                <m:r>
                                  <a:rPr lang="en-US" altLang="zh-CN" i="1">
                                    <a:latin typeface="Cambria Math" panose="02040503050406030204" pitchFamily="18" charset="0"/>
                                  </a:rPr>
                                  <m:t>′,</m:t>
                                </m:r>
                                <m:r>
                                  <a:rPr lang="en-US" altLang="zh-CN" i="1">
                                    <a:latin typeface="Cambria Math" panose="02040503050406030204" pitchFamily="18" charset="0"/>
                                  </a:rPr>
                                  <m:t>𝑥</m:t>
                                </m:r>
                                <m:r>
                                  <a:rPr lang="en-US" altLang="zh-CN" i="1">
                                    <a:latin typeface="Cambria Math" panose="02040503050406030204" pitchFamily="18" charset="0"/>
                                  </a:rPr>
                                  <m:t>)</m:t>
                                </m:r>
                              </m:e>
                            </m:nary>
                          </m:e>
                        </m:d>
                      </m:e>
                    </m:nary>
                  </m:oMath>
                </a14:m>
                <a:endParaRPr lang="en-US" altLang="zh-CN" dirty="0" smtClean="0"/>
              </a:p>
              <a:p>
                <a:r>
                  <a:rPr lang="en-US" altLang="zh-CN" dirty="0" smtClean="0">
                    <a:solidFill>
                      <a:schemeClr val="accent2">
                        <a:lumMod val="75000"/>
                      </a:schemeClr>
                    </a:solidFill>
                  </a:rPr>
                  <a:t>Global</a:t>
                </a:r>
                <a:r>
                  <a:rPr lang="en-US" altLang="zh-CN" dirty="0" smtClean="0"/>
                  <a:t> </a:t>
                </a:r>
                <a:r>
                  <a:rPr lang="en-US" altLang="zh-CN" dirty="0" smtClean="0">
                    <a:solidFill>
                      <a:schemeClr val="accent2">
                        <a:lumMod val="75000"/>
                      </a:schemeClr>
                    </a:solidFill>
                  </a:rPr>
                  <a:t>model</a:t>
                </a:r>
              </a:p>
              <a:p>
                <a:pPr lvl="1"/>
                <a:r>
                  <a:rPr lang="en-US" altLang="zh-CN" dirty="0" smtClean="0"/>
                  <a:t>Predict global structure, not local classifier</a:t>
                </a:r>
              </a:p>
              <a:p>
                <a:pPr lvl="1"/>
                <a:r>
                  <a:rPr lang="en-US" altLang="zh-CN" dirty="0" smtClean="0"/>
                  <a:t>Training: globally normalized objective</a:t>
                </a:r>
              </a:p>
              <a:p>
                <a:pPr lvl="1"/>
                <a:r>
                  <a:rPr lang="en-US" altLang="zh-CN" dirty="0" smtClean="0"/>
                  <a:t>Decode: Viterbi algorithm </a:t>
                </a:r>
              </a:p>
              <a:p>
                <a:pPr lvl="1"/>
                <a:endParaRPr lang="en-US" altLang="zh-CN" b="0" dirty="0" smtClean="0"/>
              </a:p>
              <a:p>
                <a:pPr lvl="1"/>
                <a:endParaRPr lang="en-US" altLang="zh-CN" dirty="0"/>
              </a:p>
            </p:txBody>
          </p:sp>
        </mc:Choice>
        <mc:Fallback xmlns="">
          <p:sp>
            <p:nvSpPr>
              <p:cNvPr id="2" name="内容占位符 1"/>
              <p:cNvSpPr>
                <a:spLocks noGrp="1" noRot="1" noChangeAspect="1" noMove="1" noResize="1" noEditPoints="1" noAdjustHandles="1" noChangeArrowheads="1" noChangeShapeType="1" noTextEdit="1"/>
              </p:cNvSpPr>
              <p:nvPr>
                <p:ph idx="1"/>
              </p:nvPr>
            </p:nvSpPr>
            <p:spPr>
              <a:blipFill>
                <a:blip r:embed="rId2"/>
                <a:stretch>
                  <a:fillRect l="-494" t="-1086"/>
                </a:stretch>
              </a:blipFill>
            </p:spPr>
            <p:txBody>
              <a:bodyPr/>
              <a:lstStyle/>
              <a:p>
                <a:r>
                  <a:rPr lang="zh-CN" altLang="en-US">
                    <a:noFill/>
                  </a:rPr>
                  <a:t> </a:t>
                </a:r>
              </a:p>
            </p:txBody>
          </p:sp>
        </mc:Fallback>
      </mc:AlternateContent>
      <p:sp>
        <p:nvSpPr>
          <p:cNvPr id="3" name="标题 2"/>
          <p:cNvSpPr>
            <a:spLocks noGrp="1"/>
          </p:cNvSpPr>
          <p:nvPr>
            <p:ph type="title"/>
          </p:nvPr>
        </p:nvSpPr>
        <p:spPr/>
        <p:txBody>
          <a:bodyPr/>
          <a:lstStyle/>
          <a:p>
            <a:r>
              <a:rPr lang="en-US" altLang="zh-CN" dirty="0" smtClean="0"/>
              <a:t>Conditional Random Fields (CRFs)</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15</a:t>
            </a:fld>
            <a:endParaRPr lang="zh-CN" altLang="en-US"/>
          </a:p>
        </p:txBody>
      </p:sp>
      <p:sp>
        <p:nvSpPr>
          <p:cNvPr id="37" name="文本框 36"/>
          <p:cNvSpPr txBox="1"/>
          <p:nvPr/>
        </p:nvSpPr>
        <p:spPr>
          <a:xfrm>
            <a:off x="2087501" y="5373216"/>
            <a:ext cx="4824536" cy="830997"/>
          </a:xfrm>
          <a:prstGeom prst="rect">
            <a:avLst/>
          </a:prstGeom>
          <a:noFill/>
        </p:spPr>
        <p:txBody>
          <a:bodyPr wrap="square" rtlCol="0">
            <a:spAutoFit/>
          </a:bodyPr>
          <a:lstStyle/>
          <a:p>
            <a:r>
              <a:rPr lang="en-US" altLang="zh-CN" sz="2400" b="1" dirty="0" smtClean="0">
                <a:solidFill>
                  <a:srgbClr val="FF0000"/>
                </a:solidFill>
              </a:rPr>
              <a:t>But the training speed is quite slow…</a:t>
            </a:r>
            <a:endParaRPr lang="zh-CN" altLang="en-US" sz="2400" b="1" dirty="0">
              <a:solidFill>
                <a:srgbClr val="FF0000"/>
              </a:solidFill>
            </a:endParaRPr>
          </a:p>
        </p:txBody>
      </p:sp>
    </p:spTree>
    <p:extLst>
      <p:ext uri="{BB962C8B-B14F-4D97-AF65-F5344CB8AC3E}">
        <p14:creationId xmlns:p14="http://schemas.microsoft.com/office/powerpoint/2010/main" val="29329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randombar(horizontal)">
                                      <p:cBhvr>
                                        <p:cTn id="7"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buFont typeface="+mj-lt"/>
              <a:buAutoNum type="arabicPeriod" startAt="53"/>
            </a:pPr>
            <a:r>
              <a:rPr lang="af-ZA" altLang="zh-CN" sz="1200" b="0"/>
              <a:t>N. Chomsky. Knowledge of language: Its nature, origin, and use. Greenwood Publishing Group 1986.</a:t>
            </a:r>
          </a:p>
          <a:p>
            <a:pPr>
              <a:buFont typeface="+mj-lt"/>
              <a:buAutoNum type="arabicPeriod" startAt="53"/>
            </a:pPr>
            <a:r>
              <a:rPr lang="af-ZA" altLang="zh-CN" sz="1200" b="0"/>
              <a:t>N. Chomsky. Language and mind. Cambridge University Press 2006.</a:t>
            </a:r>
          </a:p>
          <a:p>
            <a:pPr>
              <a:buFont typeface="+mj-lt"/>
              <a:buAutoNum type="arabicPeriod" startAt="53"/>
            </a:pPr>
            <a:r>
              <a:rPr lang="af-ZA" altLang="zh-CN" sz="1200" b="0"/>
              <a:t>N. Chomsky. Reflections on language. New York 1975.</a:t>
            </a:r>
          </a:p>
          <a:p>
            <a:pPr>
              <a:buFont typeface="+mj-lt"/>
              <a:buAutoNum type="arabicPeriod" startAt="53"/>
            </a:pPr>
            <a:r>
              <a:rPr lang="af-ZA" altLang="zh-CN" sz="1200" b="0"/>
              <a:t>N. Srivastava, G. Hinton, A. Krizhevsky, I. Sutskever, and R. Salakhutdinov. Dropout: a simple way to prevent neural networks from overfitting. JMLR 2014.</a:t>
            </a:r>
          </a:p>
          <a:p>
            <a:pPr>
              <a:buFont typeface="+mj-lt"/>
              <a:buAutoNum type="arabicPeriod" startAt="53"/>
            </a:pPr>
            <a:r>
              <a:rPr lang="en-US" altLang="zh-CN" sz="1200" b="0" dirty="0"/>
              <a:t>P. Liang, A. Bouchard-Côté, D. Klein, and B. Taskar. An End-to-End Discriminative Approach to Machine Translation. ACL 2006.</a:t>
            </a:r>
            <a:endParaRPr lang="af-ZA" altLang="zh-CN" sz="1200" b="0" smtClean="0"/>
          </a:p>
          <a:p>
            <a:pPr>
              <a:buFont typeface="+mj-lt"/>
              <a:buAutoNum type="arabicPeriod" startAt="53"/>
            </a:pPr>
            <a:r>
              <a:rPr lang="af-ZA" altLang="zh-CN" sz="1200" b="0" smtClean="0"/>
              <a:t>P</a:t>
            </a:r>
            <a:r>
              <a:rPr lang="af-ZA" altLang="zh-CN" sz="1200" b="0"/>
              <a:t>. Xu and R. Sarikaya. Exploiting shared information for multi-intent natural language sentence classification. INTERSPEECH 2013.</a:t>
            </a:r>
          </a:p>
          <a:p>
            <a:pPr>
              <a:buFont typeface="+mj-lt"/>
              <a:buAutoNum type="arabicPeriod" startAt="53"/>
            </a:pPr>
            <a:r>
              <a:rPr lang="af-ZA" altLang="zh-CN" sz="1200" b="0"/>
              <a:t>R. Collobert, J. Weston, L. Bottou, M. Karlen, K. Kavukcuoglu, and P. Kuksa. Natural language processing (almost) from scratch. JMLR 2011.</a:t>
            </a:r>
          </a:p>
          <a:p>
            <a:pPr>
              <a:buFont typeface="+mj-lt"/>
              <a:buAutoNum type="arabicPeriod" startAt="53"/>
            </a:pPr>
            <a:r>
              <a:rPr lang="af-ZA" altLang="zh-CN" sz="1200" b="0"/>
              <a:t>R. Florian, A. Ittycheriah, H. Jing, and T. Zhang. Named entity recognition through classifier combination. HLT-NAACL 2003.</a:t>
            </a:r>
          </a:p>
          <a:p>
            <a:pPr>
              <a:buFont typeface="+mj-lt"/>
              <a:buAutoNum type="arabicPeriod" startAt="53"/>
            </a:pPr>
            <a:r>
              <a:rPr lang="af-ZA" altLang="zh-CN" sz="1200" b="0"/>
              <a:t>R. McDonald and F. Pereira. Online learning of approximate dependency parsing algorithms. EACL 2006.</a:t>
            </a:r>
          </a:p>
          <a:p>
            <a:pPr>
              <a:buFont typeface="+mj-lt"/>
              <a:buAutoNum type="arabicPeriod" startAt="53"/>
            </a:pPr>
            <a:r>
              <a:rPr lang="af-ZA" altLang="zh-CN" sz="1200" b="0"/>
              <a:t>R. McDonald, F. Pereira, K. Ribarov, and J. Hajic. Non-projective dependency parsing using spanning tree algorithms. HLT-EMNLP 2005.</a:t>
            </a:r>
          </a:p>
          <a:p>
            <a:pPr>
              <a:buFont typeface="+mj-lt"/>
              <a:buAutoNum type="arabicPeriod" startAt="53"/>
            </a:pPr>
            <a:r>
              <a:rPr lang="af-ZA" altLang="zh-CN" sz="1200" b="0"/>
              <a:t>R. McDonald, K. Crammer, and F. Pereira. Flexible text segmentation with structured multilabel classification. HLT-EMNLP 2005.</a:t>
            </a:r>
          </a:p>
          <a:p>
            <a:pPr>
              <a:buFont typeface="+mj-lt"/>
              <a:buAutoNum type="arabicPeriod" startAt="53"/>
            </a:pPr>
            <a:r>
              <a:rPr lang="af-ZA" altLang="zh-CN" sz="1200" b="0"/>
              <a:t>R. Pascanu, T. Mikolov, and Y. Bengio. On the difficulty of training recurrent neural networks. ICML 2013</a:t>
            </a:r>
            <a:r>
              <a:rPr lang="af-ZA" altLang="zh-CN" sz="1200" b="0" smtClean="0"/>
              <a:t>.</a:t>
            </a:r>
            <a:endParaRPr lang="af-ZA" altLang="zh-CN" sz="1200" b="0"/>
          </a:p>
        </p:txBody>
      </p:sp>
      <p:sp>
        <p:nvSpPr>
          <p:cNvPr id="3" name="标题 2"/>
          <p:cNvSpPr>
            <a:spLocks noGrp="1"/>
          </p:cNvSpPr>
          <p:nvPr>
            <p:ph type="title"/>
          </p:nvPr>
        </p:nvSpPr>
        <p:spPr/>
        <p:txBody>
          <a:bodyPr/>
          <a:lstStyle/>
          <a:p>
            <a:r>
              <a:rPr lang="en-US" altLang="zh-CN" dirty="0"/>
              <a:t>References And Further Reading</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150</a:t>
            </a:fld>
            <a:endParaRPr lang="zh-CN" altLang="en-US"/>
          </a:p>
        </p:txBody>
      </p:sp>
    </p:spTree>
    <p:extLst>
      <p:ext uri="{BB962C8B-B14F-4D97-AF65-F5344CB8AC3E}">
        <p14:creationId xmlns:p14="http://schemas.microsoft.com/office/powerpoint/2010/main" val="232505476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buFont typeface="+mj-lt"/>
              <a:buAutoNum type="arabicPeriod" startAt="65"/>
            </a:pPr>
            <a:r>
              <a:rPr lang="af-ZA" altLang="zh-CN" sz="1200" b="0" dirty="0"/>
              <a:t>R. Socher, A. Perelygin, J. Wu, J. Chuang, C.D. Manning, A. Ng, and C. Potts. Recursive deep models for semantic compositionality over a sentiment treebank. EMNLP 2013</a:t>
            </a:r>
            <a:r>
              <a:rPr lang="af-ZA" altLang="zh-CN" sz="1200" b="0" dirty="0" smtClean="0"/>
              <a:t>.</a:t>
            </a:r>
          </a:p>
          <a:p>
            <a:pPr>
              <a:buFont typeface="+mj-lt"/>
              <a:buAutoNum type="arabicPeriod" startAt="65"/>
            </a:pPr>
            <a:r>
              <a:rPr lang="af-ZA" altLang="zh-CN" sz="1200" b="0" dirty="0" smtClean="0"/>
              <a:t>R</a:t>
            </a:r>
            <a:r>
              <a:rPr lang="af-ZA" altLang="zh-CN" sz="1200" b="0" dirty="0"/>
              <a:t>. Socher, C. Lin, A. Ng, and C.D. Manning. Parsing natural scenes and natural language with recursive neural networks. ICML 2011.</a:t>
            </a:r>
          </a:p>
          <a:p>
            <a:pPr>
              <a:buFont typeface="+mj-lt"/>
              <a:buAutoNum type="arabicPeriod" startAt="65"/>
            </a:pPr>
            <a:r>
              <a:rPr lang="af-ZA" altLang="zh-CN" sz="1200" b="0" dirty="0"/>
              <a:t>R. Wardhaugh. Introduction to Linguistics. Mc-Graw-Hill Book Company. 1972.</a:t>
            </a:r>
          </a:p>
          <a:p>
            <a:pPr>
              <a:buFont typeface="+mj-lt"/>
              <a:buAutoNum type="arabicPeriod" startAt="65"/>
            </a:pPr>
            <a:r>
              <a:rPr lang="af-ZA" altLang="zh-CN" sz="1200" b="0" dirty="0"/>
              <a:t>R.K. Ando and T. Zhang. A framework for learning predictive structures from multiple tasks and unlabeled data. JMLR 2005.</a:t>
            </a:r>
          </a:p>
          <a:p>
            <a:pPr>
              <a:buFont typeface="+mj-lt"/>
              <a:buAutoNum type="arabicPeriod" startAt="65"/>
            </a:pPr>
            <a:r>
              <a:rPr lang="af-ZA" altLang="zh-CN" sz="1200" b="0" dirty="0"/>
              <a:t>S. Hochreiter and J. Schmidhuber. Long short-term memory. Neural computation 1997.</a:t>
            </a:r>
          </a:p>
          <a:p>
            <a:pPr>
              <a:buFont typeface="+mj-lt"/>
              <a:buAutoNum type="arabicPeriod" startAt="65"/>
            </a:pPr>
            <a:r>
              <a:rPr lang="af-ZA" altLang="zh-CN" sz="1200" b="0" dirty="0"/>
              <a:t>S. Petrov and D. Klein. Improved inference for unlexicalized parsing. NAACL 2007.</a:t>
            </a:r>
          </a:p>
          <a:p>
            <a:pPr>
              <a:buFont typeface="+mj-lt"/>
              <a:buAutoNum type="arabicPeriod" startAt="65"/>
            </a:pPr>
            <a:r>
              <a:rPr lang="af-ZA" altLang="zh-CN" sz="1200" b="0" dirty="0"/>
              <a:t>S. Petrov and D. Klein. Sparse multi-scale grammars for discriminative latent variable parsing. EMNLP 2008.</a:t>
            </a:r>
          </a:p>
          <a:p>
            <a:pPr>
              <a:buFont typeface="+mj-lt"/>
              <a:buAutoNum type="arabicPeriod" startAt="65"/>
            </a:pPr>
            <a:r>
              <a:rPr lang="af-ZA" altLang="zh-CN" sz="1200" b="0" dirty="0"/>
              <a:t>T. Kudo T and Y. Matsumoto. Chunking with support vector machines. NAACL 2001.</a:t>
            </a:r>
          </a:p>
          <a:p>
            <a:pPr>
              <a:buFont typeface="+mj-lt"/>
              <a:buAutoNum type="arabicPeriod" startAt="65"/>
            </a:pPr>
            <a:r>
              <a:rPr lang="af-ZA" altLang="zh-CN" sz="1200" b="0" dirty="0" smtClean="0"/>
              <a:t>T.Matsuzaki, Y. Miyan, and J. Tsujii. Probailistic CFG with latent annotations. ACL 2005.</a:t>
            </a:r>
          </a:p>
          <a:p>
            <a:pPr>
              <a:buFont typeface="+mj-lt"/>
              <a:buAutoNum type="arabicPeriod" startAt="65"/>
            </a:pPr>
            <a:r>
              <a:rPr lang="af-ZA" altLang="zh-CN" sz="1200" b="0" dirty="0" smtClean="0"/>
              <a:t>T</a:t>
            </a:r>
            <a:r>
              <a:rPr lang="af-ZA" altLang="zh-CN" sz="1200" b="0" dirty="0"/>
              <a:t>. Robertshaw.  Introduction to machine learning with naive bayes. http://tomrobertshaw.net/2015/12/introduction-to-machine-learning-with-naive-bayes/. 2015.</a:t>
            </a:r>
          </a:p>
          <a:p>
            <a:pPr>
              <a:buFont typeface="+mj-lt"/>
              <a:buAutoNum type="arabicPeriod" startAt="65"/>
            </a:pPr>
            <a:r>
              <a:rPr lang="af-ZA" altLang="zh-CN" sz="1200" b="0" dirty="0"/>
              <a:t>V. Nair and G.E. Hinton. Rectified linear units improve restricted Boltzmann machines. ICML 2010</a:t>
            </a:r>
            <a:r>
              <a:rPr lang="af-ZA" altLang="zh-CN" sz="1200" b="0" dirty="0" smtClean="0"/>
              <a:t>.</a:t>
            </a:r>
          </a:p>
          <a:p>
            <a:pPr>
              <a:buFont typeface="+mj-lt"/>
              <a:buAutoNum type="arabicPeriod" startAt="65"/>
            </a:pPr>
            <a:r>
              <a:rPr lang="af-ZA" altLang="zh-CN" sz="1200" b="0" dirty="0" smtClean="0"/>
              <a:t>X. Sun. </a:t>
            </a:r>
            <a:r>
              <a:rPr lang="en-US" altLang="zh-CN" sz="1200" b="0" dirty="0"/>
              <a:t>Asynchronous Parallel Learning for Neural Networks and Structured Models with Dense </a:t>
            </a:r>
            <a:r>
              <a:rPr lang="en-US" altLang="zh-CN" sz="1200" b="0" dirty="0" smtClean="0"/>
              <a:t>Features. COLING 2016.</a:t>
            </a:r>
            <a:endParaRPr lang="af-ZA" altLang="zh-CN" sz="1200" b="0" dirty="0"/>
          </a:p>
        </p:txBody>
      </p:sp>
      <p:sp>
        <p:nvSpPr>
          <p:cNvPr id="3" name="标题 2"/>
          <p:cNvSpPr>
            <a:spLocks noGrp="1"/>
          </p:cNvSpPr>
          <p:nvPr>
            <p:ph type="title"/>
          </p:nvPr>
        </p:nvSpPr>
        <p:spPr/>
        <p:txBody>
          <a:bodyPr/>
          <a:lstStyle/>
          <a:p>
            <a:r>
              <a:rPr lang="en-US" altLang="zh-CN" dirty="0"/>
              <a:t>References And Further Reading</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151</a:t>
            </a:fld>
            <a:endParaRPr lang="zh-CN" altLang="en-US"/>
          </a:p>
        </p:txBody>
      </p:sp>
    </p:spTree>
    <p:extLst>
      <p:ext uri="{BB962C8B-B14F-4D97-AF65-F5344CB8AC3E}">
        <p14:creationId xmlns:p14="http://schemas.microsoft.com/office/powerpoint/2010/main" val="305209850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buFont typeface="+mj-lt"/>
              <a:buAutoNum type="arabicPeriod" startAt="77"/>
            </a:pPr>
            <a:r>
              <a:rPr lang="af-ZA" altLang="zh-CN" sz="1200" b="0" dirty="0"/>
              <a:t>X. Sun, L. Morency, D. Okanohara, Y. Tsuruoka, and J. Tsujii. Modeling latent-dynamic in shallow parsing: a latent conditional model with improved inference. COLING 2008</a:t>
            </a:r>
            <a:r>
              <a:rPr lang="af-ZA" altLang="zh-CN" sz="1200" b="0" dirty="0" smtClean="0"/>
              <a:t>.</a:t>
            </a:r>
          </a:p>
          <a:p>
            <a:pPr>
              <a:buFont typeface="+mj-lt"/>
              <a:buAutoNum type="arabicPeriod" startAt="77"/>
            </a:pPr>
            <a:r>
              <a:rPr lang="af-ZA" altLang="zh-CN" sz="1200" b="0" dirty="0" smtClean="0"/>
              <a:t>X</a:t>
            </a:r>
            <a:r>
              <a:rPr lang="af-ZA" altLang="zh-CN" sz="1200" b="0" dirty="0"/>
              <a:t>. Sun, T. Matsuzaki, and W. Li. Latent structured perceptrons for large-scale learning with hidden information. TKDE 2013</a:t>
            </a:r>
            <a:r>
              <a:rPr lang="af-ZA" altLang="zh-CN" sz="1200" b="0" dirty="0" smtClean="0"/>
              <a:t>.</a:t>
            </a:r>
          </a:p>
          <a:p>
            <a:pPr>
              <a:buFont typeface="+mj-lt"/>
              <a:buAutoNum type="arabicPeriod" startAt="77"/>
            </a:pPr>
            <a:r>
              <a:rPr lang="af-ZA" altLang="zh-CN" sz="1200" b="0" dirty="0" smtClean="0"/>
              <a:t>X</a:t>
            </a:r>
            <a:r>
              <a:rPr lang="af-ZA" altLang="zh-CN" sz="1200" b="0" dirty="0"/>
              <a:t>. Sun, T. Matsuzaki, D. Okanohara, and J. Tsujii. Latent variable perceptron algorithm for structured classification. IJCAI 2009.</a:t>
            </a:r>
          </a:p>
          <a:p>
            <a:pPr>
              <a:buFont typeface="+mj-lt"/>
              <a:buAutoNum type="arabicPeriod" startAt="77"/>
            </a:pPr>
            <a:r>
              <a:rPr lang="af-ZA" altLang="zh-CN" sz="1200" b="0" dirty="0" smtClean="0"/>
              <a:t>X</a:t>
            </a:r>
            <a:r>
              <a:rPr lang="af-ZA" altLang="zh-CN" sz="1200" b="0" dirty="0"/>
              <a:t>. Sun. Structure regularization for structured prediction. NIPS 2014.</a:t>
            </a:r>
          </a:p>
          <a:p>
            <a:pPr>
              <a:buFont typeface="+mj-lt"/>
              <a:buAutoNum type="arabicPeriod" startAt="77"/>
            </a:pPr>
            <a:r>
              <a:rPr lang="af-ZA" altLang="zh-CN" sz="1200" b="0" dirty="0"/>
              <a:t>X. Sun. Towards shockingly easy structured classification: A search-based probabilistic online learning framework. arXiv:1503.08381.</a:t>
            </a:r>
          </a:p>
          <a:p>
            <a:pPr>
              <a:buFont typeface="+mj-lt"/>
              <a:buAutoNum type="arabicPeriod" startAt="77"/>
            </a:pPr>
            <a:r>
              <a:rPr lang="af-ZA" altLang="zh-CN" sz="1200" b="0" dirty="0"/>
              <a:t>Y. Zhang and J. Nivre. Transition-based dependency parsing with rich non-local features. ACL-HLT 2011.</a:t>
            </a:r>
          </a:p>
          <a:p>
            <a:pPr>
              <a:buFont typeface="+mj-lt"/>
              <a:buAutoNum type="arabicPeriod" startAt="77"/>
            </a:pPr>
            <a:r>
              <a:rPr lang="af-ZA" altLang="zh-CN" sz="1200" b="0" dirty="0"/>
              <a:t>Y. Zhang and S. Clark. A tale of two parsers: investigating and combining graph-based and transition-based dependency parsing using beam-search. EMNLP 2008.</a:t>
            </a:r>
          </a:p>
          <a:p>
            <a:pPr>
              <a:buFont typeface="+mj-lt"/>
              <a:buAutoNum type="arabicPeriod" startAt="77"/>
            </a:pPr>
            <a:r>
              <a:rPr lang="af-ZA" altLang="zh-CN" sz="1200" b="0" dirty="0"/>
              <a:t>Z. Huang, W. Xu, and K. Yu. Bidirectional LSTM-CRF Models for Sequence Tagging. arXiv:1508.01991.</a:t>
            </a:r>
          </a:p>
        </p:txBody>
      </p:sp>
      <p:sp>
        <p:nvSpPr>
          <p:cNvPr id="3" name="标题 2"/>
          <p:cNvSpPr>
            <a:spLocks noGrp="1"/>
          </p:cNvSpPr>
          <p:nvPr>
            <p:ph type="title"/>
          </p:nvPr>
        </p:nvSpPr>
        <p:spPr/>
        <p:txBody>
          <a:bodyPr/>
          <a:lstStyle/>
          <a:p>
            <a:r>
              <a:rPr lang="en-US" altLang="zh-CN" dirty="0"/>
              <a:t>References And Further Reading</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152</a:t>
            </a:fld>
            <a:endParaRPr lang="zh-CN" altLang="en-US"/>
          </a:p>
        </p:txBody>
      </p:sp>
    </p:spTree>
    <p:extLst>
      <p:ext uri="{BB962C8B-B14F-4D97-AF65-F5344CB8AC3E}">
        <p14:creationId xmlns:p14="http://schemas.microsoft.com/office/powerpoint/2010/main" val="230698910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extLst>
              <p:ext uri="{D42A27DB-BD31-4B8C-83A1-F6EECF244321}">
                <p14:modId xmlns:p14="http://schemas.microsoft.com/office/powerpoint/2010/main" val="2007060267"/>
              </p:ext>
            </p:extLst>
          </p:nvPr>
        </p:nvGraphicFramePr>
        <p:xfrm>
          <a:off x="432000" y="639000"/>
          <a:ext cx="4725000" cy="6075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标题 2"/>
          <p:cNvSpPr>
            <a:spLocks noGrp="1"/>
          </p:cNvSpPr>
          <p:nvPr>
            <p:ph type="title"/>
          </p:nvPr>
        </p:nvSpPr>
        <p:spPr/>
        <p:txBody>
          <a:bodyPr/>
          <a:lstStyle/>
          <a:p>
            <a:r>
              <a:rPr lang="en-US" altLang="zh-CN" dirty="0" smtClean="0"/>
              <a:t>Content And Lecturer</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153</a:t>
            </a:fld>
            <a:endParaRPr lang="zh-CN" altLang="en-US"/>
          </a:p>
        </p:txBody>
      </p:sp>
      <p:sp>
        <p:nvSpPr>
          <p:cNvPr id="6" name="右大括号 5"/>
          <p:cNvSpPr/>
          <p:nvPr/>
        </p:nvSpPr>
        <p:spPr>
          <a:xfrm>
            <a:off x="5508556" y="1359000"/>
            <a:ext cx="675000" cy="1710000"/>
          </a:xfrm>
          <a:prstGeom prst="rightBrace">
            <a:avLst>
              <a:gd name="adj1" fmla="val 52815"/>
              <a:gd name="adj2" fmla="val 50000"/>
            </a:avLst>
          </a:prstGeom>
          <a:ln w="38100">
            <a:solidFill>
              <a:schemeClr val="accent1">
                <a:lumMod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右大括号 6"/>
          <p:cNvSpPr/>
          <p:nvPr/>
        </p:nvSpPr>
        <p:spPr>
          <a:xfrm>
            <a:off x="5508556" y="4872353"/>
            <a:ext cx="675000" cy="1350001"/>
          </a:xfrm>
          <a:prstGeom prst="rightBrace">
            <a:avLst>
              <a:gd name="adj1" fmla="val 52815"/>
              <a:gd name="adj2" fmla="val 50000"/>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副标题 2"/>
          <p:cNvSpPr txBox="1">
            <a:spLocks/>
          </p:cNvSpPr>
          <p:nvPr/>
        </p:nvSpPr>
        <p:spPr bwMode="auto">
          <a:xfrm>
            <a:off x="6307657" y="1961989"/>
            <a:ext cx="1676976" cy="504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ts val="1200"/>
              </a:spcAft>
              <a:buClr>
                <a:srgbClr val="7030A0"/>
              </a:buClr>
              <a:buSzPct val="80000"/>
              <a:buFont typeface="Wingdings" pitchFamily="2" charset="2"/>
              <a:buChar char="p"/>
              <a:defRPr sz="24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ts val="600"/>
              </a:spcAft>
              <a:buClr>
                <a:srgbClr val="00B0F0"/>
              </a:buClr>
              <a:buSzPct val="70000"/>
              <a:buFont typeface="Wingdings" pitchFamily="2" charset="2"/>
              <a:buChar char="p"/>
              <a:defRPr sz="2000">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ts val="400"/>
              </a:spcAft>
              <a:buClr>
                <a:srgbClr val="7030A0"/>
              </a:buClr>
              <a:buSzPct val="65000"/>
              <a:buFont typeface="Wingdings" pitchFamily="2" charset="2"/>
              <a:buChar char="n"/>
              <a:defRPr sz="1800">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ts val="200"/>
              </a:spcAft>
              <a:buClr>
                <a:schemeClr val="hlink"/>
              </a:buClr>
              <a:buSzPct val="60000"/>
              <a:buFont typeface="Wingdings" pitchFamily="2" charset="2"/>
              <a:buChar char="n"/>
              <a:defRPr sz="1600">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lr>
                <a:schemeClr val="bg2"/>
              </a:buClr>
              <a:buSzPct val="40000"/>
              <a:buFont typeface="Wingdings" pitchFamily="2" charset="2"/>
              <a:buChar char="n"/>
              <a:defRPr sz="140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pPr marL="0" indent="0">
              <a:buNone/>
            </a:pPr>
            <a:r>
              <a:rPr lang="en-US" altLang="zh-CN" b="0" kern="0" dirty="0" smtClean="0">
                <a:solidFill>
                  <a:schemeClr val="accent1">
                    <a:lumMod val="75000"/>
                  </a:schemeClr>
                </a:solidFill>
              </a:rPr>
              <a:t>Xu SUN</a:t>
            </a:r>
          </a:p>
        </p:txBody>
      </p:sp>
      <p:sp>
        <p:nvSpPr>
          <p:cNvPr id="9" name="矩形 8"/>
          <p:cNvSpPr/>
          <p:nvPr/>
        </p:nvSpPr>
        <p:spPr>
          <a:xfrm>
            <a:off x="6328462" y="5316520"/>
            <a:ext cx="2456122" cy="461665"/>
          </a:xfrm>
          <a:prstGeom prst="rect">
            <a:avLst/>
          </a:prstGeom>
        </p:spPr>
        <p:txBody>
          <a:bodyPr wrap="none">
            <a:spAutoFit/>
          </a:bodyPr>
          <a:lstStyle/>
          <a:p>
            <a:r>
              <a:rPr lang="en-US" altLang="zh-CN" sz="2400" b="1" kern="0" dirty="0">
                <a:solidFill>
                  <a:schemeClr val="accent2">
                    <a:lumMod val="75000"/>
                  </a:schemeClr>
                </a:solidFill>
                <a:latin typeface="微软雅黑" panose="020B0503020204020204" pitchFamily="34" charset="-122"/>
                <a:ea typeface="微软雅黑" panose="020B0503020204020204" pitchFamily="34" charset="-122"/>
              </a:rPr>
              <a:t>Yansong FENG</a:t>
            </a:r>
          </a:p>
        </p:txBody>
      </p:sp>
    </p:spTree>
    <p:extLst>
      <p:ext uri="{BB962C8B-B14F-4D97-AF65-F5344CB8AC3E}">
        <p14:creationId xmlns:p14="http://schemas.microsoft.com/office/powerpoint/2010/main" val="423566533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lstStyle/>
          <a:p>
            <a:r>
              <a:rPr lang="en-US" altLang="zh-CN" sz="3600" dirty="0" smtClean="0"/>
              <a:t>Type of Structures</a:t>
            </a:r>
            <a:br>
              <a:rPr lang="en-US" altLang="zh-CN" sz="3600" dirty="0" smtClean="0"/>
            </a:br>
            <a:r>
              <a:rPr lang="en-US" altLang="zh-CN" sz="3600" dirty="0" smtClean="0"/>
              <a:t>in Application</a:t>
            </a:r>
            <a:endParaRPr lang="zh-CN" altLang="en-US" sz="3600"/>
          </a:p>
        </p:txBody>
      </p:sp>
      <p:sp>
        <p:nvSpPr>
          <p:cNvPr id="6" name="副标题 5"/>
          <p:cNvSpPr>
            <a:spLocks noGrp="1"/>
          </p:cNvSpPr>
          <p:nvPr>
            <p:ph type="subTitle" idx="1"/>
          </p:nvPr>
        </p:nvSpPr>
        <p:spPr/>
        <p:txBody>
          <a:bodyPr/>
          <a:lstStyle/>
          <a:p>
            <a:r>
              <a:rPr lang="en-US" altLang="zh-CN" dirty="0" smtClean="0"/>
              <a:t>Yansong FENG</a:t>
            </a:r>
            <a:endParaRPr lang="en-US" altLang="zh-CN" dirty="0"/>
          </a:p>
          <a:p>
            <a:r>
              <a:rPr lang="en-US" altLang="zh-CN" sz="1800" b="0" dirty="0"/>
              <a:t>Peking University</a:t>
            </a:r>
          </a:p>
          <a:p>
            <a:r>
              <a:rPr lang="en-US" altLang="zh-CN" sz="1800" b="0" dirty="0" smtClean="0"/>
              <a:t>fengyansong@pku.edu.cn</a:t>
            </a:r>
            <a:endParaRPr lang="zh-CN" altLang="en-US" sz="1800" b="0"/>
          </a:p>
          <a:p>
            <a:endParaRPr lang="zh-CN" altLang="en-US"/>
          </a:p>
        </p:txBody>
      </p:sp>
    </p:spTree>
    <p:extLst>
      <p:ext uri="{BB962C8B-B14F-4D97-AF65-F5344CB8AC3E}">
        <p14:creationId xmlns:p14="http://schemas.microsoft.com/office/powerpoint/2010/main" val="280943349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Outline</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155</a:t>
            </a:fld>
            <a:endParaRPr lang="zh-CN" altLang="en-US"/>
          </a:p>
        </p:txBody>
      </p:sp>
      <p:sp>
        <p:nvSpPr>
          <p:cNvPr id="14" name="同心圆 13"/>
          <p:cNvSpPr/>
          <p:nvPr/>
        </p:nvSpPr>
        <p:spPr bwMode="blackWhite">
          <a:xfrm>
            <a:off x="792000" y="1269000"/>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5" name="同心圆 14"/>
          <p:cNvSpPr/>
          <p:nvPr/>
        </p:nvSpPr>
        <p:spPr bwMode="blackWhite">
          <a:xfrm>
            <a:off x="1917000" y="2213760"/>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6" name="同心圆 15"/>
          <p:cNvSpPr/>
          <p:nvPr/>
        </p:nvSpPr>
        <p:spPr bwMode="blackWhite">
          <a:xfrm>
            <a:off x="3084901" y="3077856"/>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2180356" y="1413551"/>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Sequence Tagging</a:t>
            </a:r>
            <a:endParaRPr lang="zh-CN" altLang="en-US" sz="3200" dirty="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1" name="文本框 30"/>
          <p:cNvSpPr txBox="1"/>
          <p:nvPr/>
        </p:nvSpPr>
        <p:spPr>
          <a:xfrm>
            <a:off x="3310208" y="2367447"/>
            <a:ext cx="4681792" cy="584776"/>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Tree/Graph Structure</a:t>
            </a:r>
            <a:endParaRPr lang="zh-CN" altLang="en-US" sz="3200" dirty="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2" name="文本框 31"/>
          <p:cNvSpPr txBox="1"/>
          <p:nvPr/>
        </p:nvSpPr>
        <p:spPr>
          <a:xfrm>
            <a:off x="4524781" y="3433540"/>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Take-home Msg</a:t>
            </a:r>
            <a:endParaRPr lang="zh-CN" altLang="en-US" sz="3200" dirty="0">
              <a:solidFill>
                <a:schemeClr val="accent2">
                  <a:lumMod val="75000"/>
                </a:schemeClr>
              </a:solidFill>
              <a:latin typeface="Yu Gothic UI Semibold" panose="020B0700000000000000" pitchFamily="34" charset="-128"/>
              <a:ea typeface="Yu Gothic UI Semibold" panose="020B0700000000000000" pitchFamily="34" charset="-128"/>
            </a:endParaRPr>
          </a:p>
        </p:txBody>
      </p:sp>
    </p:spTree>
    <p:extLst>
      <p:ext uri="{BB962C8B-B14F-4D97-AF65-F5344CB8AC3E}">
        <p14:creationId xmlns:p14="http://schemas.microsoft.com/office/powerpoint/2010/main" val="162981368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Outline</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156</a:t>
            </a:fld>
            <a:endParaRPr lang="zh-CN" altLang="en-US"/>
          </a:p>
        </p:txBody>
      </p:sp>
      <p:sp>
        <p:nvSpPr>
          <p:cNvPr id="14" name="同心圆 13"/>
          <p:cNvSpPr/>
          <p:nvPr/>
        </p:nvSpPr>
        <p:spPr bwMode="blackWhite">
          <a:xfrm>
            <a:off x="657000" y="1269000"/>
            <a:ext cx="1296144" cy="1296144"/>
          </a:xfrm>
          <a:prstGeom prst="donut">
            <a:avLst>
              <a:gd name="adj" fmla="val 17284"/>
            </a:avLst>
          </a:prstGeom>
          <a:solidFill>
            <a:srgbClr val="FF0000"/>
          </a:solidFill>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5" name="同心圆 14"/>
          <p:cNvSpPr/>
          <p:nvPr/>
        </p:nvSpPr>
        <p:spPr bwMode="blackWhite">
          <a:xfrm>
            <a:off x="3042000" y="3159000"/>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6" name="同心圆 15"/>
          <p:cNvSpPr/>
          <p:nvPr/>
        </p:nvSpPr>
        <p:spPr bwMode="blackWhite">
          <a:xfrm>
            <a:off x="4209901" y="4023096"/>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8" name="椭圆 17"/>
          <p:cNvSpPr/>
          <p:nvPr/>
        </p:nvSpPr>
        <p:spPr bwMode="blackWhite">
          <a:xfrm>
            <a:off x="2407081" y="268834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9" name="椭圆 18"/>
          <p:cNvSpPr/>
          <p:nvPr/>
        </p:nvSpPr>
        <p:spPr bwMode="blackWhite">
          <a:xfrm>
            <a:off x="1829524" y="224110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2045356" y="1413551"/>
            <a:ext cx="3586120" cy="584775"/>
          </a:xfrm>
          <a:prstGeom prst="rect">
            <a:avLst/>
          </a:prstGeom>
          <a:noFill/>
        </p:spPr>
        <p:txBody>
          <a:bodyPr wrap="square" rtlCol="0">
            <a:spAutoFit/>
          </a:bodyPr>
          <a:lstStyle/>
          <a:p>
            <a:r>
              <a:rPr lang="en-US" altLang="zh-CN" sz="3200" dirty="0" smtClean="0">
                <a:solidFill>
                  <a:srgbClr val="FF0000"/>
                </a:solidFill>
                <a:latin typeface="Yu Gothic UI Semibold" panose="020B0700000000000000" pitchFamily="34" charset="-128"/>
                <a:ea typeface="Yu Gothic UI Semibold" panose="020B0700000000000000" pitchFamily="34" charset="-128"/>
              </a:rPr>
              <a:t>Sequence Tagging</a:t>
            </a:r>
            <a:endParaRPr lang="zh-CN" altLang="en-US" sz="3200" dirty="0">
              <a:solidFill>
                <a:srgbClr val="FF0000"/>
              </a:solidFill>
              <a:latin typeface="Yu Gothic UI Semibold" panose="020B0700000000000000" pitchFamily="34" charset="-128"/>
              <a:ea typeface="Yu Gothic UI Semibold" panose="020B0700000000000000" pitchFamily="34" charset="-128"/>
            </a:endParaRPr>
          </a:p>
        </p:txBody>
      </p:sp>
      <p:sp>
        <p:nvSpPr>
          <p:cNvPr id="31" name="文本框 30"/>
          <p:cNvSpPr txBox="1"/>
          <p:nvPr/>
        </p:nvSpPr>
        <p:spPr>
          <a:xfrm>
            <a:off x="4435207" y="3312687"/>
            <a:ext cx="4107693" cy="584776"/>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Tree/Graph Structure</a:t>
            </a:r>
            <a:endParaRPr lang="zh-CN" altLang="en-US" sz="3200" dirty="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2" name="文本框 31"/>
          <p:cNvSpPr txBox="1"/>
          <p:nvPr/>
        </p:nvSpPr>
        <p:spPr>
          <a:xfrm>
            <a:off x="5649781" y="4378780"/>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Take-home Msg</a:t>
            </a:r>
            <a:endParaRPr lang="zh-CN" altLang="en-US" sz="3200" dirty="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3" name="文本框 32"/>
          <p:cNvSpPr txBox="1"/>
          <p:nvPr/>
        </p:nvSpPr>
        <p:spPr>
          <a:xfrm>
            <a:off x="2550254" y="2275688"/>
            <a:ext cx="3371746"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Chinese</a:t>
            </a:r>
            <a:r>
              <a:rPr lang="zh-CN" altLang="en-US" sz="1600" dirty="0" smtClean="0">
                <a:solidFill>
                  <a:schemeClr val="accent2">
                    <a:lumMod val="75000"/>
                  </a:schemeClr>
                </a:solidFill>
                <a:latin typeface="Yu Gothic UI Semibold" panose="020B0700000000000000" pitchFamily="34" charset="-128"/>
                <a:ea typeface="Yu Gothic UI Semibold" panose="020B0700000000000000" pitchFamily="34" charset="-128"/>
              </a:rPr>
              <a:t> </a:t>
            </a:r>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Word Segmentation</a:t>
            </a:r>
            <a:endParaRPr lang="zh-CN" altLang="en-US" sz="1600" dirty="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4" name="文本框 33"/>
          <p:cNvSpPr txBox="1"/>
          <p:nvPr/>
        </p:nvSpPr>
        <p:spPr>
          <a:xfrm>
            <a:off x="3103456" y="2739983"/>
            <a:ext cx="4438544"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POS</a:t>
            </a:r>
            <a:r>
              <a:rPr lang="zh-CN" altLang="en-US" sz="1600" dirty="0" smtClean="0">
                <a:solidFill>
                  <a:schemeClr val="accent2">
                    <a:lumMod val="75000"/>
                  </a:schemeClr>
                </a:solidFill>
                <a:latin typeface="Yu Gothic UI Semibold" panose="020B0700000000000000" pitchFamily="34" charset="-128"/>
                <a:ea typeface="Yu Gothic UI Semibold" panose="020B0700000000000000" pitchFamily="34" charset="-128"/>
              </a:rPr>
              <a:t> </a:t>
            </a:r>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Tagging/Named Entity Recognition</a:t>
            </a:r>
            <a:endParaRPr lang="zh-CN" altLang="en-US" sz="1600" dirty="0">
              <a:solidFill>
                <a:schemeClr val="accent2">
                  <a:lumMod val="75000"/>
                </a:schemeClr>
              </a:solidFill>
              <a:latin typeface="Yu Gothic UI Semibold" panose="020B0700000000000000" pitchFamily="34" charset="-128"/>
              <a:ea typeface="Yu Gothic UI Semibold" panose="020B0700000000000000" pitchFamily="34" charset="-128"/>
            </a:endParaRPr>
          </a:p>
        </p:txBody>
      </p:sp>
    </p:spTree>
    <p:extLst>
      <p:ext uri="{BB962C8B-B14F-4D97-AF65-F5344CB8AC3E}">
        <p14:creationId xmlns:p14="http://schemas.microsoft.com/office/powerpoint/2010/main" val="186536883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Sequence </a:t>
            </a:r>
          </a:p>
          <a:p>
            <a:pPr lvl="1"/>
            <a:r>
              <a:rPr lang="en-US" dirty="0" smtClean="0"/>
              <a:t>the most basic/simplest structures in NLP</a:t>
            </a:r>
          </a:p>
          <a:p>
            <a:r>
              <a:rPr lang="en-US" dirty="0" smtClean="0"/>
              <a:t>Tag each item in the sequence using a given label set</a:t>
            </a:r>
          </a:p>
          <a:p>
            <a:r>
              <a:rPr lang="en-US" dirty="0" smtClean="0"/>
              <a:t>Common to see</a:t>
            </a:r>
          </a:p>
          <a:p>
            <a:pPr lvl="1"/>
            <a:r>
              <a:rPr lang="en-US" dirty="0" smtClean="0"/>
              <a:t>World segmentation</a:t>
            </a:r>
          </a:p>
          <a:p>
            <a:pPr lvl="1"/>
            <a:r>
              <a:rPr lang="en-US" dirty="0" smtClean="0"/>
              <a:t>Part-of-Speech tagging</a:t>
            </a:r>
          </a:p>
          <a:p>
            <a:pPr lvl="1"/>
            <a:r>
              <a:rPr lang="en-US" dirty="0" smtClean="0"/>
              <a:t>Named </a:t>
            </a:r>
            <a:r>
              <a:rPr lang="en-US" dirty="0"/>
              <a:t>e</a:t>
            </a:r>
            <a:r>
              <a:rPr lang="en-US" dirty="0" smtClean="0"/>
              <a:t>ntity recognition</a:t>
            </a:r>
          </a:p>
          <a:p>
            <a:pPr lvl="1"/>
            <a:r>
              <a:rPr lang="en-US" dirty="0" smtClean="0"/>
              <a:t>Chunking</a:t>
            </a:r>
          </a:p>
          <a:p>
            <a:pPr lvl="1"/>
            <a:r>
              <a:rPr lang="en-US" dirty="0" smtClean="0"/>
              <a:t>Event trigger identification</a:t>
            </a:r>
          </a:p>
          <a:p>
            <a:pPr lvl="1"/>
            <a:r>
              <a:rPr lang="en-US" dirty="0" smtClean="0"/>
              <a:t>…</a:t>
            </a:r>
            <a:endParaRPr lang="en-US" dirty="0"/>
          </a:p>
        </p:txBody>
      </p:sp>
      <p:sp>
        <p:nvSpPr>
          <p:cNvPr id="3" name="Title 2"/>
          <p:cNvSpPr>
            <a:spLocks noGrp="1"/>
          </p:cNvSpPr>
          <p:nvPr>
            <p:ph type="title"/>
          </p:nvPr>
        </p:nvSpPr>
        <p:spPr/>
        <p:txBody>
          <a:bodyPr/>
          <a:lstStyle/>
          <a:p>
            <a:r>
              <a:rPr lang="en-US" dirty="0" smtClean="0"/>
              <a:t>Sequence Tagging</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157</a:t>
            </a:fld>
            <a:endParaRPr lang="zh-CN" altLang="en-US"/>
          </a:p>
        </p:txBody>
      </p:sp>
    </p:spTree>
    <p:extLst>
      <p:ext uri="{BB962C8B-B14F-4D97-AF65-F5344CB8AC3E}">
        <p14:creationId xmlns:p14="http://schemas.microsoft.com/office/powerpoint/2010/main" val="271399013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Conventional models</a:t>
            </a:r>
          </a:p>
          <a:p>
            <a:pPr lvl="1"/>
            <a:r>
              <a:rPr lang="en-US" dirty="0" smtClean="0"/>
              <a:t>CRF, Structured perceptron, … </a:t>
            </a:r>
          </a:p>
          <a:p>
            <a:r>
              <a:rPr lang="en-US" dirty="0" smtClean="0"/>
              <a:t>Work well, but</a:t>
            </a:r>
          </a:p>
          <a:p>
            <a:pPr lvl="1"/>
            <a:r>
              <a:rPr lang="en-US" dirty="0" smtClean="0"/>
              <a:t>Feature engineering</a:t>
            </a:r>
          </a:p>
          <a:p>
            <a:pPr lvl="1"/>
            <a:r>
              <a:rPr lang="en-US" dirty="0" smtClean="0"/>
              <a:t>Local context</a:t>
            </a:r>
            <a:r>
              <a:rPr lang="zh-CN" altLang="en-US" dirty="0" smtClean="0"/>
              <a:t> </a:t>
            </a:r>
            <a:r>
              <a:rPr lang="en-US" altLang="zh-CN" dirty="0" smtClean="0"/>
              <a:t>/</a:t>
            </a:r>
            <a:r>
              <a:rPr lang="en-US" dirty="0" smtClean="0"/>
              <a:t> Global</a:t>
            </a:r>
            <a:r>
              <a:rPr lang="zh-CN" altLang="en-US" dirty="0" smtClean="0"/>
              <a:t> </a:t>
            </a:r>
            <a:r>
              <a:rPr lang="en-US" altLang="zh-CN" dirty="0" smtClean="0"/>
              <a:t>information</a:t>
            </a:r>
            <a:endParaRPr lang="en-US" dirty="0" smtClean="0"/>
          </a:p>
          <a:p>
            <a:pPr lvl="1"/>
            <a:r>
              <a:rPr lang="en-US" dirty="0" smtClean="0"/>
              <a:t>…</a:t>
            </a:r>
          </a:p>
          <a:p>
            <a:r>
              <a:rPr lang="en-US" dirty="0" smtClean="0"/>
              <a:t>Neural models</a:t>
            </a:r>
          </a:p>
          <a:p>
            <a:pPr lvl="1"/>
            <a:r>
              <a:rPr lang="en-US" dirty="0" smtClean="0"/>
              <a:t>CNN</a:t>
            </a:r>
            <a:r>
              <a:rPr lang="en-US" altLang="zh-CN" dirty="0" smtClean="0"/>
              <a:t>,</a:t>
            </a:r>
            <a:r>
              <a:rPr lang="zh-CN" altLang="en-US" dirty="0" smtClean="0"/>
              <a:t> </a:t>
            </a:r>
            <a:r>
              <a:rPr lang="en-US" dirty="0" smtClean="0"/>
              <a:t>RNN, LSTM, LSTM-CRF,…</a:t>
            </a:r>
            <a:endParaRPr lang="en-US" dirty="0"/>
          </a:p>
          <a:p>
            <a:r>
              <a:rPr lang="en-US" dirty="0" smtClean="0"/>
              <a:t>Performances</a:t>
            </a:r>
          </a:p>
          <a:p>
            <a:pPr lvl="1"/>
            <a:r>
              <a:rPr lang="en-US" dirty="0" smtClean="0"/>
              <a:t>Comparable</a:t>
            </a:r>
            <a:r>
              <a:rPr lang="zh-CN" altLang="en-US" dirty="0" smtClean="0"/>
              <a:t> </a:t>
            </a:r>
            <a:r>
              <a:rPr lang="en-US" altLang="zh-CN" dirty="0" smtClean="0"/>
              <a:t>to</a:t>
            </a:r>
            <a:r>
              <a:rPr lang="zh-CN" altLang="en-US" dirty="0" smtClean="0"/>
              <a:t> </a:t>
            </a:r>
            <a:r>
              <a:rPr lang="en-US" dirty="0"/>
              <a:t>state </a:t>
            </a:r>
            <a:r>
              <a:rPr lang="en-US" dirty="0" smtClean="0"/>
              <a:t>of the arts</a:t>
            </a:r>
          </a:p>
          <a:p>
            <a:pPr lvl="1"/>
            <a:r>
              <a:rPr lang="en-US" dirty="0" smtClean="0"/>
              <a:t>Combinations</a:t>
            </a:r>
            <a:r>
              <a:rPr lang="zh-CN" altLang="en-US" dirty="0" smtClean="0"/>
              <a:t> </a:t>
            </a:r>
            <a:r>
              <a:rPr lang="en-US" altLang="zh-CN" dirty="0" smtClean="0"/>
              <a:t>may</a:t>
            </a:r>
            <a:r>
              <a:rPr lang="en-US" dirty="0" smtClean="0"/>
              <a:t> give top</a:t>
            </a:r>
            <a:r>
              <a:rPr lang="zh-CN" altLang="en-US" dirty="0" smtClean="0"/>
              <a:t> </a:t>
            </a:r>
            <a:r>
              <a:rPr lang="en-US" altLang="zh-CN" dirty="0" smtClean="0"/>
              <a:t>performances</a:t>
            </a:r>
            <a:endParaRPr lang="en-US" dirty="0" smtClean="0"/>
          </a:p>
          <a:p>
            <a:endParaRPr lang="en-US" dirty="0"/>
          </a:p>
        </p:txBody>
      </p:sp>
      <p:sp>
        <p:nvSpPr>
          <p:cNvPr id="3" name="Title 2"/>
          <p:cNvSpPr>
            <a:spLocks noGrp="1"/>
          </p:cNvSpPr>
          <p:nvPr>
            <p:ph type="title"/>
          </p:nvPr>
        </p:nvSpPr>
        <p:spPr/>
        <p:txBody>
          <a:bodyPr/>
          <a:lstStyle/>
          <a:p>
            <a:r>
              <a:rPr lang="en-US" dirty="0" smtClean="0"/>
              <a:t>Sequence Tagging</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158</a:t>
            </a:fld>
            <a:endParaRPr lang="zh-CN" altLang="en-US"/>
          </a:p>
        </p:txBody>
      </p:sp>
    </p:spTree>
    <p:extLst>
      <p:ext uri="{BB962C8B-B14F-4D97-AF65-F5344CB8AC3E}">
        <p14:creationId xmlns:p14="http://schemas.microsoft.com/office/powerpoint/2010/main" val="120954527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Task</a:t>
            </a:r>
          </a:p>
          <a:p>
            <a:pPr marL="0" indent="0">
              <a:buNone/>
            </a:pPr>
            <a:r>
              <a:rPr lang="zh-CN" altLang="en-US" dirty="0"/>
              <a:t> </a:t>
            </a:r>
            <a:r>
              <a:rPr lang="zh-CN" altLang="en-US" dirty="0" smtClean="0"/>
              <a:t>  </a:t>
            </a:r>
            <a:r>
              <a:rPr lang="en-US" dirty="0" smtClean="0"/>
              <a:t>  </a:t>
            </a:r>
            <a:r>
              <a:rPr lang="en-US" dirty="0" smtClean="0">
                <a:solidFill>
                  <a:srgbClr val="FF0000"/>
                </a:solidFill>
              </a:rPr>
              <a:t>地面  </a:t>
            </a:r>
            <a:r>
              <a:rPr lang="en-US" u="sng" dirty="0" smtClean="0">
                <a:solidFill>
                  <a:srgbClr val="FF0000"/>
                </a:solidFill>
              </a:rPr>
              <a:t>积</a:t>
            </a:r>
            <a:r>
              <a:rPr lang="en-US" dirty="0" smtClean="0">
                <a:solidFill>
                  <a:srgbClr val="FF0000"/>
                </a:solidFill>
              </a:rPr>
              <a:t> </a:t>
            </a:r>
            <a:r>
              <a:rPr lang="en-US" dirty="0">
                <a:solidFill>
                  <a:srgbClr val="FF0000"/>
                </a:solidFill>
              </a:rPr>
              <a:t> </a:t>
            </a:r>
            <a:r>
              <a:rPr lang="en-US" dirty="0" smtClean="0">
                <a:solidFill>
                  <a:srgbClr val="FF0000"/>
                </a:solidFill>
              </a:rPr>
              <a:t> </a:t>
            </a:r>
            <a:r>
              <a:rPr lang="en-US" dirty="0" smtClean="0"/>
              <a:t>了  厚厚  的  雪</a:t>
            </a:r>
            <a:r>
              <a:rPr lang="zh-CN" altLang="en-US" dirty="0" smtClean="0"/>
              <a:t> </a:t>
            </a:r>
            <a:r>
              <a:rPr lang="zh-CN" altLang="en-US" sz="1600" dirty="0" smtClean="0"/>
              <a:t>         </a:t>
            </a:r>
            <a:r>
              <a:rPr lang="en-US" altLang="zh-CN" sz="1600" dirty="0" smtClean="0"/>
              <a:t>(</a:t>
            </a:r>
            <a:r>
              <a:rPr lang="en-US" altLang="zh-CN" sz="1600" dirty="0" smtClean="0">
                <a:solidFill>
                  <a:srgbClr val="FF0000"/>
                </a:solidFill>
              </a:rPr>
              <a:t>The</a:t>
            </a:r>
            <a:r>
              <a:rPr lang="zh-CN" altLang="en-US" sz="1600" dirty="0" smtClean="0">
                <a:solidFill>
                  <a:srgbClr val="FF0000"/>
                </a:solidFill>
              </a:rPr>
              <a:t> </a:t>
            </a:r>
            <a:r>
              <a:rPr lang="en-US" altLang="zh-CN" sz="1600" dirty="0" smtClean="0">
                <a:solidFill>
                  <a:srgbClr val="FF0000"/>
                </a:solidFill>
              </a:rPr>
              <a:t>ground</a:t>
            </a:r>
            <a:r>
              <a:rPr lang="zh-CN" altLang="en-US" sz="1600" dirty="0" smtClean="0">
                <a:solidFill>
                  <a:srgbClr val="FF0000"/>
                </a:solidFill>
              </a:rPr>
              <a:t> </a:t>
            </a:r>
            <a:r>
              <a:rPr lang="en-US" altLang="zh-CN" sz="1600" dirty="0" smtClean="0">
                <a:solidFill>
                  <a:srgbClr val="FF0000"/>
                </a:solidFill>
              </a:rPr>
              <a:t>is</a:t>
            </a:r>
            <a:r>
              <a:rPr lang="zh-CN" altLang="en-US" sz="1600" dirty="0" smtClean="0">
                <a:solidFill>
                  <a:srgbClr val="FF0000"/>
                </a:solidFill>
              </a:rPr>
              <a:t> </a:t>
            </a:r>
            <a:r>
              <a:rPr lang="en-US" altLang="zh-CN" sz="1600" u="sng" dirty="0" smtClean="0">
                <a:solidFill>
                  <a:srgbClr val="FF0000"/>
                </a:solidFill>
              </a:rPr>
              <a:t>covered</a:t>
            </a:r>
            <a:r>
              <a:rPr lang="zh-CN" altLang="en-US" sz="1600" dirty="0" smtClean="0">
                <a:solidFill>
                  <a:srgbClr val="FF0000"/>
                </a:solidFill>
              </a:rPr>
              <a:t> </a:t>
            </a:r>
            <a:r>
              <a:rPr lang="en-US" altLang="zh-CN" sz="1600" dirty="0" smtClean="0"/>
              <a:t>with</a:t>
            </a:r>
            <a:r>
              <a:rPr lang="zh-CN" altLang="en-US" sz="1600" dirty="0" smtClean="0"/>
              <a:t> </a:t>
            </a:r>
            <a:r>
              <a:rPr lang="en-US" altLang="zh-CN" sz="1600" dirty="0" smtClean="0"/>
              <a:t>thick</a:t>
            </a:r>
            <a:r>
              <a:rPr lang="zh-CN" altLang="en-US" sz="1600" dirty="0" smtClean="0"/>
              <a:t> </a:t>
            </a:r>
            <a:r>
              <a:rPr lang="en-US" altLang="zh-CN" sz="1600" dirty="0" smtClean="0"/>
              <a:t>snow)</a:t>
            </a:r>
            <a:endParaRPr lang="en-US" sz="1600" dirty="0" smtClean="0"/>
          </a:p>
          <a:p>
            <a:pPr marL="0" indent="0">
              <a:buNone/>
            </a:pPr>
            <a:r>
              <a:rPr lang="zh-CN" altLang="en-US" dirty="0" smtClean="0"/>
              <a:t>    这  块  </a:t>
            </a:r>
            <a:r>
              <a:rPr lang="zh-CN" altLang="en-US" dirty="0" smtClean="0">
                <a:solidFill>
                  <a:srgbClr val="FF0000"/>
                </a:solidFill>
              </a:rPr>
              <a:t>地  </a:t>
            </a:r>
            <a:r>
              <a:rPr lang="zh-CN" altLang="en-US" u="sng" dirty="0" smtClean="0">
                <a:solidFill>
                  <a:srgbClr val="FF0000"/>
                </a:solidFill>
              </a:rPr>
              <a:t>面积</a:t>
            </a:r>
            <a:r>
              <a:rPr lang="zh-CN" altLang="en-US" dirty="0" smtClean="0">
                <a:solidFill>
                  <a:srgbClr val="FF0000"/>
                </a:solidFill>
              </a:rPr>
              <a:t>  </a:t>
            </a:r>
            <a:r>
              <a:rPr lang="zh-CN" altLang="en-US" dirty="0" smtClean="0"/>
              <a:t>还  真  不小   </a:t>
            </a:r>
            <a:r>
              <a:rPr lang="en-US" altLang="zh-CN" sz="1600" dirty="0" smtClean="0"/>
              <a:t>(</a:t>
            </a:r>
            <a:r>
              <a:rPr lang="en-US" altLang="zh-CN" sz="1600" dirty="0" smtClean="0">
                <a:solidFill>
                  <a:srgbClr val="FF0000"/>
                </a:solidFill>
              </a:rPr>
              <a:t>This</a:t>
            </a:r>
            <a:r>
              <a:rPr lang="zh-CN" altLang="en-US" sz="1600" dirty="0" smtClean="0">
                <a:solidFill>
                  <a:srgbClr val="FF0000"/>
                </a:solidFill>
              </a:rPr>
              <a:t> </a:t>
            </a:r>
            <a:r>
              <a:rPr lang="en-US" altLang="zh-CN" sz="1600" u="sng" dirty="0" smtClean="0">
                <a:solidFill>
                  <a:srgbClr val="FF0000"/>
                </a:solidFill>
              </a:rPr>
              <a:t>area</a:t>
            </a:r>
            <a:r>
              <a:rPr lang="zh-CN" altLang="en-US" sz="1600" dirty="0" smtClean="0">
                <a:solidFill>
                  <a:srgbClr val="FF0000"/>
                </a:solidFill>
              </a:rPr>
              <a:t> </a:t>
            </a:r>
            <a:r>
              <a:rPr lang="en-US" altLang="zh-CN" sz="1600" dirty="0" smtClean="0">
                <a:solidFill>
                  <a:srgbClr val="000000"/>
                </a:solidFill>
              </a:rPr>
              <a:t>is</a:t>
            </a:r>
            <a:r>
              <a:rPr lang="zh-CN" altLang="en-US" sz="1600" dirty="0" smtClean="0">
                <a:solidFill>
                  <a:srgbClr val="000000"/>
                </a:solidFill>
              </a:rPr>
              <a:t> </a:t>
            </a:r>
            <a:r>
              <a:rPr lang="en-US" altLang="zh-CN" sz="1600" dirty="0" smtClean="0">
                <a:solidFill>
                  <a:srgbClr val="000000"/>
                </a:solidFill>
              </a:rPr>
              <a:t>really</a:t>
            </a:r>
            <a:r>
              <a:rPr lang="zh-CN" altLang="en-US" sz="1600" dirty="0" smtClean="0">
                <a:solidFill>
                  <a:srgbClr val="000000"/>
                </a:solidFill>
              </a:rPr>
              <a:t> </a:t>
            </a:r>
            <a:r>
              <a:rPr lang="en-US" altLang="zh-CN" sz="1600" dirty="0" smtClean="0">
                <a:solidFill>
                  <a:srgbClr val="000000"/>
                </a:solidFill>
              </a:rPr>
              <a:t>not</a:t>
            </a:r>
            <a:r>
              <a:rPr lang="zh-CN" altLang="en-US" sz="1600" dirty="0" smtClean="0">
                <a:solidFill>
                  <a:srgbClr val="000000"/>
                </a:solidFill>
              </a:rPr>
              <a:t> </a:t>
            </a:r>
            <a:r>
              <a:rPr lang="en-US" altLang="zh-CN" sz="1600" dirty="0" smtClean="0">
                <a:solidFill>
                  <a:srgbClr val="000000"/>
                </a:solidFill>
              </a:rPr>
              <a:t>small</a:t>
            </a:r>
            <a:r>
              <a:rPr lang="en-US" altLang="zh-CN" sz="1600" dirty="0" smtClean="0"/>
              <a:t>)</a:t>
            </a:r>
            <a:endParaRPr lang="en-US" sz="1600" dirty="0" smtClean="0"/>
          </a:p>
          <a:p>
            <a:r>
              <a:rPr lang="en-US" dirty="0" smtClean="0"/>
              <a:t>Challenges</a:t>
            </a:r>
          </a:p>
          <a:p>
            <a:pPr lvl="1"/>
            <a:r>
              <a:rPr lang="en-US" dirty="0" smtClean="0"/>
              <a:t>Feature engineering</a:t>
            </a:r>
          </a:p>
          <a:p>
            <a:pPr lvl="1"/>
            <a:r>
              <a:rPr lang="en-US" dirty="0" smtClean="0"/>
              <a:t>Long distance dependencies</a:t>
            </a:r>
          </a:p>
          <a:p>
            <a:r>
              <a:rPr lang="en-US" dirty="0" smtClean="0"/>
              <a:t>Neural Network Practice</a:t>
            </a:r>
          </a:p>
          <a:p>
            <a:pPr lvl="1"/>
            <a:r>
              <a:rPr lang="en-US" dirty="0" smtClean="0"/>
              <a:t>CNN/RNN to capture local information, instead of fixed windows</a:t>
            </a:r>
          </a:p>
          <a:p>
            <a:pPr lvl="1"/>
            <a:r>
              <a:rPr lang="en-US" dirty="0" smtClean="0"/>
              <a:t>RNN to capture long distance dependencies, or sentence-level/global information</a:t>
            </a:r>
            <a:endParaRPr lang="en-US" dirty="0"/>
          </a:p>
          <a:p>
            <a:endParaRPr lang="en-US" dirty="0" smtClean="0"/>
          </a:p>
          <a:p>
            <a:endParaRPr lang="en-US" dirty="0"/>
          </a:p>
        </p:txBody>
      </p:sp>
      <p:sp>
        <p:nvSpPr>
          <p:cNvPr id="3" name="Title 2"/>
          <p:cNvSpPr>
            <a:spLocks noGrp="1"/>
          </p:cNvSpPr>
          <p:nvPr>
            <p:ph type="title"/>
          </p:nvPr>
        </p:nvSpPr>
        <p:spPr/>
        <p:txBody>
          <a:bodyPr/>
          <a:lstStyle/>
          <a:p>
            <a:r>
              <a:rPr lang="en-US" dirty="0" smtClean="0"/>
              <a:t>Chinese Word Segmentation</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159</a:t>
            </a:fld>
            <a:endParaRPr lang="zh-CN" altLang="en-US" dirty="0"/>
          </a:p>
        </p:txBody>
      </p:sp>
      <p:sp>
        <p:nvSpPr>
          <p:cNvPr id="5" name="Rectangle 4"/>
          <p:cNvSpPr/>
          <p:nvPr/>
        </p:nvSpPr>
        <p:spPr>
          <a:xfrm>
            <a:off x="7395054" y="999000"/>
            <a:ext cx="1721946" cy="307777"/>
          </a:xfrm>
          <a:prstGeom prst="rect">
            <a:avLst/>
          </a:prstGeom>
        </p:spPr>
        <p:txBody>
          <a:bodyPr wrap="none">
            <a:spAutoFit/>
          </a:bodyPr>
          <a:lstStyle/>
          <a:p>
            <a:r>
              <a:rPr lang="en-US" sz="1400" dirty="0" smtClean="0"/>
              <a:t>[Xu and Sun, 2016]</a:t>
            </a:r>
            <a:endParaRPr lang="en-US" sz="1400" dirty="0"/>
          </a:p>
        </p:txBody>
      </p:sp>
    </p:spTree>
    <p:extLst>
      <p:ext uri="{BB962C8B-B14F-4D97-AF65-F5344CB8AC3E}">
        <p14:creationId xmlns:p14="http://schemas.microsoft.com/office/powerpoint/2010/main" val="35761963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Proposed by </a:t>
            </a:r>
            <a:r>
              <a:rPr lang="en-US" altLang="zh-CN" dirty="0" smtClean="0">
                <a:latin typeface="Yu Mincho Light" panose="02020300000000000000" pitchFamily="18" charset="-128"/>
                <a:ea typeface="Yu Mincho Light" panose="02020300000000000000" pitchFamily="18" charset="-128"/>
              </a:rPr>
              <a:t>Collins (2002)</a:t>
            </a:r>
          </a:p>
          <a:p>
            <a:r>
              <a:rPr lang="en-US" altLang="zh-CN" dirty="0" smtClean="0">
                <a:solidFill>
                  <a:schemeClr val="accent2">
                    <a:lumMod val="75000"/>
                  </a:schemeClr>
                </a:solidFill>
              </a:rPr>
              <a:t>Simple and fast</a:t>
            </a:r>
          </a:p>
          <a:p>
            <a:pPr lvl="1"/>
            <a:r>
              <a:rPr lang="en-US" altLang="zh-CN" dirty="0"/>
              <a:t>No gradient computation</a:t>
            </a:r>
          </a:p>
          <a:p>
            <a:pPr lvl="1"/>
            <a:r>
              <a:rPr lang="en-US" altLang="zh-CN" dirty="0"/>
              <a:t>Update only on error</a:t>
            </a:r>
          </a:p>
          <a:p>
            <a:pPr lvl="1"/>
            <a:r>
              <a:rPr lang="en-US" altLang="zh-CN" dirty="0"/>
              <a:t>Viterbi </a:t>
            </a:r>
            <a:r>
              <a:rPr lang="en-US" altLang="zh-CN" dirty="0" smtClean="0"/>
              <a:t>decode</a:t>
            </a:r>
          </a:p>
          <a:p>
            <a:r>
              <a:rPr lang="en-US" altLang="zh-CN" dirty="0" smtClean="0">
                <a:solidFill>
                  <a:schemeClr val="accent2">
                    <a:lumMod val="75000"/>
                  </a:schemeClr>
                </a:solidFill>
              </a:rPr>
              <a:t>Theoretical guarantee</a:t>
            </a:r>
          </a:p>
          <a:p>
            <a:pPr lvl="1"/>
            <a:r>
              <a:rPr lang="en-US" altLang="zh-CN" dirty="0" smtClean="0">
                <a:solidFill>
                  <a:srgbClr val="FF0000"/>
                </a:solidFill>
              </a:rPr>
              <a:t>Converge if data is separable</a:t>
            </a:r>
          </a:p>
          <a:p>
            <a:pPr marL="457200" lvl="1" indent="0">
              <a:buNone/>
            </a:pPr>
            <a:endParaRPr lang="zh-CN" altLang="en-US" dirty="0"/>
          </a:p>
        </p:txBody>
      </p:sp>
      <p:sp>
        <p:nvSpPr>
          <p:cNvPr id="3" name="标题 2"/>
          <p:cNvSpPr>
            <a:spLocks noGrp="1"/>
          </p:cNvSpPr>
          <p:nvPr>
            <p:ph type="title"/>
          </p:nvPr>
        </p:nvSpPr>
        <p:spPr/>
        <p:txBody>
          <a:bodyPr/>
          <a:lstStyle/>
          <a:p>
            <a:r>
              <a:rPr lang="en-US" altLang="zh-CN" dirty="0" smtClean="0"/>
              <a:t>Structured Perceptron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16</a:t>
            </a:fld>
            <a:endParaRPr lang="zh-CN" altLang="en-US"/>
          </a:p>
        </p:txBody>
      </p:sp>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780" y="4358769"/>
            <a:ext cx="4453001" cy="2197585"/>
          </a:xfrm>
          <a:prstGeom prst="rect">
            <a:avLst/>
          </a:prstGeom>
        </p:spPr>
      </p:pic>
      <p:grpSp>
        <p:nvGrpSpPr>
          <p:cNvPr id="7" name="组合 6"/>
          <p:cNvGrpSpPr/>
          <p:nvPr/>
        </p:nvGrpSpPr>
        <p:grpSpPr>
          <a:xfrm>
            <a:off x="4572000" y="1044000"/>
            <a:ext cx="4230000" cy="2790000"/>
            <a:chOff x="162000" y="954000"/>
            <a:chExt cx="8010000" cy="4995000"/>
          </a:xfrm>
        </p:grpSpPr>
        <p:sp>
          <p:nvSpPr>
            <p:cNvPr id="8" name="流程图: 联系 7"/>
            <p:cNvSpPr/>
            <p:nvPr/>
          </p:nvSpPr>
          <p:spPr bwMode="blackWhite">
            <a:xfrm>
              <a:off x="4257000" y="954000"/>
              <a:ext cx="495000" cy="495000"/>
            </a:xfrm>
            <a:prstGeom prst="flowChartConnector">
              <a:avLst/>
            </a:prstGeom>
            <a:noFill/>
            <a:ln>
              <a:solidFill>
                <a:schemeClr val="tx1"/>
              </a:solidFill>
            </a:ln>
            <a:extLst/>
          </p:spPr>
          <p:txBody>
            <a:bodyPr rtlCol="0" anchor="ctr"/>
            <a:lstStyle/>
            <a:p>
              <a:pPr algn="ctr"/>
              <a:r>
                <a:rPr lang="en-US" altLang="zh-CN" sz="1200" dirty="0"/>
                <a:t>M</a:t>
              </a:r>
              <a:endParaRPr lang="zh-CN" altLang="en-US" sz="1200" dirty="0"/>
            </a:p>
          </p:txBody>
        </p:sp>
        <p:sp>
          <p:nvSpPr>
            <p:cNvPr id="9" name="流程图: 联系 8"/>
            <p:cNvSpPr/>
            <p:nvPr/>
          </p:nvSpPr>
          <p:spPr bwMode="blackWhite">
            <a:xfrm>
              <a:off x="2907000" y="2124000"/>
              <a:ext cx="495000" cy="495000"/>
            </a:xfrm>
            <a:prstGeom prst="flowChartConnector">
              <a:avLst/>
            </a:prstGeom>
            <a:noFill/>
            <a:ln>
              <a:solidFill>
                <a:schemeClr val="tx1"/>
              </a:solidFill>
            </a:ln>
            <a:extLst/>
          </p:spPr>
          <p:txBody>
            <a:bodyPr rtlCol="0" anchor="ctr"/>
            <a:lstStyle/>
            <a:p>
              <a:pPr algn="ctr"/>
              <a:r>
                <a:rPr lang="en-US" altLang="zh-CN" sz="1200" dirty="0"/>
                <a:t>K</a:t>
              </a:r>
              <a:endParaRPr lang="zh-CN" altLang="en-US" sz="1200" dirty="0"/>
            </a:p>
          </p:txBody>
        </p:sp>
        <p:sp>
          <p:nvSpPr>
            <p:cNvPr id="10" name="流程图: 联系 9"/>
            <p:cNvSpPr/>
            <p:nvPr/>
          </p:nvSpPr>
          <p:spPr bwMode="blackWhite">
            <a:xfrm>
              <a:off x="5787000" y="2124000"/>
              <a:ext cx="495000" cy="495000"/>
            </a:xfrm>
            <a:prstGeom prst="flowChartConnector">
              <a:avLst/>
            </a:prstGeom>
            <a:noFill/>
            <a:ln>
              <a:solidFill>
                <a:schemeClr val="tx1"/>
              </a:solidFill>
            </a:ln>
            <a:extLst/>
          </p:spPr>
          <p:txBody>
            <a:bodyPr rtlCol="0" anchor="ctr"/>
            <a:lstStyle/>
            <a:p>
              <a:pPr algn="ctr"/>
              <a:r>
                <a:rPr lang="en-US" altLang="zh-CN" sz="1200" dirty="0"/>
                <a:t>L</a:t>
              </a:r>
              <a:endParaRPr lang="zh-CN" altLang="en-US" sz="1200" dirty="0"/>
            </a:p>
          </p:txBody>
        </p:sp>
        <p:sp>
          <p:nvSpPr>
            <p:cNvPr id="11" name="流程图: 联系 10"/>
            <p:cNvSpPr/>
            <p:nvPr/>
          </p:nvSpPr>
          <p:spPr bwMode="blackWhite">
            <a:xfrm>
              <a:off x="1692000" y="3654000"/>
              <a:ext cx="495000" cy="495000"/>
            </a:xfrm>
            <a:prstGeom prst="flowChartConnector">
              <a:avLst/>
            </a:prstGeom>
            <a:noFill/>
            <a:ln>
              <a:solidFill>
                <a:schemeClr val="tx1"/>
              </a:solidFill>
            </a:ln>
            <a:extLst/>
          </p:spPr>
          <p:txBody>
            <a:bodyPr rtlCol="0" anchor="ctr"/>
            <a:lstStyle/>
            <a:p>
              <a:pPr algn="ctr"/>
              <a:r>
                <a:rPr lang="en-US" altLang="zh-CN" sz="1200" dirty="0"/>
                <a:t>G</a:t>
              </a:r>
              <a:endParaRPr lang="zh-CN" altLang="en-US" sz="1200" dirty="0"/>
            </a:p>
          </p:txBody>
        </p:sp>
        <p:sp>
          <p:nvSpPr>
            <p:cNvPr id="12" name="流程图: 联系 11"/>
            <p:cNvSpPr/>
            <p:nvPr/>
          </p:nvSpPr>
          <p:spPr bwMode="blackWhite">
            <a:xfrm>
              <a:off x="3087000" y="3609000"/>
              <a:ext cx="495000" cy="495000"/>
            </a:xfrm>
            <a:prstGeom prst="flowChartConnector">
              <a:avLst/>
            </a:prstGeom>
            <a:noFill/>
            <a:ln>
              <a:solidFill>
                <a:schemeClr val="tx1"/>
              </a:solidFill>
            </a:ln>
            <a:extLst/>
          </p:spPr>
          <p:txBody>
            <a:bodyPr rtlCol="0" anchor="ctr"/>
            <a:lstStyle/>
            <a:p>
              <a:pPr algn="ctr"/>
              <a:r>
                <a:rPr lang="en-US" altLang="zh-CN" sz="1200" dirty="0"/>
                <a:t>H</a:t>
              </a:r>
              <a:endParaRPr lang="zh-CN" altLang="en-US" sz="1200" dirty="0"/>
            </a:p>
          </p:txBody>
        </p:sp>
        <p:sp>
          <p:nvSpPr>
            <p:cNvPr id="13" name="流程图: 联系 12"/>
            <p:cNvSpPr/>
            <p:nvPr/>
          </p:nvSpPr>
          <p:spPr bwMode="blackWhite">
            <a:xfrm>
              <a:off x="5697000" y="3834000"/>
              <a:ext cx="495000" cy="495000"/>
            </a:xfrm>
            <a:prstGeom prst="flowChartConnector">
              <a:avLst/>
            </a:prstGeom>
            <a:noFill/>
            <a:ln>
              <a:solidFill>
                <a:schemeClr val="tx1"/>
              </a:solidFill>
            </a:ln>
            <a:extLst/>
          </p:spPr>
          <p:txBody>
            <a:bodyPr rtlCol="0" anchor="ctr"/>
            <a:lstStyle/>
            <a:p>
              <a:pPr algn="ctr"/>
              <a:r>
                <a:rPr lang="en-US" altLang="zh-CN" sz="1200" dirty="0"/>
                <a:t>I</a:t>
              </a:r>
              <a:endParaRPr lang="zh-CN" altLang="en-US" sz="1200" dirty="0"/>
            </a:p>
          </p:txBody>
        </p:sp>
        <p:sp>
          <p:nvSpPr>
            <p:cNvPr id="14" name="流程图: 联系 13"/>
            <p:cNvSpPr/>
            <p:nvPr/>
          </p:nvSpPr>
          <p:spPr bwMode="blackWhite">
            <a:xfrm>
              <a:off x="7002000" y="3789000"/>
              <a:ext cx="495000" cy="495000"/>
            </a:xfrm>
            <a:prstGeom prst="flowChartConnector">
              <a:avLst/>
            </a:prstGeom>
            <a:noFill/>
            <a:ln>
              <a:solidFill>
                <a:schemeClr val="tx1"/>
              </a:solidFill>
            </a:ln>
            <a:extLst/>
          </p:spPr>
          <p:txBody>
            <a:bodyPr rtlCol="0" anchor="ctr"/>
            <a:lstStyle/>
            <a:p>
              <a:pPr algn="ctr"/>
              <a:r>
                <a:rPr lang="en-US" altLang="zh-CN" sz="1200" dirty="0"/>
                <a:t>J</a:t>
              </a:r>
              <a:endParaRPr lang="zh-CN" altLang="en-US" sz="1200" dirty="0"/>
            </a:p>
          </p:txBody>
        </p:sp>
        <p:sp>
          <p:nvSpPr>
            <p:cNvPr id="15" name="流程图: 联系 14"/>
            <p:cNvSpPr/>
            <p:nvPr/>
          </p:nvSpPr>
          <p:spPr bwMode="blackWhite">
            <a:xfrm>
              <a:off x="792000" y="5319000"/>
              <a:ext cx="495000" cy="495000"/>
            </a:xfrm>
            <a:prstGeom prst="flowChartConnector">
              <a:avLst/>
            </a:prstGeom>
            <a:noFill/>
            <a:ln>
              <a:solidFill>
                <a:schemeClr val="tx1"/>
              </a:solidFill>
            </a:ln>
            <a:extLst/>
          </p:spPr>
          <p:txBody>
            <a:bodyPr rtlCol="0" anchor="ctr"/>
            <a:lstStyle/>
            <a:p>
              <a:pPr algn="ctr"/>
              <a:r>
                <a:rPr lang="en-US" altLang="zh-CN" sz="1200" dirty="0"/>
                <a:t>A</a:t>
              </a:r>
              <a:endParaRPr lang="zh-CN" altLang="en-US" sz="1200" dirty="0"/>
            </a:p>
          </p:txBody>
        </p:sp>
        <p:sp>
          <p:nvSpPr>
            <p:cNvPr id="16" name="流程图: 联系 15"/>
            <p:cNvSpPr/>
            <p:nvPr/>
          </p:nvSpPr>
          <p:spPr bwMode="blackWhite">
            <a:xfrm>
              <a:off x="2007000" y="5319000"/>
              <a:ext cx="495000" cy="495000"/>
            </a:xfrm>
            <a:prstGeom prst="flowChartConnector">
              <a:avLst/>
            </a:prstGeom>
            <a:noFill/>
            <a:ln>
              <a:solidFill>
                <a:schemeClr val="tx1"/>
              </a:solidFill>
            </a:ln>
            <a:extLst/>
          </p:spPr>
          <p:txBody>
            <a:bodyPr rtlCol="0" anchor="ctr"/>
            <a:lstStyle/>
            <a:p>
              <a:pPr algn="ctr"/>
              <a:r>
                <a:rPr lang="en-US" altLang="zh-CN" sz="1200" dirty="0"/>
                <a:t>B</a:t>
              </a:r>
              <a:endParaRPr lang="zh-CN" altLang="en-US" sz="1200" dirty="0"/>
            </a:p>
          </p:txBody>
        </p:sp>
        <p:sp>
          <p:nvSpPr>
            <p:cNvPr id="17" name="流程图: 联系 16"/>
            <p:cNvSpPr/>
            <p:nvPr/>
          </p:nvSpPr>
          <p:spPr bwMode="blackWhite">
            <a:xfrm>
              <a:off x="3312000" y="5319000"/>
              <a:ext cx="495000" cy="495000"/>
            </a:xfrm>
            <a:prstGeom prst="flowChartConnector">
              <a:avLst/>
            </a:prstGeom>
            <a:noFill/>
            <a:ln>
              <a:solidFill>
                <a:schemeClr val="tx1"/>
              </a:solidFill>
            </a:ln>
            <a:extLst/>
          </p:spPr>
          <p:txBody>
            <a:bodyPr rtlCol="0" anchor="ctr"/>
            <a:lstStyle/>
            <a:p>
              <a:pPr algn="ctr"/>
              <a:r>
                <a:rPr lang="en-US" altLang="zh-CN" sz="1200" dirty="0"/>
                <a:t>C</a:t>
              </a:r>
              <a:endParaRPr lang="zh-CN" altLang="en-US" sz="1200" dirty="0"/>
            </a:p>
          </p:txBody>
        </p:sp>
        <p:sp>
          <p:nvSpPr>
            <p:cNvPr id="18" name="流程图: 联系 17"/>
            <p:cNvSpPr/>
            <p:nvPr/>
          </p:nvSpPr>
          <p:spPr bwMode="blackWhite">
            <a:xfrm>
              <a:off x="5067000" y="5364000"/>
              <a:ext cx="495000" cy="495000"/>
            </a:xfrm>
            <a:prstGeom prst="flowChartConnector">
              <a:avLst/>
            </a:prstGeom>
            <a:noFill/>
            <a:ln>
              <a:solidFill>
                <a:schemeClr val="tx1"/>
              </a:solidFill>
            </a:ln>
            <a:extLst/>
          </p:spPr>
          <p:txBody>
            <a:bodyPr rtlCol="0" anchor="ctr"/>
            <a:lstStyle/>
            <a:p>
              <a:pPr algn="ctr"/>
              <a:r>
                <a:rPr lang="en-US" altLang="zh-CN" sz="1200" dirty="0"/>
                <a:t>D</a:t>
              </a:r>
              <a:endParaRPr lang="zh-CN" altLang="en-US" sz="1200" dirty="0"/>
            </a:p>
          </p:txBody>
        </p:sp>
        <p:sp>
          <p:nvSpPr>
            <p:cNvPr id="19" name="流程图: 联系 18"/>
            <p:cNvSpPr/>
            <p:nvPr/>
          </p:nvSpPr>
          <p:spPr bwMode="blackWhite">
            <a:xfrm>
              <a:off x="6327000" y="5319000"/>
              <a:ext cx="495000" cy="495000"/>
            </a:xfrm>
            <a:prstGeom prst="flowChartConnector">
              <a:avLst/>
            </a:prstGeom>
            <a:noFill/>
            <a:ln>
              <a:solidFill>
                <a:schemeClr val="tx1"/>
              </a:solidFill>
            </a:ln>
            <a:extLst/>
          </p:spPr>
          <p:txBody>
            <a:bodyPr rtlCol="0" anchor="ctr"/>
            <a:lstStyle/>
            <a:p>
              <a:pPr algn="ctr"/>
              <a:r>
                <a:rPr lang="en-US" altLang="zh-CN" sz="1200" dirty="0"/>
                <a:t>E</a:t>
              </a:r>
              <a:endParaRPr lang="zh-CN" altLang="en-US" sz="1200" dirty="0"/>
            </a:p>
          </p:txBody>
        </p:sp>
        <p:sp>
          <p:nvSpPr>
            <p:cNvPr id="20" name="流程图: 联系 19"/>
            <p:cNvSpPr/>
            <p:nvPr/>
          </p:nvSpPr>
          <p:spPr bwMode="blackWhite">
            <a:xfrm>
              <a:off x="7632000" y="5319000"/>
              <a:ext cx="495000" cy="495000"/>
            </a:xfrm>
            <a:prstGeom prst="flowChartConnector">
              <a:avLst/>
            </a:prstGeom>
            <a:noFill/>
            <a:ln>
              <a:solidFill>
                <a:schemeClr val="tx1"/>
              </a:solidFill>
            </a:ln>
            <a:extLst/>
          </p:spPr>
          <p:txBody>
            <a:bodyPr rtlCol="0" anchor="ctr"/>
            <a:lstStyle/>
            <a:p>
              <a:pPr algn="ctr"/>
              <a:r>
                <a:rPr lang="en-US" altLang="zh-CN" sz="1200" dirty="0"/>
                <a:t>F</a:t>
              </a:r>
              <a:endParaRPr lang="zh-CN" altLang="en-US" sz="1200" dirty="0"/>
            </a:p>
          </p:txBody>
        </p:sp>
        <p:sp>
          <p:nvSpPr>
            <p:cNvPr id="21" name="弧形 20"/>
            <p:cNvSpPr/>
            <p:nvPr/>
          </p:nvSpPr>
          <p:spPr>
            <a:xfrm>
              <a:off x="3087000" y="4014000"/>
              <a:ext cx="1170000" cy="1395000"/>
            </a:xfrm>
            <a:prstGeom prst="arc">
              <a:avLst>
                <a:gd name="adj1" fmla="val 6610147"/>
                <a:gd name="adj2" fmla="val 14422096"/>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p>
          </p:txBody>
        </p:sp>
        <p:sp>
          <p:nvSpPr>
            <p:cNvPr id="22" name="弧形 21"/>
            <p:cNvSpPr/>
            <p:nvPr/>
          </p:nvSpPr>
          <p:spPr>
            <a:xfrm>
              <a:off x="2952000" y="2034000"/>
              <a:ext cx="765000" cy="1575000"/>
            </a:xfrm>
            <a:prstGeom prst="arc">
              <a:avLst>
                <a:gd name="adj1" fmla="val 5602197"/>
                <a:gd name="adj2" fmla="val 13033232"/>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200"/>
            </a:p>
          </p:txBody>
        </p:sp>
        <p:sp>
          <p:nvSpPr>
            <p:cNvPr id="23" name="弧形 22"/>
            <p:cNvSpPr/>
            <p:nvPr/>
          </p:nvSpPr>
          <p:spPr>
            <a:xfrm>
              <a:off x="3177000" y="1044000"/>
              <a:ext cx="2160000" cy="2160000"/>
            </a:xfrm>
            <a:prstGeom prst="arc">
              <a:avLst>
                <a:gd name="adj1" fmla="val 10774188"/>
                <a:gd name="adj2" fmla="val 16396152"/>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200"/>
            </a:p>
          </p:txBody>
        </p:sp>
        <p:sp>
          <p:nvSpPr>
            <p:cNvPr id="24" name="弧形 23"/>
            <p:cNvSpPr/>
            <p:nvPr/>
          </p:nvSpPr>
          <p:spPr>
            <a:xfrm>
              <a:off x="162000" y="2934000"/>
              <a:ext cx="1818000" cy="2520000"/>
            </a:xfrm>
            <a:prstGeom prst="arc">
              <a:avLst>
                <a:gd name="adj1" fmla="val 21222087"/>
                <a:gd name="adj2" fmla="val 4948540"/>
              </a:avLst>
            </a:prstGeom>
            <a:ln>
              <a:prstDash val="dash"/>
              <a:headEnd type="arrow"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200"/>
            </a:p>
          </p:txBody>
        </p:sp>
        <p:sp>
          <p:nvSpPr>
            <p:cNvPr id="25" name="弧形 24"/>
            <p:cNvSpPr/>
            <p:nvPr/>
          </p:nvSpPr>
          <p:spPr>
            <a:xfrm>
              <a:off x="1557000" y="4014000"/>
              <a:ext cx="945000" cy="1440000"/>
            </a:xfrm>
            <a:prstGeom prst="arc">
              <a:avLst>
                <a:gd name="adj1" fmla="val 16881399"/>
                <a:gd name="adj2" fmla="val 3863335"/>
              </a:avLst>
            </a:prstGeom>
            <a:ln>
              <a:prstDash val="dash"/>
              <a:headEnd type="arrow"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200"/>
            </a:p>
          </p:txBody>
        </p:sp>
        <p:sp>
          <p:nvSpPr>
            <p:cNvPr id="26" name="弧形 25"/>
            <p:cNvSpPr/>
            <p:nvPr/>
          </p:nvSpPr>
          <p:spPr>
            <a:xfrm>
              <a:off x="2907000" y="2304000"/>
              <a:ext cx="1305000" cy="3105000"/>
            </a:xfrm>
            <a:prstGeom prst="arc">
              <a:avLst>
                <a:gd name="adj1" fmla="val 15885054"/>
                <a:gd name="adj2" fmla="val 5154471"/>
              </a:avLst>
            </a:prstGeom>
            <a:ln>
              <a:prstDash val="dash"/>
              <a:headEnd type="arrow"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200"/>
            </a:p>
          </p:txBody>
        </p:sp>
        <p:sp>
          <p:nvSpPr>
            <p:cNvPr id="27" name="弧形 26"/>
            <p:cNvSpPr/>
            <p:nvPr/>
          </p:nvSpPr>
          <p:spPr>
            <a:xfrm>
              <a:off x="4887000" y="2439000"/>
              <a:ext cx="2340000" cy="3510000"/>
            </a:xfrm>
            <a:prstGeom prst="arc">
              <a:avLst>
                <a:gd name="adj1" fmla="val 7547226"/>
                <a:gd name="adj2" fmla="val 15731928"/>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200"/>
            </a:p>
          </p:txBody>
        </p:sp>
        <p:sp>
          <p:nvSpPr>
            <p:cNvPr id="28" name="弧形 27"/>
            <p:cNvSpPr/>
            <p:nvPr/>
          </p:nvSpPr>
          <p:spPr>
            <a:xfrm>
              <a:off x="6417000" y="4149000"/>
              <a:ext cx="1080000" cy="1440000"/>
            </a:xfrm>
            <a:prstGeom prst="arc">
              <a:avLst>
                <a:gd name="adj1" fmla="val 7780707"/>
                <a:gd name="adj2" fmla="val 16650375"/>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200"/>
            </a:p>
          </p:txBody>
        </p:sp>
        <p:sp>
          <p:nvSpPr>
            <p:cNvPr id="29" name="弧形 28"/>
            <p:cNvSpPr/>
            <p:nvPr/>
          </p:nvSpPr>
          <p:spPr>
            <a:xfrm>
              <a:off x="7002000" y="4059000"/>
              <a:ext cx="1170000" cy="1395000"/>
            </a:xfrm>
            <a:prstGeom prst="arc">
              <a:avLst>
                <a:gd name="adj1" fmla="val 4931170"/>
                <a:gd name="adj2" fmla="val 13621568"/>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200"/>
            </a:p>
          </p:txBody>
        </p:sp>
        <p:sp>
          <p:nvSpPr>
            <p:cNvPr id="30" name="弧形 29"/>
            <p:cNvSpPr/>
            <p:nvPr/>
          </p:nvSpPr>
          <p:spPr>
            <a:xfrm>
              <a:off x="6102000" y="1809000"/>
              <a:ext cx="1755000" cy="2115000"/>
            </a:xfrm>
            <a:prstGeom prst="arc">
              <a:avLst>
                <a:gd name="adj1" fmla="val 5277730"/>
                <a:gd name="adj2" fmla="val 11829509"/>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200"/>
            </a:p>
          </p:txBody>
        </p:sp>
        <p:sp>
          <p:nvSpPr>
            <p:cNvPr id="31" name="弧形 30"/>
            <p:cNvSpPr/>
            <p:nvPr/>
          </p:nvSpPr>
          <p:spPr>
            <a:xfrm>
              <a:off x="4482000" y="3159000"/>
              <a:ext cx="1440000" cy="2430000"/>
            </a:xfrm>
            <a:prstGeom prst="arc">
              <a:avLst>
                <a:gd name="adj1" fmla="val 21380785"/>
                <a:gd name="adj2" fmla="val 4440704"/>
              </a:avLst>
            </a:prstGeom>
            <a:ln>
              <a:prstDash val="dash"/>
              <a:headEnd type="arrow"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200"/>
            </a:p>
          </p:txBody>
        </p:sp>
        <p:sp>
          <p:nvSpPr>
            <p:cNvPr id="32" name="弧形 31"/>
            <p:cNvSpPr/>
            <p:nvPr/>
          </p:nvSpPr>
          <p:spPr>
            <a:xfrm>
              <a:off x="5517000" y="2304000"/>
              <a:ext cx="990000" cy="1800000"/>
            </a:xfrm>
            <a:prstGeom prst="arc">
              <a:avLst>
                <a:gd name="adj1" fmla="val 17441651"/>
                <a:gd name="adj2" fmla="val 4616254"/>
              </a:avLst>
            </a:prstGeom>
            <a:ln>
              <a:prstDash val="dash"/>
              <a:headEnd type="arrow"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200"/>
            </a:p>
          </p:txBody>
        </p:sp>
        <p:sp>
          <p:nvSpPr>
            <p:cNvPr id="33" name="弧形 32"/>
            <p:cNvSpPr/>
            <p:nvPr/>
          </p:nvSpPr>
          <p:spPr>
            <a:xfrm>
              <a:off x="4347000" y="999000"/>
              <a:ext cx="1890000" cy="3195000"/>
            </a:xfrm>
            <a:prstGeom prst="arc">
              <a:avLst>
                <a:gd name="adj1" fmla="val 4485122"/>
                <a:gd name="adj2" fmla="val 14398938"/>
              </a:avLst>
            </a:prstGeom>
            <a:ln>
              <a:solidFill>
                <a:schemeClr val="tx1"/>
              </a:solidFill>
              <a:prstDash val="solid"/>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200"/>
            </a:p>
          </p:txBody>
        </p:sp>
        <p:sp>
          <p:nvSpPr>
            <p:cNvPr id="34" name="弧形 33"/>
            <p:cNvSpPr/>
            <p:nvPr/>
          </p:nvSpPr>
          <p:spPr>
            <a:xfrm>
              <a:off x="4302000" y="1044000"/>
              <a:ext cx="1845000" cy="1620000"/>
            </a:xfrm>
            <a:prstGeom prst="arc">
              <a:avLst>
                <a:gd name="adj1" fmla="val 14225480"/>
                <a:gd name="adj2" fmla="val 934700"/>
              </a:avLst>
            </a:prstGeom>
            <a:ln>
              <a:prstDash val="dash"/>
              <a:headEnd type="arrow"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200"/>
            </a:p>
          </p:txBody>
        </p:sp>
      </p:grpSp>
    </p:spTree>
    <p:extLst>
      <p:ext uri="{BB962C8B-B14F-4D97-AF65-F5344CB8AC3E}">
        <p14:creationId xmlns:p14="http://schemas.microsoft.com/office/powerpoint/2010/main" val="353147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7" dur="500"/>
                                        <p:tgtEl>
                                          <p:spTgt spid="2">
                                            <p:txEl>
                                              <p:pRg st="5" end="5"/>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randombar(horizontal)">
                                      <p:cBhvr>
                                        <p:cTn id="1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NN</a:t>
            </a:r>
            <a:r>
              <a:rPr lang="zh-CN" altLang="en-US" dirty="0" smtClean="0"/>
              <a:t> </a:t>
            </a:r>
            <a:r>
              <a:rPr lang="en-US" altLang="zh-CN" dirty="0" smtClean="0"/>
              <a:t>to</a:t>
            </a:r>
            <a:r>
              <a:rPr lang="zh-CN" altLang="en-US" dirty="0" smtClean="0"/>
              <a:t> </a:t>
            </a:r>
            <a:r>
              <a:rPr lang="en-US" altLang="zh-CN" dirty="0" smtClean="0"/>
              <a:t>model</a:t>
            </a:r>
            <a:r>
              <a:rPr lang="zh-CN" altLang="en-US" dirty="0" smtClean="0"/>
              <a:t> </a:t>
            </a:r>
            <a:r>
              <a:rPr lang="en-US" altLang="zh-CN" dirty="0" smtClean="0"/>
              <a:t>local</a:t>
            </a:r>
            <a:r>
              <a:rPr lang="zh-CN" altLang="en-US" dirty="0" smtClean="0"/>
              <a:t> </a:t>
            </a:r>
            <a:r>
              <a:rPr lang="en-US" altLang="zh-CN" dirty="0" smtClean="0"/>
              <a:t>f</a:t>
            </a:r>
            <a:r>
              <a:rPr lang="en-US" dirty="0" smtClean="0"/>
              <a:t>eatures</a:t>
            </a:r>
          </a:p>
          <a:p>
            <a:pPr lvl="1"/>
            <a:r>
              <a:rPr lang="en-US" dirty="0" smtClean="0"/>
              <a:t>TNN</a:t>
            </a:r>
            <a:r>
              <a:rPr lang="zh-CN" altLang="en-US" dirty="0" smtClean="0"/>
              <a:t> </a:t>
            </a:r>
            <a:r>
              <a:rPr lang="en-US" altLang="zh-CN" dirty="0" smtClean="0"/>
              <a:t>to</a:t>
            </a:r>
            <a:r>
              <a:rPr lang="zh-CN" altLang="en-US" dirty="0" smtClean="0"/>
              <a:t> </a:t>
            </a:r>
            <a:r>
              <a:rPr lang="en-US" altLang="zh-CN" dirty="0" smtClean="0"/>
              <a:t>capture</a:t>
            </a:r>
            <a:r>
              <a:rPr lang="zh-CN" altLang="en-US" dirty="0" smtClean="0"/>
              <a:t> </a:t>
            </a:r>
            <a:r>
              <a:rPr lang="en-US" altLang="zh-CN" dirty="0" smtClean="0"/>
              <a:t>tag/word</a:t>
            </a:r>
            <a:r>
              <a:rPr lang="zh-CN" altLang="en-US" dirty="0" smtClean="0"/>
              <a:t> </a:t>
            </a:r>
            <a:r>
              <a:rPr lang="en-US" altLang="zh-CN" dirty="0" smtClean="0"/>
              <a:t>features</a:t>
            </a:r>
            <a:r>
              <a:rPr lang="zh-CN" altLang="en-US" dirty="0" smtClean="0"/>
              <a:t> </a:t>
            </a:r>
            <a:r>
              <a:rPr lang="en-US" altLang="zh-CN" dirty="0" smtClean="0"/>
              <a:t>and</a:t>
            </a:r>
            <a:r>
              <a:rPr lang="zh-CN" altLang="en-US" dirty="0" smtClean="0"/>
              <a:t> </a:t>
            </a:r>
            <a:r>
              <a:rPr lang="en-US" altLang="zh-CN" dirty="0" smtClean="0"/>
              <a:t>their</a:t>
            </a:r>
            <a:r>
              <a:rPr lang="zh-CN" altLang="en-US" dirty="0" smtClean="0"/>
              <a:t> </a:t>
            </a:r>
            <a:r>
              <a:rPr lang="en-US" altLang="zh-CN" dirty="0" smtClean="0"/>
              <a:t>combinations</a:t>
            </a:r>
            <a:r>
              <a:rPr lang="zh-CN" altLang="en-US" dirty="0" smtClean="0"/>
              <a:t> </a:t>
            </a:r>
            <a:endParaRPr lang="en-US" dirty="0" smtClean="0"/>
          </a:p>
          <a:p>
            <a:pPr lvl="1"/>
            <a:r>
              <a:rPr lang="en-US" dirty="0" smtClean="0"/>
              <a:t>CNN</a:t>
            </a:r>
            <a:r>
              <a:rPr lang="zh-CN" altLang="en-US" dirty="0" smtClean="0"/>
              <a:t>, </a:t>
            </a:r>
            <a:r>
              <a:rPr lang="en-US" altLang="zh-CN" dirty="0" smtClean="0"/>
              <a:t>RNN,</a:t>
            </a:r>
            <a:r>
              <a:rPr lang="zh-CN" altLang="en-US" dirty="0" smtClean="0"/>
              <a:t> </a:t>
            </a:r>
            <a:r>
              <a:rPr lang="en-US" altLang="zh-CN" dirty="0" smtClean="0"/>
              <a:t>LSTM,</a:t>
            </a:r>
            <a:r>
              <a:rPr lang="zh-CN" altLang="en-US" dirty="0" smtClean="0"/>
              <a:t> </a:t>
            </a:r>
            <a:r>
              <a:rPr lang="en-US" altLang="zh-CN" dirty="0" smtClean="0"/>
              <a:t>BLSTM</a:t>
            </a:r>
            <a:r>
              <a:rPr lang="zh-CN" altLang="en-US" dirty="0" smtClean="0"/>
              <a:t> </a:t>
            </a:r>
            <a:r>
              <a:rPr lang="en-US" altLang="zh-CN" dirty="0" smtClean="0"/>
              <a:t>to</a:t>
            </a:r>
            <a:r>
              <a:rPr lang="zh-CN" altLang="en-US" dirty="0" smtClean="0"/>
              <a:t> </a:t>
            </a:r>
            <a:r>
              <a:rPr lang="en-US" altLang="zh-CN" dirty="0" smtClean="0"/>
              <a:t>capture</a:t>
            </a:r>
            <a:r>
              <a:rPr lang="zh-CN" altLang="en-US" dirty="0" smtClean="0"/>
              <a:t> </a:t>
            </a:r>
            <a:r>
              <a:rPr lang="en-US" altLang="zh-CN" dirty="0" smtClean="0"/>
              <a:t>local</a:t>
            </a:r>
            <a:r>
              <a:rPr lang="zh-CN" altLang="en-US" dirty="0" smtClean="0"/>
              <a:t> </a:t>
            </a:r>
            <a:r>
              <a:rPr lang="en-US" altLang="zh-CN" dirty="0" smtClean="0"/>
              <a:t>features</a:t>
            </a:r>
            <a:r>
              <a:rPr lang="zh-CN" altLang="en-US" dirty="0" smtClean="0"/>
              <a:t>, </a:t>
            </a:r>
            <a:r>
              <a:rPr lang="en-US" altLang="zh-CN" dirty="0" smtClean="0"/>
              <a:t>beyond</a:t>
            </a:r>
            <a:r>
              <a:rPr lang="zh-CN" altLang="en-US" dirty="0" smtClean="0"/>
              <a:t> </a:t>
            </a:r>
            <a:r>
              <a:rPr lang="en-US" altLang="zh-CN" dirty="0" smtClean="0"/>
              <a:t>fixed</a:t>
            </a:r>
            <a:r>
              <a:rPr lang="zh-CN" altLang="en-US" dirty="0" smtClean="0"/>
              <a:t> </a:t>
            </a:r>
            <a:r>
              <a:rPr lang="en-US" altLang="zh-CN" dirty="0" smtClean="0"/>
              <a:t>window</a:t>
            </a:r>
            <a:r>
              <a:rPr lang="zh-CN" altLang="en-US" dirty="0" smtClean="0"/>
              <a:t> </a:t>
            </a:r>
            <a:r>
              <a:rPr lang="en-US" altLang="zh-CN" dirty="0" smtClean="0"/>
              <a:t>size</a:t>
            </a:r>
            <a:r>
              <a:rPr lang="zh-CN" altLang="en-US" dirty="0" smtClean="0"/>
              <a:t> </a:t>
            </a:r>
            <a:endParaRPr lang="en-US" dirty="0" smtClean="0"/>
          </a:p>
          <a:p>
            <a:r>
              <a:rPr lang="en-US" dirty="0"/>
              <a:t>Choice of character/word</a:t>
            </a:r>
            <a:r>
              <a:rPr lang="zh-CN" altLang="en-US" dirty="0"/>
              <a:t> </a:t>
            </a:r>
            <a:r>
              <a:rPr lang="en-US" altLang="zh-CN" dirty="0"/>
              <a:t>level</a:t>
            </a:r>
          </a:p>
          <a:p>
            <a:pPr lvl="1"/>
            <a:r>
              <a:rPr lang="en-US" altLang="zh-CN" dirty="0"/>
              <a:t>Word</a:t>
            </a:r>
            <a:r>
              <a:rPr lang="zh-CN" altLang="en-US" dirty="0"/>
              <a:t> </a:t>
            </a:r>
            <a:r>
              <a:rPr lang="en-US" altLang="zh-CN" dirty="0"/>
              <a:t>level</a:t>
            </a:r>
            <a:r>
              <a:rPr lang="zh-CN" altLang="en-US" dirty="0"/>
              <a:t> </a:t>
            </a:r>
            <a:r>
              <a:rPr lang="en-US" altLang="zh-CN" dirty="0"/>
              <a:t>features</a:t>
            </a:r>
            <a:r>
              <a:rPr lang="zh-CN" altLang="en-US" dirty="0"/>
              <a:t> </a:t>
            </a:r>
            <a:r>
              <a:rPr lang="en-US" altLang="zh-CN" dirty="0"/>
              <a:t>are</a:t>
            </a:r>
            <a:r>
              <a:rPr lang="zh-CN" altLang="en-US" dirty="0"/>
              <a:t> </a:t>
            </a:r>
            <a:r>
              <a:rPr lang="en-US" altLang="zh-CN" dirty="0"/>
              <a:t>still</a:t>
            </a:r>
            <a:r>
              <a:rPr lang="zh-CN" altLang="en-US" dirty="0"/>
              <a:t> </a:t>
            </a:r>
            <a:r>
              <a:rPr lang="en-US" altLang="zh-CN" dirty="0"/>
              <a:t>important,</a:t>
            </a:r>
            <a:r>
              <a:rPr lang="zh-CN" altLang="en-US" dirty="0"/>
              <a:t> </a:t>
            </a:r>
            <a:r>
              <a:rPr lang="en-US" altLang="zh-CN" dirty="0"/>
              <a:t>but</a:t>
            </a:r>
            <a:r>
              <a:rPr lang="zh-CN" altLang="en-US" dirty="0"/>
              <a:t> </a:t>
            </a:r>
            <a:r>
              <a:rPr lang="en-US" altLang="zh-CN" dirty="0"/>
              <a:t>not</a:t>
            </a:r>
            <a:r>
              <a:rPr lang="zh-CN" altLang="en-US" dirty="0"/>
              <a:t> </a:t>
            </a:r>
            <a:r>
              <a:rPr lang="en-US" altLang="zh-CN" dirty="0"/>
              <a:t>easy</a:t>
            </a:r>
            <a:r>
              <a:rPr lang="zh-CN" altLang="en-US" dirty="0"/>
              <a:t> </a:t>
            </a:r>
            <a:r>
              <a:rPr lang="en-US" altLang="zh-CN" dirty="0"/>
              <a:t>to</a:t>
            </a:r>
            <a:r>
              <a:rPr lang="zh-CN" altLang="en-US" dirty="0"/>
              <a:t> </a:t>
            </a:r>
            <a:r>
              <a:rPr lang="en-US" altLang="zh-CN" dirty="0"/>
              <a:t>incorporate</a:t>
            </a:r>
            <a:r>
              <a:rPr lang="zh-CN" altLang="en-US" dirty="0"/>
              <a:t> </a:t>
            </a:r>
            <a:r>
              <a:rPr lang="en-US" altLang="zh-CN" dirty="0" smtClean="0"/>
              <a:t>in models</a:t>
            </a:r>
          </a:p>
          <a:p>
            <a:pPr lvl="1"/>
            <a:r>
              <a:rPr lang="en-US" dirty="0" smtClean="0"/>
              <a:t>Explore</a:t>
            </a:r>
            <a:r>
              <a:rPr lang="zh-CN" altLang="en-US" dirty="0" smtClean="0"/>
              <a:t> </a:t>
            </a:r>
            <a:r>
              <a:rPr lang="en-US" altLang="zh-CN" dirty="0"/>
              <a:t>word</a:t>
            </a:r>
            <a:r>
              <a:rPr lang="zh-CN" altLang="en-US" dirty="0"/>
              <a:t> </a:t>
            </a:r>
            <a:r>
              <a:rPr lang="en-US" altLang="zh-CN" dirty="0"/>
              <a:t>level</a:t>
            </a:r>
            <a:r>
              <a:rPr lang="zh-CN" altLang="en-US" dirty="0"/>
              <a:t> </a:t>
            </a:r>
            <a:r>
              <a:rPr lang="en-US" altLang="zh-CN" dirty="0"/>
              <a:t>information</a:t>
            </a:r>
            <a:r>
              <a:rPr lang="zh-CN" altLang="en-US" dirty="0"/>
              <a:t> </a:t>
            </a:r>
            <a:r>
              <a:rPr lang="en-US" altLang="zh-CN" dirty="0"/>
              <a:t>in</a:t>
            </a:r>
            <a:r>
              <a:rPr lang="zh-CN" altLang="en-US" dirty="0"/>
              <a:t> </a:t>
            </a:r>
            <a:r>
              <a:rPr lang="en-US" altLang="zh-CN" dirty="0"/>
              <a:t>a</a:t>
            </a:r>
            <a:r>
              <a:rPr lang="zh-CN" altLang="en-US" dirty="0"/>
              <a:t> </a:t>
            </a:r>
            <a:r>
              <a:rPr lang="en-US" altLang="zh-CN" dirty="0"/>
              <a:t>beam</a:t>
            </a:r>
            <a:r>
              <a:rPr lang="zh-CN" altLang="en-US" dirty="0"/>
              <a:t>-</a:t>
            </a:r>
            <a:r>
              <a:rPr lang="en-US" altLang="zh-CN" dirty="0"/>
              <a:t>search</a:t>
            </a:r>
            <a:r>
              <a:rPr lang="zh-CN" altLang="en-US" dirty="0"/>
              <a:t> </a:t>
            </a:r>
            <a:r>
              <a:rPr lang="en-US" altLang="zh-CN" dirty="0"/>
              <a:t>framework</a:t>
            </a:r>
            <a:r>
              <a:rPr lang="zh-CN" altLang="en-US" dirty="0"/>
              <a:t> </a:t>
            </a:r>
            <a:r>
              <a:rPr lang="en-US" altLang="zh-CN" sz="1600" dirty="0"/>
              <a:t>[</a:t>
            </a:r>
            <a:r>
              <a:rPr lang="en-US" altLang="zh-CN" sz="1600" dirty="0" smtClean="0"/>
              <a:t>Zhang</a:t>
            </a:r>
            <a:r>
              <a:rPr lang="zh-CN" altLang="en-US" sz="1600" dirty="0" smtClean="0"/>
              <a:t> </a:t>
            </a:r>
            <a:r>
              <a:rPr lang="en-US" altLang="zh-CN" sz="1600" dirty="0"/>
              <a:t>et</a:t>
            </a:r>
            <a:r>
              <a:rPr lang="zh-CN" altLang="en-US" sz="1600" dirty="0"/>
              <a:t> </a:t>
            </a:r>
            <a:r>
              <a:rPr lang="en-US" altLang="zh-CN" sz="1600" dirty="0"/>
              <a:t>al.,</a:t>
            </a:r>
            <a:r>
              <a:rPr lang="zh-CN" altLang="en-US" sz="1600" dirty="0"/>
              <a:t> </a:t>
            </a:r>
            <a:r>
              <a:rPr lang="en-US" altLang="zh-CN" sz="1600" dirty="0"/>
              <a:t>2016,</a:t>
            </a:r>
            <a:r>
              <a:rPr lang="zh-CN" altLang="en-US" sz="1600" dirty="0"/>
              <a:t> </a:t>
            </a:r>
            <a:r>
              <a:rPr lang="en-US" altLang="zh-CN" sz="1600" dirty="0"/>
              <a:t>Cai</a:t>
            </a:r>
            <a:r>
              <a:rPr lang="zh-CN" altLang="en-US" sz="1600" dirty="0"/>
              <a:t> </a:t>
            </a:r>
            <a:r>
              <a:rPr lang="en-US" altLang="zh-CN" sz="1600" dirty="0"/>
              <a:t>and</a:t>
            </a:r>
            <a:r>
              <a:rPr lang="zh-CN" altLang="en-US" sz="1600" dirty="0"/>
              <a:t> </a:t>
            </a:r>
            <a:r>
              <a:rPr lang="en-US" altLang="zh-CN" sz="1600" dirty="0"/>
              <a:t>Zhao</a:t>
            </a:r>
            <a:r>
              <a:rPr lang="zh-CN" altLang="en-US" sz="1600" dirty="0"/>
              <a:t>, </a:t>
            </a:r>
            <a:r>
              <a:rPr lang="en-US" altLang="zh-CN" sz="1600" dirty="0"/>
              <a:t>2016] </a:t>
            </a:r>
          </a:p>
          <a:p>
            <a:pPr lvl="1"/>
            <a:r>
              <a:rPr lang="en-US" altLang="zh-CN" dirty="0" smtClean="0"/>
              <a:t>Word level features give </a:t>
            </a:r>
            <a:r>
              <a:rPr lang="en-US" altLang="zh-CN" b="1" dirty="0" smtClean="0">
                <a:solidFill>
                  <a:srgbClr val="FF0000"/>
                </a:solidFill>
              </a:rPr>
              <a:t>0.5%</a:t>
            </a:r>
            <a:endParaRPr lang="en-US" altLang="zh-CN" b="1" dirty="0">
              <a:solidFill>
                <a:srgbClr val="FF0000"/>
              </a:solidFill>
            </a:endParaRPr>
          </a:p>
          <a:p>
            <a:r>
              <a:rPr lang="en-US" dirty="0" smtClean="0"/>
              <a:t>Combinations</a:t>
            </a:r>
          </a:p>
          <a:p>
            <a:pPr lvl="1"/>
            <a:r>
              <a:rPr lang="en-US" dirty="0" smtClean="0"/>
              <a:t>Combining</a:t>
            </a:r>
            <a:r>
              <a:rPr lang="zh-CN" altLang="en-US" dirty="0" smtClean="0"/>
              <a:t> </a:t>
            </a:r>
            <a:r>
              <a:rPr lang="en-US" altLang="zh-CN" dirty="0" smtClean="0"/>
              <a:t>n</a:t>
            </a:r>
            <a:r>
              <a:rPr lang="en-US" dirty="0" smtClean="0"/>
              <a:t>eural</a:t>
            </a:r>
            <a:r>
              <a:rPr lang="zh-CN" altLang="en-US" dirty="0" smtClean="0"/>
              <a:t> </a:t>
            </a:r>
            <a:r>
              <a:rPr lang="en-US" altLang="zh-CN" dirty="0" smtClean="0"/>
              <a:t>and</a:t>
            </a:r>
            <a:r>
              <a:rPr lang="zh-CN" altLang="en-US" dirty="0" smtClean="0"/>
              <a:t> </a:t>
            </a:r>
            <a:r>
              <a:rPr lang="en-US" altLang="zh-CN" dirty="0" smtClean="0"/>
              <a:t>discrete</a:t>
            </a:r>
            <a:r>
              <a:rPr lang="zh-CN" altLang="en-US" dirty="0" smtClean="0"/>
              <a:t> </a:t>
            </a:r>
            <a:r>
              <a:rPr lang="en-US" altLang="zh-CN" dirty="0" smtClean="0"/>
              <a:t>features</a:t>
            </a:r>
            <a:r>
              <a:rPr lang="zh-CN" altLang="en-US" dirty="0" smtClean="0"/>
              <a:t> </a:t>
            </a:r>
            <a:r>
              <a:rPr lang="en-US" altLang="zh-CN" dirty="0" smtClean="0"/>
              <a:t>gives</a:t>
            </a:r>
            <a:r>
              <a:rPr lang="zh-CN" altLang="en-US" dirty="0" smtClean="0"/>
              <a:t> </a:t>
            </a:r>
            <a:r>
              <a:rPr lang="en-US" altLang="zh-CN" dirty="0" smtClean="0"/>
              <a:t>top</a:t>
            </a:r>
            <a:r>
              <a:rPr lang="zh-CN" altLang="en-US" dirty="0" smtClean="0"/>
              <a:t> </a:t>
            </a:r>
            <a:r>
              <a:rPr lang="en-US" altLang="zh-CN" dirty="0" smtClean="0"/>
              <a:t>performances</a:t>
            </a:r>
            <a:r>
              <a:rPr lang="zh-CN" altLang="en-US" dirty="0" smtClean="0"/>
              <a:t> </a:t>
            </a:r>
            <a:endParaRPr lang="en-US" dirty="0" smtClean="0"/>
          </a:p>
        </p:txBody>
      </p:sp>
      <p:sp>
        <p:nvSpPr>
          <p:cNvPr id="3" name="Title 2"/>
          <p:cNvSpPr>
            <a:spLocks noGrp="1"/>
          </p:cNvSpPr>
          <p:nvPr>
            <p:ph type="title"/>
          </p:nvPr>
        </p:nvSpPr>
        <p:spPr/>
        <p:txBody>
          <a:bodyPr/>
          <a:lstStyle/>
          <a:p>
            <a:r>
              <a:rPr lang="en-US" dirty="0" smtClean="0"/>
              <a:t>Model Local Information</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160</a:t>
            </a:fld>
            <a:endParaRPr lang="zh-CN" altLang="en-US"/>
          </a:p>
        </p:txBody>
      </p:sp>
    </p:spTree>
    <p:extLst>
      <p:ext uri="{BB962C8B-B14F-4D97-AF65-F5344CB8AC3E}">
        <p14:creationId xmlns:p14="http://schemas.microsoft.com/office/powerpoint/2010/main" val="134407520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Long Distance </a:t>
            </a:r>
            <a:r>
              <a:rPr lang="en-US" dirty="0" smtClean="0"/>
              <a:t>Dependencies</a:t>
            </a:r>
          </a:p>
          <a:p>
            <a:pPr lvl="1"/>
            <a:r>
              <a:rPr lang="en-US" dirty="0" smtClean="0"/>
              <a:t>G</a:t>
            </a:r>
            <a:r>
              <a:rPr lang="en-US" altLang="zh-CN" dirty="0" smtClean="0"/>
              <a:t>ated</a:t>
            </a:r>
            <a:r>
              <a:rPr lang="zh-CN" altLang="en-US" dirty="0" smtClean="0"/>
              <a:t> </a:t>
            </a:r>
            <a:r>
              <a:rPr lang="en-US" altLang="zh-CN" dirty="0" smtClean="0"/>
              <a:t>Recursive</a:t>
            </a:r>
            <a:r>
              <a:rPr lang="zh-CN" altLang="en-US" dirty="0" smtClean="0"/>
              <a:t> </a:t>
            </a:r>
            <a:r>
              <a:rPr lang="en-US" altLang="zh-CN" dirty="0" smtClean="0"/>
              <a:t>NN </a:t>
            </a:r>
            <a:r>
              <a:rPr lang="zh-CN" altLang="en-US" dirty="0" smtClean="0"/>
              <a:t>         </a:t>
            </a:r>
            <a:r>
              <a:rPr lang="zh-CN" altLang="en-US" sz="1400" dirty="0" smtClean="0"/>
              <a:t>[</a:t>
            </a:r>
            <a:r>
              <a:rPr lang="en-US" altLang="en-US" sz="1400" dirty="0" smtClean="0"/>
              <a:t>Chen et al., 2015, Xu and Sun, 2016</a:t>
            </a:r>
            <a:r>
              <a:rPr lang="en-US" altLang="zh-CN" sz="1400" dirty="0" smtClean="0"/>
              <a:t>]</a:t>
            </a:r>
          </a:p>
          <a:p>
            <a:pPr lvl="1"/>
            <a:r>
              <a:rPr lang="en-US" altLang="zh-CN" dirty="0" smtClean="0"/>
              <a:t>LSTM </a:t>
            </a:r>
            <a:r>
              <a:rPr lang="zh-CN" altLang="en-US" dirty="0" smtClean="0"/>
              <a:t>                            </a:t>
            </a:r>
            <a:r>
              <a:rPr lang="zh-CN" altLang="en-US" sz="1400" dirty="0" smtClean="0"/>
              <a:t> </a:t>
            </a:r>
            <a:r>
              <a:rPr lang="zh-CN" altLang="en-US" sz="1400" dirty="0"/>
              <a:t>[</a:t>
            </a:r>
            <a:r>
              <a:rPr lang="en-US" altLang="en-US" sz="1400" dirty="0"/>
              <a:t>Chen et al., </a:t>
            </a:r>
            <a:r>
              <a:rPr lang="en-US" altLang="en-US" sz="1400" dirty="0" smtClean="0"/>
              <a:t>2015b, Zhang</a:t>
            </a:r>
            <a:r>
              <a:rPr lang="zh-CN" altLang="en-US" sz="1400" dirty="0" smtClean="0"/>
              <a:t> </a:t>
            </a:r>
            <a:r>
              <a:rPr lang="en-US" altLang="zh-CN" sz="1400" dirty="0" smtClean="0"/>
              <a:t>et</a:t>
            </a:r>
            <a:r>
              <a:rPr lang="zh-CN" altLang="en-US" sz="1400" dirty="0" smtClean="0"/>
              <a:t> </a:t>
            </a:r>
            <a:r>
              <a:rPr lang="en-US" altLang="zh-CN" sz="1400" dirty="0" smtClean="0"/>
              <a:t>al.</a:t>
            </a:r>
            <a:r>
              <a:rPr lang="en-US" altLang="en-US" sz="1400" dirty="0" smtClean="0"/>
              <a:t>, 2016</a:t>
            </a:r>
            <a:r>
              <a:rPr lang="en-US" altLang="zh-CN" sz="1400" dirty="0" smtClean="0"/>
              <a:t>,</a:t>
            </a:r>
            <a:r>
              <a:rPr lang="zh-CN" altLang="en-US" sz="1400" dirty="0" smtClean="0"/>
              <a:t> </a:t>
            </a:r>
            <a:r>
              <a:rPr lang="en-US" altLang="zh-CN" sz="1400" dirty="0" smtClean="0"/>
              <a:t>Cai</a:t>
            </a:r>
            <a:r>
              <a:rPr lang="zh-CN" altLang="en-US" sz="1400" dirty="0" smtClean="0"/>
              <a:t> </a:t>
            </a:r>
            <a:r>
              <a:rPr lang="en-US" altLang="zh-CN" sz="1400" dirty="0" smtClean="0"/>
              <a:t>and</a:t>
            </a:r>
            <a:r>
              <a:rPr lang="zh-CN" altLang="en-US" sz="1400" dirty="0" smtClean="0"/>
              <a:t> </a:t>
            </a:r>
            <a:r>
              <a:rPr lang="en-US" altLang="zh-CN" sz="1400" dirty="0" smtClean="0"/>
              <a:t>Zhao,</a:t>
            </a:r>
            <a:r>
              <a:rPr lang="zh-CN" altLang="en-US" sz="1400" dirty="0" smtClean="0"/>
              <a:t> </a:t>
            </a:r>
            <a:r>
              <a:rPr lang="en-US" altLang="zh-CN" sz="1400" dirty="0" smtClean="0"/>
              <a:t>2016]</a:t>
            </a:r>
            <a:r>
              <a:rPr lang="zh-CN" altLang="en-US" sz="1400" dirty="0" smtClean="0"/>
              <a:t>  </a:t>
            </a:r>
            <a:endParaRPr lang="en-US" sz="1400" dirty="0" smtClean="0"/>
          </a:p>
          <a:p>
            <a:r>
              <a:rPr lang="en-US" dirty="0" smtClean="0"/>
              <a:t>Search</a:t>
            </a:r>
            <a:r>
              <a:rPr lang="zh-CN" altLang="en-US" dirty="0" smtClean="0"/>
              <a:t> </a:t>
            </a:r>
            <a:r>
              <a:rPr lang="en-US" altLang="zh-CN" dirty="0" smtClean="0"/>
              <a:t>Strategy</a:t>
            </a:r>
          </a:p>
          <a:p>
            <a:pPr lvl="1"/>
            <a:r>
              <a:rPr lang="en-US" dirty="0" smtClean="0"/>
              <a:t>CRF</a:t>
            </a:r>
            <a:r>
              <a:rPr lang="zh-CN" altLang="en-US" dirty="0" smtClean="0"/>
              <a:t> </a:t>
            </a:r>
            <a:r>
              <a:rPr lang="en-US" altLang="zh-CN" dirty="0" smtClean="0"/>
              <a:t>framework</a:t>
            </a:r>
          </a:p>
          <a:p>
            <a:pPr lvl="2"/>
            <a:r>
              <a:rPr lang="en-US" altLang="zh-CN" dirty="0" smtClean="0"/>
              <a:t>Viterbi</a:t>
            </a:r>
          </a:p>
          <a:p>
            <a:pPr lvl="1"/>
            <a:r>
              <a:rPr lang="en-US" dirty="0" smtClean="0"/>
              <a:t>Beam</a:t>
            </a:r>
            <a:r>
              <a:rPr lang="zh-CN" altLang="en-US" dirty="0" smtClean="0"/>
              <a:t>-</a:t>
            </a:r>
            <a:r>
              <a:rPr lang="en-US" altLang="zh-CN" dirty="0" smtClean="0"/>
              <a:t>search</a:t>
            </a:r>
            <a:r>
              <a:rPr lang="zh-CN" altLang="en-US" dirty="0" smtClean="0"/>
              <a:t> </a:t>
            </a:r>
            <a:r>
              <a:rPr lang="en-US" altLang="zh-CN" dirty="0" smtClean="0"/>
              <a:t>style</a:t>
            </a:r>
          </a:p>
          <a:p>
            <a:pPr lvl="2"/>
            <a:r>
              <a:rPr lang="en-US" altLang="zh-CN" dirty="0" smtClean="0"/>
              <a:t>Fully</a:t>
            </a:r>
            <a:r>
              <a:rPr lang="zh-CN" altLang="en-US" dirty="0" smtClean="0"/>
              <a:t> </a:t>
            </a:r>
            <a:r>
              <a:rPr lang="en-US" altLang="zh-CN" dirty="0"/>
              <a:t>e</a:t>
            </a:r>
            <a:r>
              <a:rPr lang="en-US" altLang="zh-CN" dirty="0" smtClean="0"/>
              <a:t>xplore</a:t>
            </a:r>
            <a:r>
              <a:rPr lang="zh-CN" altLang="en-US" dirty="0" smtClean="0"/>
              <a:t> </a:t>
            </a:r>
            <a:r>
              <a:rPr lang="en-US" altLang="zh-CN" dirty="0" smtClean="0"/>
              <a:t>word</a:t>
            </a:r>
            <a:r>
              <a:rPr lang="zh-CN" altLang="en-US" dirty="0" smtClean="0"/>
              <a:t> </a:t>
            </a:r>
            <a:r>
              <a:rPr lang="en-US" altLang="zh-CN" dirty="0" smtClean="0"/>
              <a:t>level</a:t>
            </a:r>
            <a:r>
              <a:rPr lang="zh-CN" altLang="en-US" dirty="0" smtClean="0"/>
              <a:t> </a:t>
            </a:r>
            <a:r>
              <a:rPr lang="en-US" altLang="zh-CN" dirty="0" smtClean="0"/>
              <a:t>information</a:t>
            </a:r>
          </a:p>
          <a:p>
            <a:pPr lvl="2"/>
            <a:r>
              <a:rPr lang="en-US" dirty="0" smtClean="0"/>
              <a:t>Transition</a:t>
            </a:r>
            <a:r>
              <a:rPr lang="zh-CN" altLang="en-US" dirty="0" smtClean="0"/>
              <a:t> </a:t>
            </a:r>
            <a:r>
              <a:rPr lang="en-US" altLang="zh-CN" dirty="0" smtClean="0"/>
              <a:t>based</a:t>
            </a:r>
            <a:r>
              <a:rPr lang="zh-CN" altLang="en-US" dirty="0" smtClean="0"/>
              <a:t> </a:t>
            </a:r>
            <a:r>
              <a:rPr lang="en-US" altLang="zh-CN" dirty="0"/>
              <a:t>[</a:t>
            </a:r>
            <a:r>
              <a:rPr lang="en-US" altLang="zh-CN" dirty="0" smtClean="0"/>
              <a:t>Zhang</a:t>
            </a:r>
            <a:r>
              <a:rPr lang="zh-CN" altLang="en-US" dirty="0" smtClean="0"/>
              <a:t> </a:t>
            </a:r>
            <a:r>
              <a:rPr lang="en-US" altLang="zh-CN" dirty="0" smtClean="0"/>
              <a:t>et</a:t>
            </a:r>
            <a:r>
              <a:rPr lang="zh-CN" altLang="en-US" dirty="0" smtClean="0"/>
              <a:t> </a:t>
            </a:r>
            <a:r>
              <a:rPr lang="en-US" altLang="zh-CN" dirty="0" smtClean="0"/>
              <a:t>al.</a:t>
            </a:r>
            <a:r>
              <a:rPr lang="zh-CN" altLang="en-US" dirty="0" smtClean="0"/>
              <a:t>, </a:t>
            </a:r>
            <a:r>
              <a:rPr lang="en-US" altLang="zh-CN" dirty="0" smtClean="0"/>
              <a:t>2016]</a:t>
            </a:r>
          </a:p>
          <a:p>
            <a:pPr lvl="2"/>
            <a:r>
              <a:rPr lang="en-US" dirty="0" smtClean="0"/>
              <a:t>Beam</a:t>
            </a:r>
            <a:r>
              <a:rPr lang="en-US" dirty="0"/>
              <a:t> </a:t>
            </a:r>
            <a:r>
              <a:rPr lang="en-US" altLang="zh-CN" dirty="0" smtClean="0"/>
              <a:t>search</a:t>
            </a:r>
            <a:r>
              <a:rPr lang="zh-CN" altLang="en-US" dirty="0" smtClean="0"/>
              <a:t>  </a:t>
            </a:r>
            <a:r>
              <a:rPr lang="en-US" altLang="zh-CN" dirty="0"/>
              <a:t>[</a:t>
            </a:r>
            <a:r>
              <a:rPr lang="en-US" altLang="zh-CN" dirty="0" smtClean="0"/>
              <a:t>Cai</a:t>
            </a:r>
            <a:r>
              <a:rPr lang="zh-CN" altLang="en-US" dirty="0" smtClean="0"/>
              <a:t> </a:t>
            </a:r>
            <a:r>
              <a:rPr lang="en-US" altLang="zh-CN" dirty="0" smtClean="0"/>
              <a:t>and</a:t>
            </a:r>
            <a:r>
              <a:rPr lang="zh-CN" altLang="en-US" dirty="0" smtClean="0"/>
              <a:t> </a:t>
            </a:r>
            <a:r>
              <a:rPr lang="en-US" altLang="zh-CN" dirty="0" smtClean="0"/>
              <a:t>Zhao,</a:t>
            </a:r>
            <a:r>
              <a:rPr lang="zh-CN" altLang="en-US" dirty="0" smtClean="0"/>
              <a:t> </a:t>
            </a:r>
            <a:r>
              <a:rPr lang="en-US" altLang="zh-CN" dirty="0" smtClean="0"/>
              <a:t>2016]</a:t>
            </a:r>
            <a:endParaRPr lang="en-US" dirty="0"/>
          </a:p>
        </p:txBody>
      </p:sp>
      <p:sp>
        <p:nvSpPr>
          <p:cNvPr id="3" name="Title 2"/>
          <p:cNvSpPr>
            <a:spLocks noGrp="1"/>
          </p:cNvSpPr>
          <p:nvPr>
            <p:ph type="title"/>
          </p:nvPr>
        </p:nvSpPr>
        <p:spPr/>
        <p:txBody>
          <a:bodyPr/>
          <a:lstStyle/>
          <a:p>
            <a:r>
              <a:rPr lang="en-US" altLang="zh-CN" dirty="0" smtClean="0"/>
              <a:t>Global</a:t>
            </a:r>
            <a:r>
              <a:rPr lang="zh-CN" altLang="en-US" dirty="0" smtClean="0"/>
              <a:t> </a:t>
            </a:r>
            <a:r>
              <a:rPr lang="en-US" altLang="zh-CN" dirty="0" smtClean="0"/>
              <a:t>View</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161</a:t>
            </a:fld>
            <a:endParaRPr lang="zh-CN" altLang="en-US"/>
          </a:p>
        </p:txBody>
      </p:sp>
    </p:spTree>
    <p:extLst>
      <p:ext uri="{BB962C8B-B14F-4D97-AF65-F5344CB8AC3E}">
        <p14:creationId xmlns:p14="http://schemas.microsoft.com/office/powerpoint/2010/main" val="244458289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Gated Recursive Neural Networks</a:t>
            </a:r>
          </a:p>
          <a:p>
            <a:r>
              <a:rPr lang="en-US" dirty="0" smtClean="0"/>
              <a:t>Dependency based Gated Recursive Neural Networks</a:t>
            </a:r>
            <a:endParaRPr lang="en-US" dirty="0"/>
          </a:p>
        </p:txBody>
      </p:sp>
      <p:sp>
        <p:nvSpPr>
          <p:cNvPr id="3" name="Title 2"/>
          <p:cNvSpPr>
            <a:spLocks noGrp="1"/>
          </p:cNvSpPr>
          <p:nvPr>
            <p:ph type="title"/>
          </p:nvPr>
        </p:nvSpPr>
        <p:spPr/>
        <p:txBody>
          <a:bodyPr/>
          <a:lstStyle/>
          <a:p>
            <a:r>
              <a:rPr lang="en-US" dirty="0" smtClean="0"/>
              <a:t>Models</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162</a:t>
            </a:fld>
            <a:endParaRPr lang="zh-CN" altLang="en-US"/>
          </a:p>
        </p:txBody>
      </p:sp>
      <p:pic>
        <p:nvPicPr>
          <p:cNvPr id="5" name="Picture 4" descr="Screen Shot 2016-09-27 at 5.15.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0558"/>
            <a:ext cx="9144000" cy="4513442"/>
          </a:xfrm>
          <a:prstGeom prst="rect">
            <a:avLst/>
          </a:prstGeom>
        </p:spPr>
      </p:pic>
      <p:sp>
        <p:nvSpPr>
          <p:cNvPr id="7" name="Rectangle 6"/>
          <p:cNvSpPr/>
          <p:nvPr/>
        </p:nvSpPr>
        <p:spPr>
          <a:xfrm>
            <a:off x="5499666" y="6489000"/>
            <a:ext cx="1527882" cy="276999"/>
          </a:xfrm>
          <a:prstGeom prst="rect">
            <a:avLst/>
          </a:prstGeom>
        </p:spPr>
        <p:txBody>
          <a:bodyPr wrap="none">
            <a:spAutoFit/>
          </a:bodyPr>
          <a:lstStyle/>
          <a:p>
            <a:r>
              <a:rPr lang="en-US" sz="1200" dirty="0" smtClean="0"/>
              <a:t>[Chen et al., 2015a]</a:t>
            </a:r>
            <a:endParaRPr lang="en-US" sz="1200" dirty="0"/>
          </a:p>
        </p:txBody>
      </p:sp>
      <p:sp>
        <p:nvSpPr>
          <p:cNvPr id="8" name="Rectangle 7"/>
          <p:cNvSpPr/>
          <p:nvPr/>
        </p:nvSpPr>
        <p:spPr>
          <a:xfrm>
            <a:off x="7074666" y="6489000"/>
            <a:ext cx="1502334" cy="276999"/>
          </a:xfrm>
          <a:prstGeom prst="rect">
            <a:avLst/>
          </a:prstGeom>
        </p:spPr>
        <p:txBody>
          <a:bodyPr wrap="none">
            <a:spAutoFit/>
          </a:bodyPr>
          <a:lstStyle/>
          <a:p>
            <a:r>
              <a:rPr lang="en-US" sz="1200" dirty="0" smtClean="0"/>
              <a:t>[Xu and Sun, 2016]</a:t>
            </a:r>
            <a:endParaRPr lang="en-US" sz="1200" dirty="0"/>
          </a:p>
        </p:txBody>
      </p:sp>
      <p:pic>
        <p:nvPicPr>
          <p:cNvPr id="9" name="Picture 8" descr="Screen Shot 2016-09-27 at 5.18.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000" y="1818009"/>
            <a:ext cx="5886053" cy="5039990"/>
          </a:xfrm>
          <a:prstGeom prst="rect">
            <a:avLst/>
          </a:prstGeom>
        </p:spPr>
      </p:pic>
    </p:spTree>
    <p:extLst>
      <p:ext uri="{BB962C8B-B14F-4D97-AF65-F5344CB8AC3E}">
        <p14:creationId xmlns:p14="http://schemas.microsoft.com/office/powerpoint/2010/main" val="191198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388" y="639000"/>
            <a:ext cx="8640762" cy="5616575"/>
          </a:xfrm>
        </p:spPr>
        <p:txBody>
          <a:bodyPr/>
          <a:lstStyle/>
          <a:p>
            <a:r>
              <a:rPr lang="en-US" dirty="0" smtClean="0"/>
              <a:t>LSTM </a:t>
            </a:r>
          </a:p>
          <a:p>
            <a:r>
              <a:rPr lang="en-US" dirty="0" smtClean="0"/>
              <a:t>LSTM + Gated Combination Neural Networks</a:t>
            </a:r>
          </a:p>
          <a:p>
            <a:r>
              <a:rPr lang="en-US" dirty="0" smtClean="0"/>
              <a:t>Bi-LSTM</a:t>
            </a:r>
            <a:endParaRPr lang="en-US" dirty="0"/>
          </a:p>
        </p:txBody>
      </p:sp>
      <p:sp>
        <p:nvSpPr>
          <p:cNvPr id="3" name="Title 2"/>
          <p:cNvSpPr>
            <a:spLocks noGrp="1"/>
          </p:cNvSpPr>
          <p:nvPr>
            <p:ph type="title"/>
          </p:nvPr>
        </p:nvSpPr>
        <p:spPr/>
        <p:txBody>
          <a:bodyPr/>
          <a:lstStyle/>
          <a:p>
            <a:r>
              <a:rPr lang="en-US" dirty="0" smtClean="0"/>
              <a:t>Models</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163</a:t>
            </a:fld>
            <a:endParaRPr lang="zh-CN" altLang="en-US"/>
          </a:p>
        </p:txBody>
      </p:sp>
      <p:pic>
        <p:nvPicPr>
          <p:cNvPr id="5" name="Picture 4" descr="Screen Shot 2016-09-27 at 5.27.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00" y="1966154"/>
            <a:ext cx="8127000" cy="4792846"/>
          </a:xfrm>
          <a:prstGeom prst="rect">
            <a:avLst/>
          </a:prstGeom>
        </p:spPr>
      </p:pic>
      <p:pic>
        <p:nvPicPr>
          <p:cNvPr id="6" name="Picture 5" descr="Screen Shot 2016-09-27 at 5.30.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00" y="1790076"/>
            <a:ext cx="7137000" cy="4563924"/>
          </a:xfrm>
          <a:prstGeom prst="rect">
            <a:avLst/>
          </a:prstGeom>
        </p:spPr>
      </p:pic>
      <p:sp>
        <p:nvSpPr>
          <p:cNvPr id="7" name="Rectangle 6"/>
          <p:cNvSpPr/>
          <p:nvPr/>
        </p:nvSpPr>
        <p:spPr>
          <a:xfrm>
            <a:off x="7074666" y="6489000"/>
            <a:ext cx="1621959" cy="276999"/>
          </a:xfrm>
          <a:prstGeom prst="rect">
            <a:avLst/>
          </a:prstGeom>
        </p:spPr>
        <p:txBody>
          <a:bodyPr wrap="none">
            <a:spAutoFit/>
          </a:bodyPr>
          <a:lstStyle/>
          <a:p>
            <a:r>
              <a:rPr lang="en-US" sz="1200" dirty="0" smtClean="0"/>
              <a:t>[Cai and Zhao, 2016]</a:t>
            </a:r>
            <a:endParaRPr lang="en-US" sz="1200" dirty="0"/>
          </a:p>
        </p:txBody>
      </p:sp>
      <p:sp>
        <p:nvSpPr>
          <p:cNvPr id="8" name="Rectangle 7"/>
          <p:cNvSpPr/>
          <p:nvPr/>
        </p:nvSpPr>
        <p:spPr>
          <a:xfrm>
            <a:off x="5742000" y="6489000"/>
            <a:ext cx="1527882" cy="276999"/>
          </a:xfrm>
          <a:prstGeom prst="rect">
            <a:avLst/>
          </a:prstGeom>
        </p:spPr>
        <p:txBody>
          <a:bodyPr wrap="none">
            <a:spAutoFit/>
          </a:bodyPr>
          <a:lstStyle/>
          <a:p>
            <a:r>
              <a:rPr lang="en-US" sz="1200" dirty="0" smtClean="0"/>
              <a:t>[Chen et al., 2015b]</a:t>
            </a:r>
            <a:endParaRPr lang="en-US" sz="1200" dirty="0"/>
          </a:p>
        </p:txBody>
      </p:sp>
    </p:spTree>
    <p:extLst>
      <p:ext uri="{BB962C8B-B14F-4D97-AF65-F5344CB8AC3E}">
        <p14:creationId xmlns:p14="http://schemas.microsoft.com/office/powerpoint/2010/main" val="11709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Conventional models are still strong</a:t>
            </a:r>
          </a:p>
          <a:p>
            <a:r>
              <a:rPr lang="en-US" dirty="0" smtClean="0"/>
              <a:t>Neural models can be promising, and sometimes complementary to conventional models</a:t>
            </a:r>
          </a:p>
          <a:p>
            <a:pPr lvl="1"/>
            <a:r>
              <a:rPr lang="en-US" dirty="0" smtClean="0"/>
              <a:t>Long distance dependencies</a:t>
            </a:r>
          </a:p>
          <a:p>
            <a:pPr lvl="1"/>
            <a:r>
              <a:rPr lang="en-US" dirty="0"/>
              <a:t>W</a:t>
            </a:r>
            <a:r>
              <a:rPr lang="en-US" dirty="0" smtClean="0"/>
              <a:t>ord level features</a:t>
            </a:r>
          </a:p>
          <a:p>
            <a:pPr lvl="1"/>
            <a:r>
              <a:rPr lang="en-US" dirty="0" smtClean="0"/>
              <a:t>BiLSTM works to capture local context information</a:t>
            </a:r>
          </a:p>
          <a:p>
            <a:pPr lvl="1"/>
            <a:r>
              <a:rPr lang="en-US" dirty="0" smtClean="0"/>
              <a:t>Various NN models to sentence level/long-distance information</a:t>
            </a:r>
          </a:p>
          <a:p>
            <a:pPr lvl="1"/>
            <a:r>
              <a:rPr lang="en-US" dirty="0" smtClean="0"/>
              <a:t>CRF is still attractive </a:t>
            </a:r>
            <a:endParaRPr lang="en-US" dirty="0"/>
          </a:p>
        </p:txBody>
      </p:sp>
      <p:sp>
        <p:nvSpPr>
          <p:cNvPr id="3" name="Title 2"/>
          <p:cNvSpPr>
            <a:spLocks noGrp="1"/>
          </p:cNvSpPr>
          <p:nvPr>
            <p:ph type="title"/>
          </p:nvPr>
        </p:nvSpPr>
        <p:spPr/>
        <p:txBody>
          <a:bodyPr/>
          <a:lstStyle/>
          <a:p>
            <a:r>
              <a:rPr lang="en-US" dirty="0" smtClean="0"/>
              <a:t>Performances on Benchmarks</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164</a:t>
            </a:fld>
            <a:endParaRPr lang="zh-CN" altLang="en-US"/>
          </a:p>
        </p:txBody>
      </p:sp>
    </p:spTree>
    <p:extLst>
      <p:ext uri="{BB962C8B-B14F-4D97-AF65-F5344CB8AC3E}">
        <p14:creationId xmlns:p14="http://schemas.microsoft.com/office/powerpoint/2010/main" val="116727202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79388" y="765175"/>
          <a:ext cx="8640762" cy="561657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dirty="0" smtClean="0"/>
              <a:t>On PKU and MSR</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165</a:t>
            </a:fld>
            <a:endParaRPr lang="zh-CN" altLang="en-US"/>
          </a:p>
        </p:txBody>
      </p:sp>
    </p:spTree>
    <p:extLst>
      <p:ext uri="{BB962C8B-B14F-4D97-AF65-F5344CB8AC3E}">
        <p14:creationId xmlns:p14="http://schemas.microsoft.com/office/powerpoint/2010/main" val="67674582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Typical Sequence Labeling tasks</a:t>
            </a:r>
          </a:p>
          <a:p>
            <a:pPr lvl="1"/>
            <a:r>
              <a:rPr lang="en-US" dirty="0" smtClean="0"/>
              <a:t>Conventional models have achieved  over ~90%</a:t>
            </a:r>
          </a:p>
          <a:p>
            <a:r>
              <a:rPr lang="en-US" dirty="0" smtClean="0"/>
              <a:t>Again</a:t>
            </a:r>
          </a:p>
          <a:p>
            <a:pPr lvl="1"/>
            <a:r>
              <a:rPr lang="en-US" dirty="0"/>
              <a:t>F</a:t>
            </a:r>
            <a:r>
              <a:rPr lang="en-US" dirty="0" smtClean="0"/>
              <a:t>eature engineering </a:t>
            </a:r>
          </a:p>
          <a:p>
            <a:pPr lvl="1"/>
            <a:r>
              <a:rPr lang="en-US" dirty="0">
                <a:solidFill>
                  <a:srgbClr val="0000FF"/>
                </a:solidFill>
              </a:rPr>
              <a:t>Language </a:t>
            </a:r>
            <a:r>
              <a:rPr lang="en-US" dirty="0" smtClean="0">
                <a:solidFill>
                  <a:srgbClr val="0000FF"/>
                </a:solidFill>
              </a:rPr>
              <a:t>issues</a:t>
            </a:r>
          </a:p>
          <a:p>
            <a:pPr lvl="1"/>
            <a:r>
              <a:rPr lang="en-US" dirty="0" smtClean="0"/>
              <a:t>Local/Global</a:t>
            </a:r>
          </a:p>
          <a:p>
            <a:pPr lvl="1"/>
            <a:r>
              <a:rPr lang="en-US" dirty="0" smtClean="0"/>
              <a:t>Label bias</a:t>
            </a:r>
            <a:endParaRPr lang="en-US" dirty="0"/>
          </a:p>
          <a:p>
            <a:r>
              <a:rPr lang="en-US" dirty="0" smtClean="0"/>
              <a:t>Neural Network Practice</a:t>
            </a:r>
          </a:p>
          <a:p>
            <a:pPr lvl="1"/>
            <a:r>
              <a:rPr lang="en-US" dirty="0" smtClean="0"/>
              <a:t>BLSTM/CNN to capture local context, both forward and backward</a:t>
            </a:r>
          </a:p>
          <a:p>
            <a:pPr lvl="1"/>
            <a:r>
              <a:rPr lang="en-US" dirty="0" smtClean="0"/>
              <a:t>CRF with Viterbi to find the best sequence</a:t>
            </a:r>
          </a:p>
          <a:p>
            <a:pPr marL="457200" lvl="1" indent="0">
              <a:buNone/>
            </a:pPr>
            <a:endParaRPr lang="en-US" dirty="0" smtClean="0"/>
          </a:p>
          <a:p>
            <a:endParaRPr lang="en-US" dirty="0"/>
          </a:p>
          <a:p>
            <a:endParaRPr lang="en-US" dirty="0" smtClean="0"/>
          </a:p>
          <a:p>
            <a:endParaRPr lang="en-US" dirty="0"/>
          </a:p>
          <a:p>
            <a:endParaRPr lang="en-US" dirty="0" smtClean="0"/>
          </a:p>
        </p:txBody>
      </p:sp>
      <p:sp>
        <p:nvSpPr>
          <p:cNvPr id="3" name="Title 2"/>
          <p:cNvSpPr>
            <a:spLocks noGrp="1"/>
          </p:cNvSpPr>
          <p:nvPr>
            <p:ph type="title"/>
          </p:nvPr>
        </p:nvSpPr>
        <p:spPr/>
        <p:txBody>
          <a:bodyPr/>
          <a:lstStyle/>
          <a:p>
            <a:r>
              <a:rPr lang="en-US" dirty="0" smtClean="0"/>
              <a:t>POS/NER/Chunking</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166</a:t>
            </a:fld>
            <a:endParaRPr lang="zh-CN" altLang="en-US"/>
          </a:p>
        </p:txBody>
      </p:sp>
    </p:spTree>
    <p:extLst>
      <p:ext uri="{BB962C8B-B14F-4D97-AF65-F5344CB8AC3E}">
        <p14:creationId xmlns:p14="http://schemas.microsoft.com/office/powerpoint/2010/main" val="171259235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NN models seem be capable of handling language issues to some extent</a:t>
            </a:r>
          </a:p>
          <a:p>
            <a:pPr lvl="1"/>
            <a:r>
              <a:rPr lang="en-US" dirty="0" smtClean="0"/>
              <a:t>CNN</a:t>
            </a:r>
          </a:p>
          <a:p>
            <a:pPr lvl="1"/>
            <a:r>
              <a:rPr lang="en-US" dirty="0" smtClean="0"/>
              <a:t>BLSTM </a:t>
            </a:r>
            <a:r>
              <a:rPr lang="en-US" dirty="0" smtClean="0">
                <a:sym typeface="Wingdings"/>
              </a:rPr>
              <a:t> </a:t>
            </a:r>
            <a:r>
              <a:rPr lang="en-US" dirty="0" smtClean="0">
                <a:solidFill>
                  <a:srgbClr val="FF0000"/>
                </a:solidFill>
                <a:sym typeface="Wingdings"/>
              </a:rPr>
              <a:t>Dominating!</a:t>
            </a:r>
            <a:endParaRPr lang="en-US" dirty="0" smtClean="0">
              <a:solidFill>
                <a:srgbClr val="FF0000"/>
              </a:solidFill>
            </a:endParaRPr>
          </a:p>
          <a:p>
            <a:pPr lvl="1"/>
            <a:r>
              <a:rPr lang="en-US" dirty="0"/>
              <a:t>C</a:t>
            </a:r>
            <a:r>
              <a:rPr lang="en-US" dirty="0" smtClean="0"/>
              <a:t>haracter level modeling</a:t>
            </a:r>
          </a:p>
          <a:p>
            <a:r>
              <a:rPr lang="en-US" dirty="0" smtClean="0"/>
              <a:t>BLSTM works better than LSTM</a:t>
            </a:r>
          </a:p>
          <a:p>
            <a:pPr lvl="1"/>
            <a:r>
              <a:rPr lang="en-US" dirty="0" smtClean="0"/>
              <a:t>Look at both past and future</a:t>
            </a:r>
          </a:p>
          <a:p>
            <a:r>
              <a:rPr lang="en-US" dirty="0" smtClean="0"/>
              <a:t>Traditional lexicon features are still there</a:t>
            </a:r>
          </a:p>
          <a:p>
            <a:pPr lvl="1"/>
            <a:r>
              <a:rPr lang="en-US" dirty="0" smtClean="0"/>
              <a:t>Extra resources, like dictionary, gazetteers, or Wiki, are always welcome </a:t>
            </a:r>
            <a:endParaRPr lang="en-US" dirty="0"/>
          </a:p>
        </p:txBody>
      </p:sp>
      <p:sp>
        <p:nvSpPr>
          <p:cNvPr id="3" name="Title 2"/>
          <p:cNvSpPr>
            <a:spLocks noGrp="1"/>
          </p:cNvSpPr>
          <p:nvPr>
            <p:ph type="title"/>
          </p:nvPr>
        </p:nvSpPr>
        <p:spPr/>
        <p:txBody>
          <a:bodyPr/>
          <a:lstStyle/>
          <a:p>
            <a:r>
              <a:rPr lang="en-US" dirty="0" smtClean="0"/>
              <a:t>Feature Extraction</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167</a:t>
            </a:fld>
            <a:endParaRPr lang="zh-CN" altLang="en-US"/>
          </a:p>
        </p:txBody>
      </p:sp>
    </p:spTree>
    <p:extLst>
      <p:ext uri="{BB962C8B-B14F-4D97-AF65-F5344CB8AC3E}">
        <p14:creationId xmlns:p14="http://schemas.microsoft.com/office/powerpoint/2010/main" val="321253474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BLSTM-CRF with feature concatenation </a:t>
            </a:r>
          </a:p>
          <a:p>
            <a:r>
              <a:rPr lang="en-US" dirty="0" smtClean="0"/>
              <a:t>work nice for POS, NER, Chunking</a:t>
            </a:r>
            <a:endParaRPr lang="en-US" dirty="0"/>
          </a:p>
        </p:txBody>
      </p:sp>
      <p:sp>
        <p:nvSpPr>
          <p:cNvPr id="3" name="Title 2"/>
          <p:cNvSpPr>
            <a:spLocks noGrp="1"/>
          </p:cNvSpPr>
          <p:nvPr>
            <p:ph type="title"/>
          </p:nvPr>
        </p:nvSpPr>
        <p:spPr/>
        <p:txBody>
          <a:bodyPr/>
          <a:lstStyle/>
          <a:p>
            <a:r>
              <a:rPr lang="en-US" dirty="0" smtClean="0"/>
              <a:t>Models</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168</a:t>
            </a:fld>
            <a:endParaRPr lang="zh-CN" altLang="en-US"/>
          </a:p>
        </p:txBody>
      </p:sp>
      <p:pic>
        <p:nvPicPr>
          <p:cNvPr id="5" name="Picture 4" descr="Screen Shot 2016-09-27 at 6.41.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9000"/>
            <a:ext cx="9144000" cy="4290515"/>
          </a:xfrm>
          <a:prstGeom prst="rect">
            <a:avLst/>
          </a:prstGeom>
        </p:spPr>
      </p:pic>
      <p:sp>
        <p:nvSpPr>
          <p:cNvPr id="6" name="Rectangle 5"/>
          <p:cNvSpPr/>
          <p:nvPr/>
        </p:nvSpPr>
        <p:spPr>
          <a:xfrm>
            <a:off x="7677000" y="1549401"/>
            <a:ext cx="1527882" cy="276999"/>
          </a:xfrm>
          <a:prstGeom prst="rect">
            <a:avLst/>
          </a:prstGeom>
        </p:spPr>
        <p:txBody>
          <a:bodyPr wrap="none">
            <a:spAutoFit/>
          </a:bodyPr>
          <a:lstStyle/>
          <a:p>
            <a:r>
              <a:rPr lang="en-US" sz="1200" dirty="0" smtClean="0"/>
              <a:t>[Huang et al., 2015]</a:t>
            </a:r>
            <a:endParaRPr lang="en-US" sz="1200" dirty="0"/>
          </a:p>
        </p:txBody>
      </p:sp>
    </p:spTree>
    <p:extLst>
      <p:ext uri="{BB962C8B-B14F-4D97-AF65-F5344CB8AC3E}">
        <p14:creationId xmlns:p14="http://schemas.microsoft.com/office/powerpoint/2010/main" val="240390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Typical BLSTM-CRF for  POS / NER</a:t>
            </a:r>
          </a:p>
          <a:p>
            <a:r>
              <a:rPr lang="en-US" dirty="0" smtClean="0"/>
              <a:t>Word / Character Level</a:t>
            </a:r>
            <a:endParaRPr lang="en-US" dirty="0"/>
          </a:p>
        </p:txBody>
      </p:sp>
      <p:sp>
        <p:nvSpPr>
          <p:cNvPr id="3" name="Title 2"/>
          <p:cNvSpPr>
            <a:spLocks noGrp="1"/>
          </p:cNvSpPr>
          <p:nvPr>
            <p:ph type="title"/>
          </p:nvPr>
        </p:nvSpPr>
        <p:spPr/>
        <p:txBody>
          <a:bodyPr/>
          <a:lstStyle/>
          <a:p>
            <a:r>
              <a:rPr lang="en-US" dirty="0" smtClean="0"/>
              <a:t>Models</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169</a:t>
            </a:fld>
            <a:endParaRPr lang="zh-CN" altLang="en-US"/>
          </a:p>
        </p:txBody>
      </p:sp>
      <p:pic>
        <p:nvPicPr>
          <p:cNvPr id="5" name="Picture 4" descr="Screen Shot 2016-09-27 at 6.27.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0" y="2574000"/>
            <a:ext cx="4793145" cy="3735000"/>
          </a:xfrm>
          <a:prstGeom prst="rect">
            <a:avLst/>
          </a:prstGeom>
        </p:spPr>
      </p:pic>
      <p:sp>
        <p:nvSpPr>
          <p:cNvPr id="7" name="Rectangle 6"/>
          <p:cNvSpPr/>
          <p:nvPr/>
        </p:nvSpPr>
        <p:spPr>
          <a:xfrm>
            <a:off x="7627872" y="1584000"/>
            <a:ext cx="1579128" cy="276999"/>
          </a:xfrm>
          <a:prstGeom prst="rect">
            <a:avLst/>
          </a:prstGeom>
        </p:spPr>
        <p:txBody>
          <a:bodyPr wrap="none">
            <a:spAutoFit/>
          </a:bodyPr>
          <a:lstStyle/>
          <a:p>
            <a:r>
              <a:rPr lang="en-US" sz="1200" dirty="0" smtClean="0"/>
              <a:t>[Lample et al., 2016]</a:t>
            </a:r>
            <a:endParaRPr lang="en-US" sz="1200" dirty="0"/>
          </a:p>
        </p:txBody>
      </p:sp>
      <p:pic>
        <p:nvPicPr>
          <p:cNvPr id="8" name="Picture 7" descr="Screen Shot 2016-09-27 at 6.31.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555" y="2475001"/>
            <a:ext cx="4901445" cy="4148999"/>
          </a:xfrm>
          <a:prstGeom prst="rect">
            <a:avLst/>
          </a:prstGeom>
        </p:spPr>
      </p:pic>
      <p:pic>
        <p:nvPicPr>
          <p:cNvPr id="6" name="Picture 5" descr="Screen Shot 2016-09-27 at 6.28.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2165" y="1729456"/>
            <a:ext cx="4874835" cy="5128544"/>
          </a:xfrm>
          <a:prstGeom prst="rect">
            <a:avLst/>
          </a:prstGeom>
        </p:spPr>
      </p:pic>
      <p:sp>
        <p:nvSpPr>
          <p:cNvPr id="9" name="Rectangle 8"/>
          <p:cNvSpPr/>
          <p:nvPr/>
        </p:nvSpPr>
        <p:spPr>
          <a:xfrm>
            <a:off x="7841647" y="1397001"/>
            <a:ext cx="1365353" cy="276999"/>
          </a:xfrm>
          <a:prstGeom prst="rect">
            <a:avLst/>
          </a:prstGeom>
        </p:spPr>
        <p:txBody>
          <a:bodyPr wrap="none">
            <a:spAutoFit/>
          </a:bodyPr>
          <a:lstStyle/>
          <a:p>
            <a:r>
              <a:rPr lang="en-US" sz="1200" dirty="0" smtClean="0"/>
              <a:t>[Ling et al., 2015]</a:t>
            </a:r>
            <a:endParaRPr lang="en-US" sz="1200" dirty="0"/>
          </a:p>
        </p:txBody>
      </p:sp>
    </p:spTree>
    <p:extLst>
      <p:ext uri="{BB962C8B-B14F-4D97-AF65-F5344CB8AC3E}">
        <p14:creationId xmlns:p14="http://schemas.microsoft.com/office/powerpoint/2010/main" val="223100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Proposed by </a:t>
            </a:r>
            <a:r>
              <a:rPr lang="en-US" altLang="zh-CN" dirty="0" smtClean="0">
                <a:latin typeface="Yu Mincho Light" panose="02020300000000000000" pitchFamily="18" charset="-128"/>
                <a:ea typeface="Yu Mincho Light" panose="02020300000000000000" pitchFamily="18" charset="-128"/>
              </a:rPr>
              <a:t>Collins (2002)</a:t>
            </a:r>
          </a:p>
          <a:p>
            <a:r>
              <a:rPr lang="en-US" altLang="zh-CN" dirty="0" smtClean="0">
                <a:solidFill>
                  <a:schemeClr val="accent2">
                    <a:lumMod val="75000"/>
                  </a:schemeClr>
                </a:solidFill>
              </a:rPr>
              <a:t>Simple and fast</a:t>
            </a:r>
          </a:p>
          <a:p>
            <a:pPr lvl="1"/>
            <a:r>
              <a:rPr lang="en-US" altLang="zh-CN" dirty="0"/>
              <a:t>No gradient computation</a:t>
            </a:r>
          </a:p>
          <a:p>
            <a:pPr lvl="1"/>
            <a:r>
              <a:rPr lang="en-US" altLang="zh-CN" dirty="0"/>
              <a:t>Update only on error</a:t>
            </a:r>
          </a:p>
          <a:p>
            <a:pPr lvl="1"/>
            <a:r>
              <a:rPr lang="en-US" altLang="zh-CN" dirty="0"/>
              <a:t>Viterbi </a:t>
            </a:r>
            <a:r>
              <a:rPr lang="en-US" altLang="zh-CN" dirty="0" smtClean="0"/>
              <a:t>decode</a:t>
            </a:r>
          </a:p>
          <a:p>
            <a:r>
              <a:rPr lang="en-US" altLang="zh-CN" dirty="0" smtClean="0">
                <a:solidFill>
                  <a:schemeClr val="accent2">
                    <a:lumMod val="75000"/>
                  </a:schemeClr>
                </a:solidFill>
              </a:rPr>
              <a:t>Theoretical guarantee</a:t>
            </a:r>
          </a:p>
          <a:p>
            <a:pPr lvl="1"/>
            <a:r>
              <a:rPr lang="en-US" altLang="zh-CN" dirty="0" smtClean="0">
                <a:solidFill>
                  <a:srgbClr val="FF0000"/>
                </a:solidFill>
              </a:rPr>
              <a:t>Converge if data is separable</a:t>
            </a:r>
          </a:p>
          <a:p>
            <a:pPr marL="457200" lvl="1" indent="0">
              <a:buNone/>
            </a:pPr>
            <a:endParaRPr lang="zh-CN" altLang="en-US" dirty="0"/>
          </a:p>
        </p:txBody>
      </p:sp>
      <p:sp>
        <p:nvSpPr>
          <p:cNvPr id="3" name="标题 2"/>
          <p:cNvSpPr>
            <a:spLocks noGrp="1"/>
          </p:cNvSpPr>
          <p:nvPr>
            <p:ph type="title"/>
          </p:nvPr>
        </p:nvSpPr>
        <p:spPr/>
        <p:txBody>
          <a:bodyPr/>
          <a:lstStyle/>
          <a:p>
            <a:r>
              <a:rPr lang="en-US" altLang="zh-CN" dirty="0" smtClean="0"/>
              <a:t>Structured Perceptron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17</a:t>
            </a:fld>
            <a:endParaRPr lang="zh-CN" altLang="en-US"/>
          </a:p>
        </p:txBody>
      </p:sp>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780" y="4358769"/>
            <a:ext cx="4453001" cy="2197585"/>
          </a:xfrm>
          <a:prstGeom prst="rect">
            <a:avLst/>
          </a:prstGeom>
        </p:spPr>
      </p:pic>
      <p:pic>
        <p:nvPicPr>
          <p:cNvPr id="13314" name="Picture 2" descr="C:\Users\typhoon\Desktop\图片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000" y="1073087"/>
            <a:ext cx="2582300" cy="2213038"/>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typhoon\Desktop\图片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581" y="3664875"/>
            <a:ext cx="2832419" cy="2501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94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randombar(horizontal)">
                                      <p:cBhvr>
                                        <p:cTn id="12"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BLSTM+CNN for NER</a:t>
            </a:r>
            <a:endParaRPr lang="en-US" dirty="0"/>
          </a:p>
        </p:txBody>
      </p:sp>
      <p:sp>
        <p:nvSpPr>
          <p:cNvPr id="3" name="Title 2"/>
          <p:cNvSpPr>
            <a:spLocks noGrp="1"/>
          </p:cNvSpPr>
          <p:nvPr>
            <p:ph type="title"/>
          </p:nvPr>
        </p:nvSpPr>
        <p:spPr/>
        <p:txBody>
          <a:bodyPr/>
          <a:lstStyle/>
          <a:p>
            <a:r>
              <a:rPr lang="en-US" dirty="0" smtClean="0"/>
              <a:t>Models</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170</a:t>
            </a:fld>
            <a:endParaRPr lang="zh-CN" altLang="en-US"/>
          </a:p>
        </p:txBody>
      </p:sp>
      <p:pic>
        <p:nvPicPr>
          <p:cNvPr id="5" name="Picture 4" descr="Screen Shot 2016-09-27 at 6.35.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414" y="1269000"/>
            <a:ext cx="4585586" cy="5383461"/>
          </a:xfrm>
          <a:prstGeom prst="rect">
            <a:avLst/>
          </a:prstGeom>
        </p:spPr>
      </p:pic>
      <p:pic>
        <p:nvPicPr>
          <p:cNvPr id="6" name="Picture 5" descr="Screen Shot 2016-09-27 at 6.37.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314000"/>
            <a:ext cx="4545000" cy="3923053"/>
          </a:xfrm>
          <a:prstGeom prst="rect">
            <a:avLst/>
          </a:prstGeom>
        </p:spPr>
      </p:pic>
      <p:sp>
        <p:nvSpPr>
          <p:cNvPr id="7" name="Rectangle 6"/>
          <p:cNvSpPr/>
          <p:nvPr/>
        </p:nvSpPr>
        <p:spPr>
          <a:xfrm>
            <a:off x="6822000" y="6039000"/>
            <a:ext cx="1818527" cy="276999"/>
          </a:xfrm>
          <a:prstGeom prst="rect">
            <a:avLst/>
          </a:prstGeom>
        </p:spPr>
        <p:txBody>
          <a:bodyPr wrap="none">
            <a:spAutoFit/>
          </a:bodyPr>
          <a:lstStyle/>
          <a:p>
            <a:r>
              <a:rPr lang="en-US" sz="1200" dirty="0" smtClean="0"/>
              <a:t>[Chiu and Nicols., 2016]</a:t>
            </a:r>
            <a:endParaRPr lang="en-US" sz="1200" dirty="0"/>
          </a:p>
        </p:txBody>
      </p:sp>
    </p:spTree>
    <p:extLst>
      <p:ext uri="{BB962C8B-B14F-4D97-AF65-F5344CB8AC3E}">
        <p14:creationId xmlns:p14="http://schemas.microsoft.com/office/powerpoint/2010/main" val="331316279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Handling with different languages</a:t>
            </a:r>
          </a:p>
          <a:p>
            <a:r>
              <a:rPr lang="en-US" dirty="0" smtClean="0"/>
              <a:t>Handling with OOV</a:t>
            </a:r>
          </a:p>
          <a:p>
            <a:pPr lvl="1"/>
            <a:r>
              <a:rPr lang="en-US" sz="2400" dirty="0" smtClean="0">
                <a:solidFill>
                  <a:srgbClr val="FF0000"/>
                </a:solidFill>
              </a:rPr>
              <a:t>using CNN</a:t>
            </a:r>
          </a:p>
          <a:p>
            <a:pPr lvl="1"/>
            <a:r>
              <a:rPr lang="en-US" sz="2400" dirty="0" smtClean="0">
                <a:solidFill>
                  <a:srgbClr val="FF0000"/>
                </a:solidFill>
              </a:rPr>
              <a:t>character-level modeling</a:t>
            </a:r>
          </a:p>
        </p:txBody>
      </p:sp>
      <p:sp>
        <p:nvSpPr>
          <p:cNvPr id="3" name="Title 2"/>
          <p:cNvSpPr>
            <a:spLocks noGrp="1"/>
          </p:cNvSpPr>
          <p:nvPr>
            <p:ph type="title"/>
          </p:nvPr>
        </p:nvSpPr>
        <p:spPr/>
        <p:txBody>
          <a:bodyPr/>
          <a:lstStyle/>
          <a:p>
            <a:r>
              <a:rPr lang="en-US" dirty="0" smtClean="0"/>
              <a:t>Language Issues</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171</a:t>
            </a:fld>
            <a:endParaRPr lang="zh-CN" altLang="en-US"/>
          </a:p>
        </p:txBody>
      </p:sp>
      <p:pic>
        <p:nvPicPr>
          <p:cNvPr id="5" name="Picture 4" descr="Screen Shot 2016-09-27 at 6.54.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000" y="684000"/>
            <a:ext cx="3436353" cy="5904000"/>
          </a:xfrm>
          <a:prstGeom prst="rect">
            <a:avLst/>
          </a:prstGeom>
        </p:spPr>
      </p:pic>
      <p:pic>
        <p:nvPicPr>
          <p:cNvPr id="6" name="Picture 5" descr="Screen Shot 2016-09-27 at 6.56.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00" y="2934000"/>
            <a:ext cx="4711454" cy="3705300"/>
          </a:xfrm>
          <a:prstGeom prst="rect">
            <a:avLst/>
          </a:prstGeom>
        </p:spPr>
      </p:pic>
      <p:sp>
        <p:nvSpPr>
          <p:cNvPr id="7" name="Rectangle 6"/>
          <p:cNvSpPr/>
          <p:nvPr/>
        </p:nvSpPr>
        <p:spPr>
          <a:xfrm>
            <a:off x="4842000" y="6592098"/>
            <a:ext cx="2562871" cy="276999"/>
          </a:xfrm>
          <a:prstGeom prst="rect">
            <a:avLst/>
          </a:prstGeom>
        </p:spPr>
        <p:txBody>
          <a:bodyPr wrap="none">
            <a:spAutoFit/>
          </a:bodyPr>
          <a:lstStyle/>
          <a:p>
            <a:r>
              <a:rPr lang="en-US" sz="1200" dirty="0"/>
              <a:t>[dos Santos and Guimaraes, 2015]</a:t>
            </a:r>
          </a:p>
        </p:txBody>
      </p:sp>
      <p:sp>
        <p:nvSpPr>
          <p:cNvPr id="8" name="Rectangle 7"/>
          <p:cNvSpPr/>
          <p:nvPr/>
        </p:nvSpPr>
        <p:spPr>
          <a:xfrm>
            <a:off x="7245836" y="6572001"/>
            <a:ext cx="1365353" cy="276999"/>
          </a:xfrm>
          <a:prstGeom prst="rect">
            <a:avLst/>
          </a:prstGeom>
        </p:spPr>
        <p:txBody>
          <a:bodyPr wrap="none">
            <a:spAutoFit/>
          </a:bodyPr>
          <a:lstStyle/>
          <a:p>
            <a:r>
              <a:rPr lang="en-US" sz="1200" dirty="0" smtClean="0"/>
              <a:t>[Ling et al., 2015]</a:t>
            </a:r>
            <a:endParaRPr lang="en-US" sz="1200" dirty="0"/>
          </a:p>
        </p:txBody>
      </p:sp>
    </p:spTree>
    <p:extLst>
      <p:ext uri="{BB962C8B-B14F-4D97-AF65-F5344CB8AC3E}">
        <p14:creationId xmlns:p14="http://schemas.microsoft.com/office/powerpoint/2010/main" val="197023113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124388" y="855175"/>
          <a:ext cx="7317612" cy="509382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dirty="0" smtClean="0"/>
              <a:t>POS Tagging On WSJ</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172</a:t>
            </a:fld>
            <a:endParaRPr lang="zh-CN" altLang="en-US"/>
          </a:p>
        </p:txBody>
      </p:sp>
    </p:spTree>
    <p:extLst>
      <p:ext uri="{BB962C8B-B14F-4D97-AF65-F5344CB8AC3E}">
        <p14:creationId xmlns:p14="http://schemas.microsoft.com/office/powerpoint/2010/main" val="160362889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79388" y="765175"/>
          <a:ext cx="8640762" cy="561657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dirty="0" smtClean="0"/>
              <a:t>NER On CoNLL</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173</a:t>
            </a:fld>
            <a:endParaRPr lang="zh-CN" altLang="en-US"/>
          </a:p>
        </p:txBody>
      </p:sp>
    </p:spTree>
    <p:extLst>
      <p:ext uri="{BB962C8B-B14F-4D97-AF65-F5344CB8AC3E}">
        <p14:creationId xmlns:p14="http://schemas.microsoft.com/office/powerpoint/2010/main" val="1236984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Event Trigger Identification</a:t>
            </a:r>
          </a:p>
          <a:p>
            <a:pPr marL="0" indent="0">
              <a:buNone/>
            </a:pPr>
            <a:r>
              <a:rPr lang="en-US" dirty="0"/>
              <a:t> </a:t>
            </a:r>
            <a:r>
              <a:rPr lang="en-US" dirty="0" smtClean="0"/>
              <a:t>                犯</a:t>
            </a:r>
            <a:r>
              <a:rPr lang="zh-CN" altLang="en-US" dirty="0" smtClean="0"/>
              <a:t> </a:t>
            </a:r>
            <a:r>
              <a:rPr lang="en-US" dirty="0" smtClean="0"/>
              <a:t>罪</a:t>
            </a:r>
            <a:r>
              <a:rPr lang="zh-CN" altLang="en-US" dirty="0" smtClean="0"/>
              <a:t> </a:t>
            </a:r>
            <a:r>
              <a:rPr lang="en-US" dirty="0" smtClean="0"/>
              <a:t>嫌</a:t>
            </a:r>
            <a:r>
              <a:rPr lang="zh-CN" altLang="en-US" dirty="0" smtClean="0"/>
              <a:t> </a:t>
            </a:r>
            <a:r>
              <a:rPr lang="en-US" dirty="0" smtClean="0"/>
              <a:t>疑</a:t>
            </a:r>
            <a:r>
              <a:rPr lang="zh-CN" altLang="en-US" dirty="0" smtClean="0"/>
              <a:t> </a:t>
            </a:r>
            <a:r>
              <a:rPr lang="en-US" dirty="0" smtClean="0"/>
              <a:t>人</a:t>
            </a:r>
            <a:r>
              <a:rPr lang="zh-CN" altLang="en-US" dirty="0" smtClean="0"/>
              <a:t> </a:t>
            </a:r>
            <a:r>
              <a:rPr lang="en-US" dirty="0" smtClean="0"/>
              <a:t>都</a:t>
            </a:r>
            <a:r>
              <a:rPr lang="zh-CN" altLang="en-US" dirty="0" smtClean="0"/>
              <a:t> </a:t>
            </a:r>
            <a:r>
              <a:rPr lang="en-US" u="sng" dirty="0" smtClean="0">
                <a:solidFill>
                  <a:srgbClr val="FF0000"/>
                </a:solidFill>
              </a:rPr>
              <a:t>落</a:t>
            </a:r>
            <a:r>
              <a:rPr lang="zh-CN" altLang="en-US" u="sng" dirty="0" smtClean="0">
                <a:solidFill>
                  <a:srgbClr val="FF0000"/>
                </a:solidFill>
              </a:rPr>
              <a:t> </a:t>
            </a:r>
            <a:r>
              <a:rPr lang="en-US" u="sng" dirty="0" smtClean="0">
                <a:solidFill>
                  <a:srgbClr val="FF0000"/>
                </a:solidFill>
              </a:rPr>
              <a:t>入</a:t>
            </a:r>
            <a:r>
              <a:rPr lang="zh-CN" altLang="en-US" u="sng" dirty="0" smtClean="0">
                <a:solidFill>
                  <a:srgbClr val="FF0000"/>
                </a:solidFill>
              </a:rPr>
              <a:t> </a:t>
            </a:r>
            <a:r>
              <a:rPr lang="en-US" u="sng" dirty="0" smtClean="0">
                <a:solidFill>
                  <a:srgbClr val="FF0000"/>
                </a:solidFill>
              </a:rPr>
              <a:t>法</a:t>
            </a:r>
            <a:r>
              <a:rPr lang="zh-CN" altLang="en-US" u="sng" dirty="0" smtClean="0">
                <a:solidFill>
                  <a:srgbClr val="FF0000"/>
                </a:solidFill>
              </a:rPr>
              <a:t> </a:t>
            </a:r>
            <a:r>
              <a:rPr lang="en-US" u="sng" dirty="0" smtClean="0">
                <a:solidFill>
                  <a:srgbClr val="FF0000"/>
                </a:solidFill>
              </a:rPr>
              <a:t>网</a:t>
            </a:r>
          </a:p>
          <a:p>
            <a:pPr marL="0" indent="0">
              <a:buNone/>
            </a:pPr>
            <a:r>
              <a:rPr lang="zh-CN" altLang="en-US" dirty="0" smtClean="0"/>
              <a:t>               </a:t>
            </a:r>
            <a:r>
              <a:rPr lang="en-US" altLang="zh-CN" dirty="0" smtClean="0"/>
              <a:t>The</a:t>
            </a:r>
            <a:r>
              <a:rPr lang="zh-CN" altLang="en-US" dirty="0" smtClean="0"/>
              <a:t> </a:t>
            </a:r>
            <a:r>
              <a:rPr lang="en-US" altLang="zh-CN" dirty="0" smtClean="0"/>
              <a:t>suspects</a:t>
            </a:r>
            <a:r>
              <a:rPr lang="zh-CN" altLang="en-US" dirty="0" smtClean="0"/>
              <a:t> </a:t>
            </a:r>
            <a:r>
              <a:rPr lang="en-US" altLang="zh-CN" dirty="0" smtClean="0"/>
              <a:t>were</a:t>
            </a:r>
            <a:r>
              <a:rPr lang="zh-CN" altLang="en-US" dirty="0" smtClean="0"/>
              <a:t> </a:t>
            </a:r>
            <a:r>
              <a:rPr lang="en-US" altLang="zh-CN" u="sng" dirty="0" smtClean="0">
                <a:solidFill>
                  <a:srgbClr val="FF0000"/>
                </a:solidFill>
              </a:rPr>
              <a:t>arrested</a:t>
            </a:r>
            <a:r>
              <a:rPr lang="zh-CN" altLang="en-US" dirty="0" smtClean="0">
                <a:solidFill>
                  <a:srgbClr val="FF0000"/>
                </a:solidFill>
              </a:rPr>
              <a:t>       </a:t>
            </a:r>
            <a:r>
              <a:rPr lang="en-US" altLang="zh-CN" u="sng" dirty="0" smtClean="0">
                <a:solidFill>
                  <a:srgbClr val="0000FF"/>
                </a:solidFill>
              </a:rPr>
              <a:t>[</a:t>
            </a:r>
            <a:r>
              <a:rPr lang="en-US" altLang="zh-CN" b="0" i="1" dirty="0" smtClean="0">
                <a:solidFill>
                  <a:srgbClr val="0000FF"/>
                </a:solidFill>
              </a:rPr>
              <a:t>arrest_jail</a:t>
            </a:r>
            <a:r>
              <a:rPr lang="en-US" altLang="zh-CN" u="sng" dirty="0" smtClean="0">
                <a:solidFill>
                  <a:srgbClr val="0000FF"/>
                </a:solidFill>
              </a:rPr>
              <a:t>]</a:t>
            </a:r>
            <a:endParaRPr lang="en-US" u="sng" dirty="0" smtClean="0">
              <a:solidFill>
                <a:srgbClr val="0000FF"/>
              </a:solidFill>
            </a:endParaRPr>
          </a:p>
          <a:p>
            <a:r>
              <a:rPr lang="en-US" dirty="0" smtClean="0"/>
              <a:t>NN models work to help</a:t>
            </a:r>
          </a:p>
          <a:p>
            <a:pPr lvl="1"/>
            <a:r>
              <a:rPr lang="en-US" dirty="0" smtClean="0"/>
              <a:t>Feature extraction </a:t>
            </a:r>
          </a:p>
          <a:p>
            <a:pPr lvl="1"/>
            <a:r>
              <a:rPr lang="en-US" dirty="0"/>
              <a:t>B</a:t>
            </a:r>
            <a:r>
              <a:rPr lang="en-US" dirty="0" smtClean="0"/>
              <a:t>oth local and global features (CNN, </a:t>
            </a:r>
            <a:r>
              <a:rPr lang="en-US" dirty="0"/>
              <a:t>B</a:t>
            </a:r>
            <a:r>
              <a:rPr lang="en-US" dirty="0" smtClean="0"/>
              <a:t>LSTM)</a:t>
            </a:r>
          </a:p>
          <a:p>
            <a:pPr lvl="1"/>
            <a:r>
              <a:rPr lang="en-US" dirty="0" smtClean="0"/>
              <a:t> </a:t>
            </a:r>
            <a:r>
              <a:rPr lang="en-US" dirty="0"/>
              <a:t>L</a:t>
            </a:r>
            <a:r>
              <a:rPr lang="en-US" dirty="0" smtClean="0"/>
              <a:t>anguage issues</a:t>
            </a:r>
            <a:r>
              <a:rPr lang="en-US" altLang="zh-CN" dirty="0" smtClean="0"/>
              <a:t>:</a:t>
            </a:r>
            <a:r>
              <a:rPr lang="zh-CN" altLang="en-US" dirty="0" smtClean="0"/>
              <a:t> </a:t>
            </a:r>
            <a:r>
              <a:rPr lang="en-US" altLang="zh-CN" dirty="0" smtClean="0"/>
              <a:t>character level modeling</a:t>
            </a:r>
            <a:endParaRPr lang="en-US" dirty="0" smtClean="0"/>
          </a:p>
          <a:p>
            <a:pPr marL="0" indent="0">
              <a:buNone/>
            </a:pPr>
            <a:endParaRPr lang="en-US" dirty="0"/>
          </a:p>
        </p:txBody>
      </p:sp>
      <p:sp>
        <p:nvSpPr>
          <p:cNvPr id="3" name="Title 2"/>
          <p:cNvSpPr>
            <a:spLocks noGrp="1"/>
          </p:cNvSpPr>
          <p:nvPr>
            <p:ph type="title"/>
          </p:nvPr>
        </p:nvSpPr>
        <p:spPr/>
        <p:txBody>
          <a:bodyPr/>
          <a:lstStyle/>
          <a:p>
            <a:r>
              <a:rPr lang="en-US" dirty="0" smtClean="0"/>
              <a:t>Misc</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174</a:t>
            </a:fld>
            <a:endParaRPr lang="zh-CN" altLang="en-US"/>
          </a:p>
        </p:txBody>
      </p:sp>
    </p:spTree>
    <p:extLst>
      <p:ext uri="{BB962C8B-B14F-4D97-AF65-F5344CB8AC3E}">
        <p14:creationId xmlns:p14="http://schemas.microsoft.com/office/powerpoint/2010/main" val="4238476451"/>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BLSTM+CNN</a:t>
            </a:r>
            <a:r>
              <a:rPr lang="zh-CN" altLang="en-US" dirty="0" smtClean="0"/>
              <a:t> </a:t>
            </a:r>
            <a:r>
              <a:rPr lang="en-US" altLang="zh-CN" dirty="0" smtClean="0"/>
              <a:t>for</a:t>
            </a:r>
            <a:r>
              <a:rPr lang="zh-CN" altLang="en-US" dirty="0" smtClean="0"/>
              <a:t> </a:t>
            </a:r>
            <a:r>
              <a:rPr lang="en-US" altLang="zh-CN" dirty="0"/>
              <a:t>e</a:t>
            </a:r>
            <a:r>
              <a:rPr lang="en-US" altLang="zh-CN" dirty="0" smtClean="0"/>
              <a:t>vent</a:t>
            </a:r>
            <a:r>
              <a:rPr lang="zh-CN" altLang="en-US" dirty="0" smtClean="0"/>
              <a:t> </a:t>
            </a:r>
            <a:r>
              <a:rPr lang="en-US" altLang="zh-CN" dirty="0"/>
              <a:t>t</a:t>
            </a:r>
            <a:r>
              <a:rPr lang="en-US" altLang="zh-CN" dirty="0" smtClean="0"/>
              <a:t>rigger</a:t>
            </a:r>
            <a:r>
              <a:rPr lang="zh-CN" altLang="en-US" dirty="0" smtClean="0"/>
              <a:t> </a:t>
            </a:r>
            <a:r>
              <a:rPr lang="en-US" altLang="zh-CN" dirty="0" smtClean="0"/>
              <a:t>identification</a:t>
            </a:r>
          </a:p>
          <a:p>
            <a:r>
              <a:rPr lang="en-US" dirty="0" smtClean="0"/>
              <a:t>CNN</a:t>
            </a:r>
            <a:r>
              <a:rPr lang="zh-CN" altLang="en-US" dirty="0" smtClean="0"/>
              <a:t> </a:t>
            </a:r>
            <a:r>
              <a:rPr lang="en-US" altLang="zh-CN" dirty="0" smtClean="0"/>
              <a:t>to</a:t>
            </a:r>
            <a:r>
              <a:rPr lang="zh-CN" altLang="en-US" dirty="0" smtClean="0"/>
              <a:t> </a:t>
            </a:r>
            <a:r>
              <a:rPr lang="en-US" altLang="zh-CN" dirty="0" smtClean="0"/>
              <a:t>capture</a:t>
            </a:r>
            <a:r>
              <a:rPr lang="zh-CN" altLang="en-US" dirty="0" smtClean="0"/>
              <a:t> </a:t>
            </a:r>
            <a:r>
              <a:rPr lang="en-US" altLang="zh-CN" dirty="0" smtClean="0"/>
              <a:t>local</a:t>
            </a:r>
            <a:r>
              <a:rPr lang="zh-CN" altLang="en-US" dirty="0" smtClean="0"/>
              <a:t> </a:t>
            </a:r>
            <a:r>
              <a:rPr lang="en-US" altLang="zh-CN" dirty="0" smtClean="0"/>
              <a:t>context</a:t>
            </a:r>
          </a:p>
          <a:p>
            <a:pPr marL="0" indent="0">
              <a:buNone/>
            </a:pPr>
            <a:endParaRPr lang="en-US" dirty="0"/>
          </a:p>
        </p:txBody>
      </p:sp>
      <p:sp>
        <p:nvSpPr>
          <p:cNvPr id="3" name="Title 2"/>
          <p:cNvSpPr>
            <a:spLocks noGrp="1"/>
          </p:cNvSpPr>
          <p:nvPr>
            <p:ph type="title"/>
          </p:nvPr>
        </p:nvSpPr>
        <p:spPr/>
        <p:txBody>
          <a:bodyPr/>
          <a:lstStyle/>
          <a:p>
            <a:r>
              <a:rPr lang="en-US" dirty="0" smtClean="0"/>
              <a:t>Models</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175</a:t>
            </a:fld>
            <a:endParaRPr lang="zh-CN" altLang="en-US"/>
          </a:p>
        </p:txBody>
      </p:sp>
      <p:pic>
        <p:nvPicPr>
          <p:cNvPr id="5" name="Picture 4" descr="Screen Shot 2016-09-27 at 7.15.5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00" y="2304000"/>
            <a:ext cx="4455000" cy="4017871"/>
          </a:xfrm>
          <a:prstGeom prst="rect">
            <a:avLst/>
          </a:prstGeom>
        </p:spPr>
      </p:pic>
      <p:pic>
        <p:nvPicPr>
          <p:cNvPr id="7" name="Picture 6" descr="Screen Shot 2016-09-27 at 7.19.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000" y="1775954"/>
            <a:ext cx="4500000" cy="5082046"/>
          </a:xfrm>
          <a:prstGeom prst="rect">
            <a:avLst/>
          </a:prstGeom>
        </p:spPr>
      </p:pic>
      <p:sp>
        <p:nvSpPr>
          <p:cNvPr id="8" name="Rectangle 7"/>
          <p:cNvSpPr/>
          <p:nvPr/>
        </p:nvSpPr>
        <p:spPr>
          <a:xfrm>
            <a:off x="2232000" y="6489000"/>
            <a:ext cx="1425165" cy="276999"/>
          </a:xfrm>
          <a:prstGeom prst="rect">
            <a:avLst/>
          </a:prstGeom>
        </p:spPr>
        <p:txBody>
          <a:bodyPr wrap="none">
            <a:spAutoFit/>
          </a:bodyPr>
          <a:lstStyle/>
          <a:p>
            <a:r>
              <a:rPr lang="en-US" sz="1200" dirty="0" smtClean="0"/>
              <a:t>[Zeng et al., 201</a:t>
            </a:r>
            <a:r>
              <a:rPr lang="en-US" altLang="zh-CN" sz="1200" dirty="0" smtClean="0"/>
              <a:t>6</a:t>
            </a:r>
            <a:r>
              <a:rPr lang="en-US" sz="1200" dirty="0" smtClean="0"/>
              <a:t>]</a:t>
            </a:r>
            <a:endParaRPr lang="en-US" sz="1200" dirty="0"/>
          </a:p>
        </p:txBody>
      </p:sp>
    </p:spTree>
    <p:extLst>
      <p:ext uri="{BB962C8B-B14F-4D97-AF65-F5344CB8AC3E}">
        <p14:creationId xmlns:p14="http://schemas.microsoft.com/office/powerpoint/2010/main" val="57666559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Outline</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176</a:t>
            </a:fld>
            <a:endParaRPr lang="zh-CN" altLang="en-US"/>
          </a:p>
        </p:txBody>
      </p:sp>
      <p:sp>
        <p:nvSpPr>
          <p:cNvPr id="14" name="同心圆 13"/>
          <p:cNvSpPr/>
          <p:nvPr/>
        </p:nvSpPr>
        <p:spPr bwMode="blackWhite">
          <a:xfrm>
            <a:off x="1613556" y="1719000"/>
            <a:ext cx="1296144" cy="1296144"/>
          </a:xfrm>
          <a:prstGeom prst="donut">
            <a:avLst>
              <a:gd name="adj" fmla="val 17284"/>
            </a:avLst>
          </a:prstGeom>
          <a:solidFill>
            <a:srgbClr val="FF0000"/>
          </a:solidFill>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5" name="同心圆 14"/>
          <p:cNvSpPr/>
          <p:nvPr/>
        </p:nvSpPr>
        <p:spPr bwMode="blackWhite">
          <a:xfrm>
            <a:off x="575856" y="819000"/>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6" name="同心圆 15"/>
          <p:cNvSpPr/>
          <p:nvPr/>
        </p:nvSpPr>
        <p:spPr bwMode="blackWhite">
          <a:xfrm>
            <a:off x="3800363" y="3669412"/>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7" name="椭圆 16"/>
          <p:cNvSpPr/>
          <p:nvPr/>
        </p:nvSpPr>
        <p:spPr bwMode="blackWhite">
          <a:xfrm>
            <a:off x="3287291" y="3291340"/>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8" name="椭圆 17"/>
          <p:cNvSpPr/>
          <p:nvPr/>
        </p:nvSpPr>
        <p:spPr bwMode="blackWhite">
          <a:xfrm>
            <a:off x="2682000" y="2841380"/>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3001912" y="1863551"/>
            <a:ext cx="4450088" cy="584776"/>
          </a:xfrm>
          <a:prstGeom prst="rect">
            <a:avLst/>
          </a:prstGeom>
          <a:noFill/>
        </p:spPr>
        <p:txBody>
          <a:bodyPr wrap="square" rtlCol="0">
            <a:spAutoFit/>
          </a:bodyPr>
          <a:lstStyle/>
          <a:p>
            <a:r>
              <a:rPr lang="en-US" altLang="zh-CN" sz="3200" dirty="0" smtClean="0">
                <a:solidFill>
                  <a:srgbClr val="FF0000"/>
                </a:solidFill>
                <a:latin typeface="Yu Gothic UI Semibold" panose="020B0700000000000000" pitchFamily="34" charset="-128"/>
                <a:ea typeface="Yu Gothic UI Semibold" panose="020B0700000000000000" pitchFamily="34" charset="-128"/>
              </a:rPr>
              <a:t>Tree/Graph Structure</a:t>
            </a:r>
            <a:endParaRPr lang="zh-CN" altLang="en-US" sz="3200" dirty="0">
              <a:solidFill>
                <a:srgbClr val="FF0000"/>
              </a:solidFill>
              <a:latin typeface="Yu Gothic UI Semibold" panose="020B0700000000000000" pitchFamily="34" charset="-128"/>
              <a:ea typeface="Yu Gothic UI Semibold" panose="020B0700000000000000" pitchFamily="34" charset="-128"/>
            </a:endParaRPr>
          </a:p>
        </p:txBody>
      </p:sp>
      <p:sp>
        <p:nvSpPr>
          <p:cNvPr id="31" name="文本框 30"/>
          <p:cNvSpPr txBox="1"/>
          <p:nvPr/>
        </p:nvSpPr>
        <p:spPr>
          <a:xfrm>
            <a:off x="1930880" y="954000"/>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Sequence Tagging</a:t>
            </a:r>
            <a:endParaRPr lang="zh-CN" altLang="en-US" sz="3200" dirty="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2" name="文本框 31"/>
          <p:cNvSpPr txBox="1"/>
          <p:nvPr/>
        </p:nvSpPr>
        <p:spPr>
          <a:xfrm>
            <a:off x="5164242" y="3849412"/>
            <a:ext cx="3997758" cy="584776"/>
          </a:xfrm>
          <a:prstGeom prst="rect">
            <a:avLst/>
          </a:prstGeom>
          <a:noFill/>
        </p:spPr>
        <p:txBody>
          <a:bodyPr wrap="square" rtlCol="0">
            <a:spAutoFit/>
          </a:bodyPr>
          <a:lstStyle/>
          <a:p>
            <a:r>
              <a:rPr lang="en-US" altLang="zh-CN" sz="3100" dirty="0" smtClean="0">
                <a:solidFill>
                  <a:schemeClr val="accent2">
                    <a:lumMod val="75000"/>
                  </a:schemeClr>
                </a:solidFill>
                <a:latin typeface="Yu Gothic UI Semibold" panose="020B0700000000000000" pitchFamily="34" charset="-128"/>
                <a:ea typeface="Yu Gothic UI Semibold" panose="020B0700000000000000" pitchFamily="34" charset="-128"/>
              </a:rPr>
              <a:t>Take-home Message</a:t>
            </a:r>
            <a:endParaRPr lang="zh-CN" altLang="en-US" sz="3100" dirty="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4" name="文本框 33"/>
          <p:cNvSpPr txBox="1"/>
          <p:nvPr/>
        </p:nvSpPr>
        <p:spPr>
          <a:xfrm>
            <a:off x="3378375" y="2893015"/>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Dependency Parsing</a:t>
            </a:r>
            <a:endParaRPr lang="zh-CN" altLang="en-US" sz="1600" dirty="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5" name="文本框 34"/>
          <p:cNvSpPr txBox="1"/>
          <p:nvPr/>
        </p:nvSpPr>
        <p:spPr>
          <a:xfrm>
            <a:off x="3958383" y="3273428"/>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Semantic Role Labelling</a:t>
            </a:r>
            <a:endParaRPr lang="zh-CN" altLang="en-US" sz="1600" dirty="0">
              <a:solidFill>
                <a:schemeClr val="accent2">
                  <a:lumMod val="75000"/>
                </a:schemeClr>
              </a:solidFill>
              <a:latin typeface="Yu Gothic UI Semibold" panose="020B0700000000000000" pitchFamily="34" charset="-128"/>
              <a:ea typeface="Yu Gothic UI Semibold" panose="020B0700000000000000" pitchFamily="34" charset="-128"/>
            </a:endParaRPr>
          </a:p>
        </p:txBody>
      </p:sp>
    </p:spTree>
    <p:extLst>
      <p:ext uri="{BB962C8B-B14F-4D97-AF65-F5344CB8AC3E}">
        <p14:creationId xmlns:p14="http://schemas.microsoft.com/office/powerpoint/2010/main" val="10538447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One of most common/important structures in NLP</a:t>
            </a:r>
          </a:p>
          <a:p>
            <a:endParaRPr lang="en-US" dirty="0"/>
          </a:p>
          <a:p>
            <a:endParaRPr lang="en-US" dirty="0" smtClean="0"/>
          </a:p>
          <a:p>
            <a:pPr lvl="2"/>
            <a:endParaRPr lang="en-US" dirty="0" smtClean="0"/>
          </a:p>
          <a:p>
            <a:endParaRPr lang="en-US" dirty="0" smtClean="0"/>
          </a:p>
          <a:p>
            <a:r>
              <a:rPr lang="en-US" dirty="0" smtClean="0"/>
              <a:t>Both the tree/graph structures and their tags are latent</a:t>
            </a:r>
          </a:p>
          <a:p>
            <a:r>
              <a:rPr lang="en-US" dirty="0" smtClean="0"/>
              <a:t>Building bricks</a:t>
            </a:r>
          </a:p>
          <a:p>
            <a:pPr lvl="1"/>
            <a:r>
              <a:rPr lang="en-US" dirty="0" smtClean="0"/>
              <a:t>Syntactic parsing</a:t>
            </a:r>
          </a:p>
          <a:p>
            <a:pPr lvl="1"/>
            <a:r>
              <a:rPr lang="en-US" dirty="0" smtClean="0"/>
              <a:t>Event extraction</a:t>
            </a:r>
          </a:p>
          <a:p>
            <a:pPr lvl="1"/>
            <a:r>
              <a:rPr lang="en-US" dirty="0"/>
              <a:t>Semantic role </a:t>
            </a:r>
            <a:r>
              <a:rPr lang="en-US" dirty="0" smtClean="0"/>
              <a:t>labeling</a:t>
            </a:r>
          </a:p>
          <a:p>
            <a:pPr lvl="1"/>
            <a:r>
              <a:rPr lang="en-US" dirty="0" smtClean="0"/>
              <a:t>…</a:t>
            </a:r>
          </a:p>
          <a:p>
            <a:pPr marL="0" indent="0">
              <a:buNone/>
            </a:pPr>
            <a:endParaRPr lang="en-US" dirty="0" smtClean="0"/>
          </a:p>
          <a:p>
            <a:endParaRPr lang="en-US" dirty="0"/>
          </a:p>
        </p:txBody>
      </p:sp>
      <p:sp>
        <p:nvSpPr>
          <p:cNvPr id="3" name="Title 2"/>
          <p:cNvSpPr>
            <a:spLocks noGrp="1"/>
          </p:cNvSpPr>
          <p:nvPr>
            <p:ph type="title"/>
          </p:nvPr>
        </p:nvSpPr>
        <p:spPr/>
        <p:txBody>
          <a:bodyPr/>
          <a:lstStyle/>
          <a:p>
            <a:r>
              <a:rPr lang="en-US" dirty="0" smtClean="0"/>
              <a:t>Tree/Graph Structures</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177</a:t>
            </a:fld>
            <a:endParaRPr lang="zh-CN" altLang="en-US"/>
          </a:p>
        </p:txBody>
      </p:sp>
      <p:pic>
        <p:nvPicPr>
          <p:cNvPr id="5" name="图片 10"/>
          <p:cNvPicPr>
            <a:picLocks noChangeAspect="1"/>
          </p:cNvPicPr>
          <p:nvPr/>
        </p:nvPicPr>
        <p:blipFill rotWithShape="1">
          <a:blip r:embed="rId2">
            <a:extLst>
              <a:ext uri="{28A0092B-C50C-407E-A947-70E740481C1C}">
                <a14:useLocalDpi xmlns:a14="http://schemas.microsoft.com/office/drawing/2010/main" val="0"/>
              </a:ext>
            </a:extLst>
          </a:blip>
          <a:srcRect t="-2214" r="60364"/>
          <a:stretch/>
        </p:blipFill>
        <p:spPr>
          <a:xfrm>
            <a:off x="882000" y="1089786"/>
            <a:ext cx="2670294" cy="2429214"/>
          </a:xfrm>
          <a:prstGeom prst="rect">
            <a:avLst/>
          </a:prstGeom>
        </p:spPr>
      </p:pic>
      <p:pic>
        <p:nvPicPr>
          <p:cNvPr id="6"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7000" y="1298045"/>
            <a:ext cx="4680000" cy="2625955"/>
          </a:xfrm>
          <a:prstGeom prst="rect">
            <a:avLst/>
          </a:prstGeom>
        </p:spPr>
      </p:pic>
    </p:spTree>
    <p:extLst>
      <p:ext uri="{BB962C8B-B14F-4D97-AF65-F5344CB8AC3E}">
        <p14:creationId xmlns:p14="http://schemas.microsoft.com/office/powerpoint/2010/main" val="3742167284"/>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388" y="765175"/>
            <a:ext cx="8757612" cy="5616575"/>
          </a:xfrm>
        </p:spPr>
        <p:txBody>
          <a:bodyPr/>
          <a:lstStyle/>
          <a:p>
            <a:r>
              <a:rPr lang="en-US" dirty="0" smtClean="0"/>
              <a:t>The Task</a:t>
            </a:r>
          </a:p>
          <a:p>
            <a:r>
              <a:rPr lang="en-US" dirty="0" smtClean="0"/>
              <a:t>Conventional Models</a:t>
            </a:r>
          </a:p>
          <a:p>
            <a:pPr lvl="1"/>
            <a:r>
              <a:rPr lang="en-US" dirty="0" smtClean="0"/>
              <a:t>Transition based</a:t>
            </a:r>
            <a:endParaRPr lang="en-US" dirty="0"/>
          </a:p>
          <a:p>
            <a:pPr lvl="1"/>
            <a:r>
              <a:rPr lang="en-US" dirty="0" smtClean="0"/>
              <a:t>Graph based</a:t>
            </a:r>
          </a:p>
          <a:p>
            <a:r>
              <a:rPr lang="en-US" dirty="0" smtClean="0"/>
              <a:t>However,</a:t>
            </a:r>
          </a:p>
          <a:p>
            <a:pPr lvl="1"/>
            <a:r>
              <a:rPr lang="en-US" dirty="0" smtClean="0"/>
              <a:t>Feature engineering</a:t>
            </a:r>
          </a:p>
          <a:p>
            <a:pPr lvl="1"/>
            <a:r>
              <a:rPr lang="en-US" dirty="0" smtClean="0"/>
              <a:t>Label bias   ----&gt;  locally/globally normalized</a:t>
            </a:r>
          </a:p>
          <a:p>
            <a:r>
              <a:rPr lang="en-US" dirty="0" smtClean="0"/>
              <a:t>Neural Network Practice</a:t>
            </a:r>
          </a:p>
          <a:p>
            <a:pPr lvl="1"/>
            <a:r>
              <a:rPr lang="en-US" dirty="0" smtClean="0"/>
              <a:t>Transition/Graph based</a:t>
            </a:r>
          </a:p>
          <a:p>
            <a:pPr lvl="1"/>
            <a:r>
              <a:rPr lang="en-US" dirty="0" smtClean="0"/>
              <a:t>NN models to extract various features</a:t>
            </a:r>
          </a:p>
          <a:p>
            <a:pPr lvl="1"/>
            <a:r>
              <a:rPr lang="en-US" altLang="zh-CN" dirty="0" smtClean="0"/>
              <a:t>choose</a:t>
            </a:r>
            <a:r>
              <a:rPr lang="zh-CN" altLang="en-US" dirty="0" smtClean="0"/>
              <a:t> </a:t>
            </a:r>
            <a:r>
              <a:rPr lang="en-US" altLang="zh-CN" dirty="0" smtClean="0"/>
              <a:t>from</a:t>
            </a:r>
            <a:r>
              <a:rPr lang="zh-CN" altLang="en-US" dirty="0" smtClean="0"/>
              <a:t> </a:t>
            </a:r>
            <a:r>
              <a:rPr lang="en-US" altLang="zh-CN" dirty="0" smtClean="0"/>
              <a:t>greedy</a:t>
            </a:r>
            <a:r>
              <a:rPr lang="zh-CN" altLang="en-US" dirty="0" smtClean="0"/>
              <a:t> </a:t>
            </a:r>
            <a:r>
              <a:rPr lang="en-US" altLang="zh-CN" dirty="0" smtClean="0"/>
              <a:t>search</a:t>
            </a:r>
            <a:r>
              <a:rPr lang="zh-CN" altLang="en-US" dirty="0" smtClean="0"/>
              <a:t>, </a:t>
            </a:r>
            <a:r>
              <a:rPr lang="en-US" altLang="zh-CN" dirty="0" smtClean="0"/>
              <a:t>beam</a:t>
            </a:r>
            <a:r>
              <a:rPr lang="zh-CN" altLang="en-US" dirty="0" smtClean="0"/>
              <a:t> </a:t>
            </a:r>
            <a:r>
              <a:rPr lang="en-US" altLang="zh-CN" dirty="0" smtClean="0"/>
              <a:t>search</a:t>
            </a:r>
            <a:r>
              <a:rPr lang="zh-CN" altLang="en-US" dirty="0" smtClean="0"/>
              <a:t> </a:t>
            </a:r>
            <a:r>
              <a:rPr lang="en-US" altLang="zh-CN" dirty="0" smtClean="0"/>
              <a:t>or</a:t>
            </a:r>
            <a:r>
              <a:rPr lang="zh-CN" altLang="en-US" dirty="0" smtClean="0"/>
              <a:t> </a:t>
            </a:r>
            <a:r>
              <a:rPr lang="en-US" altLang="zh-CN" dirty="0" smtClean="0"/>
              <a:t>approximate</a:t>
            </a:r>
            <a:r>
              <a:rPr lang="zh-CN" altLang="en-US" dirty="0" smtClean="0"/>
              <a:t> </a:t>
            </a:r>
            <a:r>
              <a:rPr lang="en-US" altLang="zh-CN" dirty="0" smtClean="0"/>
              <a:t>global</a:t>
            </a:r>
            <a:r>
              <a:rPr lang="zh-CN" altLang="en-US" dirty="0" smtClean="0"/>
              <a:t> </a:t>
            </a:r>
            <a:r>
              <a:rPr lang="en-US" altLang="zh-CN" dirty="0" smtClean="0"/>
              <a:t>normalization</a:t>
            </a:r>
            <a:endParaRPr lang="en-US" dirty="0" smtClean="0"/>
          </a:p>
          <a:p>
            <a:endParaRPr lang="en-US" dirty="0" smtClean="0"/>
          </a:p>
          <a:p>
            <a:endParaRPr lang="en-US" dirty="0"/>
          </a:p>
          <a:p>
            <a:endParaRPr lang="en-US" dirty="0"/>
          </a:p>
        </p:txBody>
      </p:sp>
      <p:sp>
        <p:nvSpPr>
          <p:cNvPr id="3" name="Title 2"/>
          <p:cNvSpPr>
            <a:spLocks noGrp="1"/>
          </p:cNvSpPr>
          <p:nvPr>
            <p:ph type="title"/>
          </p:nvPr>
        </p:nvSpPr>
        <p:spPr/>
        <p:txBody>
          <a:bodyPr/>
          <a:lstStyle/>
          <a:p>
            <a:pPr lvl="1"/>
            <a:r>
              <a:rPr lang="en-US" altLang="zh-CN" dirty="0" smtClean="0"/>
              <a:t>Dependency</a:t>
            </a:r>
            <a:r>
              <a:rPr lang="zh-CN" altLang="en-US" dirty="0" smtClean="0"/>
              <a:t> </a:t>
            </a:r>
            <a:r>
              <a:rPr lang="en-US" altLang="zh-CN" dirty="0" smtClean="0"/>
              <a:t>Parsing</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178</a:t>
            </a:fld>
            <a:endParaRPr lang="zh-CN" altLang="en-US"/>
          </a:p>
        </p:txBody>
      </p:sp>
      <p:pic>
        <p:nvPicPr>
          <p:cNvPr id="6"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441" y="729000"/>
            <a:ext cx="5453559" cy="3060000"/>
          </a:xfrm>
          <a:prstGeom prst="rect">
            <a:avLst/>
          </a:prstGeom>
        </p:spPr>
      </p:pic>
    </p:spTree>
    <p:extLst>
      <p:ext uri="{BB962C8B-B14F-4D97-AF65-F5344CB8AC3E}">
        <p14:creationId xmlns:p14="http://schemas.microsoft.com/office/powerpoint/2010/main" val="189295314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0" dirty="0" smtClean="0">
                <a:solidFill>
                  <a:srgbClr val="FF0000"/>
                </a:solidFill>
              </a:rPr>
              <a:t>Most</a:t>
            </a:r>
            <a:r>
              <a:rPr lang="en-US" b="0" dirty="0" smtClean="0"/>
              <a:t> DL based works in dependency parsing follows the </a:t>
            </a:r>
            <a:r>
              <a:rPr lang="en-US" b="0" dirty="0" smtClean="0">
                <a:solidFill>
                  <a:srgbClr val="FF0000"/>
                </a:solidFill>
              </a:rPr>
              <a:t>transition based</a:t>
            </a:r>
            <a:r>
              <a:rPr lang="en-US" b="0" dirty="0"/>
              <a:t> </a:t>
            </a:r>
            <a:r>
              <a:rPr lang="en-US" b="0" dirty="0" smtClean="0"/>
              <a:t>framework.</a:t>
            </a:r>
          </a:p>
          <a:p>
            <a:pPr lvl="1"/>
            <a:r>
              <a:rPr lang="en-US" dirty="0" smtClean="0"/>
              <a:t>lower complexity</a:t>
            </a:r>
          </a:p>
          <a:p>
            <a:pPr lvl="1"/>
            <a:r>
              <a:rPr lang="en-US" b="0" dirty="0" smtClean="0"/>
              <a:t>higher efficiency</a:t>
            </a:r>
          </a:p>
          <a:p>
            <a:pPr lvl="1"/>
            <a:r>
              <a:rPr lang="en-US" dirty="0" smtClean="0"/>
              <a:t>more choices of features</a:t>
            </a:r>
            <a:endParaRPr lang="en-US" b="0" dirty="0" smtClean="0"/>
          </a:p>
          <a:p>
            <a:r>
              <a:rPr lang="en-US" b="0" dirty="0" smtClean="0"/>
              <a:t>Follow normal transition styles</a:t>
            </a:r>
          </a:p>
          <a:p>
            <a:pPr lvl="1"/>
            <a:r>
              <a:rPr lang="en-US" dirty="0" smtClean="0"/>
              <a:t>but, most are based on greedy search</a:t>
            </a:r>
            <a:endParaRPr lang="en-US" b="0" dirty="0" smtClean="0"/>
          </a:p>
          <a:p>
            <a:r>
              <a:rPr lang="en-US" b="0" dirty="0" smtClean="0"/>
              <a:t>Various NN models used to produce dense features</a:t>
            </a:r>
          </a:p>
          <a:p>
            <a:pPr lvl="1"/>
            <a:r>
              <a:rPr lang="en-US" b="0" dirty="0" smtClean="0"/>
              <a:t> normal NNs</a:t>
            </a:r>
          </a:p>
          <a:p>
            <a:pPr lvl="1"/>
            <a:r>
              <a:rPr lang="en-US" dirty="0" smtClean="0"/>
              <a:t>LSTM</a:t>
            </a:r>
            <a:endParaRPr lang="en-US" dirty="0"/>
          </a:p>
          <a:p>
            <a:pPr lvl="1"/>
            <a:r>
              <a:rPr lang="en-US" b="0" dirty="0" smtClean="0"/>
              <a:t>BLSTM, both word level and </a:t>
            </a:r>
            <a:r>
              <a:rPr lang="en-US" dirty="0" smtClean="0"/>
              <a:t>character level</a:t>
            </a:r>
            <a:endParaRPr lang="en-US" b="0" dirty="0" smtClean="0"/>
          </a:p>
          <a:p>
            <a:r>
              <a:rPr lang="en-US" sz="1400" b="0" dirty="0" smtClean="0"/>
              <a:t>[Chen and Manning, 2014], [Weiss et al., 2015], </a:t>
            </a:r>
            <a:r>
              <a:rPr lang="en-US" sz="1400" b="0" dirty="0"/>
              <a:t>[Dyer et al., 2015], [Ballesteros et al., 2015</a:t>
            </a:r>
            <a:r>
              <a:rPr lang="en-US" sz="1400" b="0" dirty="0" smtClean="0"/>
              <a:t>], </a:t>
            </a:r>
            <a:r>
              <a:rPr lang="en-US" sz="1400" b="0" dirty="0"/>
              <a:t>[Zhou et la., 2015], [Kiperwasser and GoldBerg, 2016</a:t>
            </a:r>
            <a:r>
              <a:rPr lang="en-US" sz="1400" b="0" dirty="0" smtClean="0"/>
              <a:t>], [Andor et al., 2016]</a:t>
            </a:r>
            <a:endParaRPr lang="en-US" sz="1400" b="0" dirty="0"/>
          </a:p>
          <a:p>
            <a:endParaRPr lang="en-US" b="0" dirty="0" smtClean="0"/>
          </a:p>
        </p:txBody>
      </p:sp>
      <p:sp>
        <p:nvSpPr>
          <p:cNvPr id="3" name="Title 2"/>
          <p:cNvSpPr>
            <a:spLocks noGrp="1"/>
          </p:cNvSpPr>
          <p:nvPr>
            <p:ph type="title"/>
          </p:nvPr>
        </p:nvSpPr>
        <p:spPr/>
        <p:txBody>
          <a:bodyPr/>
          <a:lstStyle/>
          <a:p>
            <a:r>
              <a:rPr lang="en-US" dirty="0" smtClean="0"/>
              <a:t>Transition based models</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179</a:t>
            </a:fld>
            <a:endParaRPr lang="zh-CN" altLang="en-US"/>
          </a:p>
        </p:txBody>
      </p:sp>
    </p:spTree>
    <p:extLst>
      <p:ext uri="{BB962C8B-B14F-4D97-AF65-F5344CB8AC3E}">
        <p14:creationId xmlns:p14="http://schemas.microsoft.com/office/powerpoint/2010/main" val="2937982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Structured Perceptron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18</a:t>
            </a:fld>
            <a:endParaRPr lang="zh-CN" altLang="en-US"/>
          </a:p>
        </p:txBody>
      </p:sp>
      <p:sp>
        <p:nvSpPr>
          <p:cNvPr id="6" name="内容占位符 5"/>
          <p:cNvSpPr>
            <a:spLocks noGrp="1"/>
          </p:cNvSpPr>
          <p:nvPr>
            <p:ph idx="1"/>
          </p:nvPr>
        </p:nvSpPr>
        <p:spPr/>
        <p:txBody>
          <a:bodyPr/>
          <a:lstStyle/>
          <a:p>
            <a:r>
              <a:rPr lang="en-US" altLang="zh-CN" dirty="0">
                <a:solidFill>
                  <a:schemeClr val="accent2">
                    <a:lumMod val="75000"/>
                  </a:schemeClr>
                </a:solidFill>
              </a:rPr>
              <a:t>Inexact search</a:t>
            </a:r>
          </a:p>
          <a:p>
            <a:pPr lvl="1"/>
            <a:r>
              <a:rPr lang="en-US" altLang="zh-CN" dirty="0"/>
              <a:t>Greedy search</a:t>
            </a:r>
          </a:p>
          <a:p>
            <a:pPr lvl="1"/>
            <a:r>
              <a:rPr lang="en-US" altLang="zh-CN" dirty="0"/>
              <a:t>Beam </a:t>
            </a:r>
            <a:r>
              <a:rPr lang="en-US" altLang="zh-CN" dirty="0" smtClean="0"/>
              <a:t>search</a:t>
            </a:r>
            <a:endParaRPr lang="en-US" altLang="zh-CN" dirty="0" smtClean="0">
              <a:solidFill>
                <a:schemeClr val="accent2">
                  <a:lumMod val="75000"/>
                </a:schemeClr>
              </a:solidFill>
            </a:endParaRPr>
          </a:p>
          <a:p>
            <a:r>
              <a:rPr lang="en-US" altLang="zh-CN" dirty="0" smtClean="0">
                <a:solidFill>
                  <a:schemeClr val="accent2">
                    <a:lumMod val="75000"/>
                  </a:schemeClr>
                </a:solidFill>
              </a:rPr>
              <a:t>Parameter update</a:t>
            </a:r>
          </a:p>
          <a:p>
            <a:pPr lvl="1"/>
            <a:r>
              <a:rPr lang="en-US" altLang="zh-CN" dirty="0" smtClean="0"/>
              <a:t>Early update </a:t>
            </a:r>
            <a:r>
              <a:rPr lang="en-US" altLang="zh-CN" sz="1200" dirty="0" smtClean="0"/>
              <a:t>(Collins &amp; Roark, ACL 2004)</a:t>
            </a:r>
          </a:p>
          <a:p>
            <a:pPr lvl="1"/>
            <a:r>
              <a:rPr lang="en-US" altLang="zh-CN" dirty="0"/>
              <a:t>Margin Infused Relaxed Algorithm (MIRA) </a:t>
            </a:r>
            <a:r>
              <a:rPr lang="en-US" altLang="zh-CN" sz="900" dirty="0"/>
              <a:t>( Crammer et al. 2006</a:t>
            </a:r>
            <a:r>
              <a:rPr lang="en-US" altLang="zh-CN" sz="900" dirty="0" smtClean="0"/>
              <a:t>)</a:t>
            </a:r>
            <a:endParaRPr lang="en-US" altLang="zh-CN" sz="1600" dirty="0" smtClean="0"/>
          </a:p>
          <a:p>
            <a:pPr lvl="1"/>
            <a:r>
              <a:rPr lang="en-US" altLang="zh-CN" dirty="0" smtClean="0"/>
              <a:t>Max-violation </a:t>
            </a:r>
            <a:r>
              <a:rPr lang="en-US" altLang="zh-CN" sz="1200" dirty="0" smtClean="0"/>
              <a:t>(Huang et al., NAACL 2012)</a:t>
            </a:r>
            <a:endParaRPr lang="zh-CN" altLang="en-US" dirty="0"/>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000" y="4111117"/>
            <a:ext cx="5616624" cy="2512321"/>
          </a:xfrm>
          <a:prstGeom prst="rect">
            <a:avLst/>
          </a:prstGeom>
        </p:spPr>
      </p:pic>
      <p:sp>
        <p:nvSpPr>
          <p:cNvPr id="2" name="文本框 1"/>
          <p:cNvSpPr txBox="1"/>
          <p:nvPr/>
        </p:nvSpPr>
        <p:spPr>
          <a:xfrm>
            <a:off x="5269304" y="6484308"/>
            <a:ext cx="3024336" cy="261610"/>
          </a:xfrm>
          <a:prstGeom prst="rect">
            <a:avLst/>
          </a:prstGeom>
          <a:noFill/>
        </p:spPr>
        <p:txBody>
          <a:bodyPr wrap="square" rtlCol="0">
            <a:spAutoFit/>
          </a:bodyPr>
          <a:lstStyle/>
          <a:p>
            <a:pPr algn="r"/>
            <a:r>
              <a:rPr lang="en-US" altLang="zh-CN" sz="1100" dirty="0" smtClean="0"/>
              <a:t>Figure from Huang et al. (2012)</a:t>
            </a:r>
            <a:endParaRPr lang="zh-CN" altLang="en-US" sz="1100" dirty="0"/>
          </a:p>
        </p:txBody>
      </p:sp>
    </p:spTree>
    <p:extLst>
      <p:ext uri="{BB962C8B-B14F-4D97-AF65-F5344CB8AC3E}">
        <p14:creationId xmlns:p14="http://schemas.microsoft.com/office/powerpoint/2010/main" val="99458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0" dirty="0" smtClean="0"/>
              <a:t>Key features, such as words, POS and dep labels, as well as their combinations can be transformed into dense format through a neural network </a:t>
            </a:r>
          </a:p>
          <a:p>
            <a:endParaRPr lang="en-US" b="0" dirty="0" smtClean="0"/>
          </a:p>
          <a:p>
            <a:endParaRPr lang="en-US" b="0" dirty="0"/>
          </a:p>
        </p:txBody>
      </p:sp>
      <p:sp>
        <p:nvSpPr>
          <p:cNvPr id="3" name="Title 2"/>
          <p:cNvSpPr>
            <a:spLocks noGrp="1"/>
          </p:cNvSpPr>
          <p:nvPr>
            <p:ph type="title"/>
          </p:nvPr>
        </p:nvSpPr>
        <p:spPr/>
        <p:txBody>
          <a:bodyPr/>
          <a:lstStyle/>
          <a:p>
            <a:r>
              <a:rPr lang="en-US" dirty="0" smtClean="0"/>
              <a:t>Features</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180</a:t>
            </a:fld>
            <a:endParaRPr lang="zh-CN" altLang="en-US"/>
          </a:p>
        </p:txBody>
      </p:sp>
      <p:pic>
        <p:nvPicPr>
          <p:cNvPr id="5" name="Picture 4" descr="Screen Shot 2016-09-27 at 1.52.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000" y="2124000"/>
            <a:ext cx="8579187" cy="3825000"/>
          </a:xfrm>
          <a:prstGeom prst="rect">
            <a:avLst/>
          </a:prstGeom>
        </p:spPr>
      </p:pic>
      <p:sp>
        <p:nvSpPr>
          <p:cNvPr id="6" name="Rectangle 5"/>
          <p:cNvSpPr/>
          <p:nvPr/>
        </p:nvSpPr>
        <p:spPr>
          <a:xfrm>
            <a:off x="927000" y="6174000"/>
            <a:ext cx="2603097" cy="338554"/>
          </a:xfrm>
          <a:prstGeom prst="rect">
            <a:avLst/>
          </a:prstGeom>
        </p:spPr>
        <p:txBody>
          <a:bodyPr wrap="none">
            <a:spAutoFit/>
          </a:bodyPr>
          <a:lstStyle/>
          <a:p>
            <a:r>
              <a:rPr lang="en-US" sz="1600" dirty="0" smtClean="0"/>
              <a:t>[Chen and Manning, 2014]</a:t>
            </a:r>
            <a:endParaRPr lang="en-US" sz="1600" dirty="0"/>
          </a:p>
        </p:txBody>
      </p:sp>
    </p:spTree>
    <p:extLst>
      <p:ext uri="{BB962C8B-B14F-4D97-AF65-F5344CB8AC3E}">
        <p14:creationId xmlns:p14="http://schemas.microsoft.com/office/powerpoint/2010/main" val="399783304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Or, features could be captured through LSTM units</a:t>
            </a:r>
          </a:p>
        </p:txBody>
      </p:sp>
      <p:sp>
        <p:nvSpPr>
          <p:cNvPr id="3" name="Title 2"/>
          <p:cNvSpPr>
            <a:spLocks noGrp="1"/>
          </p:cNvSpPr>
          <p:nvPr>
            <p:ph type="title"/>
          </p:nvPr>
        </p:nvSpPr>
        <p:spPr/>
        <p:txBody>
          <a:bodyPr/>
          <a:lstStyle/>
          <a:p>
            <a:r>
              <a:rPr lang="en-US" dirty="0" smtClean="0"/>
              <a:t>Features</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181</a:t>
            </a:fld>
            <a:endParaRPr lang="zh-CN" altLang="en-US"/>
          </a:p>
        </p:txBody>
      </p:sp>
      <p:pic>
        <p:nvPicPr>
          <p:cNvPr id="5" name="Picture 4" descr="Screen Shot 2016-09-27 at 1.57.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31" y="1539000"/>
            <a:ext cx="8110569" cy="4545000"/>
          </a:xfrm>
          <a:prstGeom prst="rect">
            <a:avLst/>
          </a:prstGeom>
        </p:spPr>
      </p:pic>
      <p:sp>
        <p:nvSpPr>
          <p:cNvPr id="6" name="圆角矩形 7"/>
          <p:cNvSpPr>
            <a:spLocks noChangeArrowheads="1"/>
          </p:cNvSpPr>
          <p:nvPr/>
        </p:nvSpPr>
        <p:spPr bwMode="blackWhite">
          <a:xfrm>
            <a:off x="477000" y="2564538"/>
            <a:ext cx="2655000" cy="1899462"/>
          </a:xfrm>
          <a:prstGeom prst="roundRect">
            <a:avLst>
              <a:gd name="adj" fmla="val 16667"/>
            </a:avLst>
          </a:prstGeom>
          <a:noFill/>
          <a:ln w="57150" cmpd="sng">
            <a:solidFill>
              <a:srgbClr val="00800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ClrTx/>
              <a:buSzTx/>
              <a:buFontTx/>
              <a:buNone/>
            </a:pPr>
            <a:endParaRPr lang="zh-CN" altLang="en-US" sz="1800" b="0">
              <a:solidFill>
                <a:srgbClr val="008000"/>
              </a:solidFill>
              <a:latin typeface="Arial" panose="020B0604020202020204" pitchFamily="34" charset="0"/>
              <a:ea typeface="宋体" panose="02010600030101010101" pitchFamily="2" charset="-122"/>
            </a:endParaRPr>
          </a:p>
        </p:txBody>
      </p:sp>
      <p:sp>
        <p:nvSpPr>
          <p:cNvPr id="7" name="圆角矩形 7"/>
          <p:cNvSpPr>
            <a:spLocks noChangeArrowheads="1"/>
          </p:cNvSpPr>
          <p:nvPr/>
        </p:nvSpPr>
        <p:spPr bwMode="blackWhite">
          <a:xfrm>
            <a:off x="5337000" y="2484000"/>
            <a:ext cx="3465000" cy="1710000"/>
          </a:xfrm>
          <a:prstGeom prst="roundRect">
            <a:avLst>
              <a:gd name="adj" fmla="val 16667"/>
            </a:avLst>
          </a:prstGeom>
          <a:noFill/>
          <a:ln w="571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ClrTx/>
              <a:buSzTx/>
              <a:buFontTx/>
              <a:buNone/>
            </a:pPr>
            <a:endParaRPr lang="zh-CN" altLang="en-US" sz="1800" b="0">
              <a:latin typeface="Arial" panose="020B0604020202020204" pitchFamily="34" charset="0"/>
              <a:ea typeface="宋体" panose="02010600030101010101" pitchFamily="2" charset="-122"/>
            </a:endParaRPr>
          </a:p>
        </p:txBody>
      </p:sp>
      <p:sp>
        <p:nvSpPr>
          <p:cNvPr id="8" name="圆角矩形 7"/>
          <p:cNvSpPr>
            <a:spLocks noChangeArrowheads="1"/>
          </p:cNvSpPr>
          <p:nvPr/>
        </p:nvSpPr>
        <p:spPr bwMode="blackWhite">
          <a:xfrm>
            <a:off x="3537000" y="4329000"/>
            <a:ext cx="3105000" cy="1809462"/>
          </a:xfrm>
          <a:prstGeom prst="roundRect">
            <a:avLst>
              <a:gd name="adj" fmla="val 16667"/>
            </a:avLst>
          </a:prstGeom>
          <a:noFill/>
          <a:ln w="571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ClrTx/>
              <a:buSzTx/>
              <a:buFontTx/>
              <a:buNone/>
            </a:pPr>
            <a:endParaRPr lang="zh-CN" altLang="en-US" sz="1800" b="0">
              <a:latin typeface="Arial" panose="020B0604020202020204" pitchFamily="34" charset="0"/>
              <a:ea typeface="宋体" panose="02010600030101010101" pitchFamily="2" charset="-122"/>
            </a:endParaRPr>
          </a:p>
        </p:txBody>
      </p:sp>
      <p:cxnSp>
        <p:nvCxnSpPr>
          <p:cNvPr id="10" name="Straight Connector 9"/>
          <p:cNvCxnSpPr/>
          <p:nvPr/>
        </p:nvCxnSpPr>
        <p:spPr>
          <a:xfrm>
            <a:off x="3582000" y="2529000"/>
            <a:ext cx="315000" cy="0"/>
          </a:xfrm>
          <a:prstGeom prst="line">
            <a:avLst/>
          </a:prstGeom>
          <a:ln w="762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987000" y="2529000"/>
            <a:ext cx="315000" cy="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392000" y="2529000"/>
            <a:ext cx="315000" cy="0"/>
          </a:xfrm>
          <a:prstGeom prst="line">
            <a:avLst/>
          </a:prstGeom>
          <a:ln w="7620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32000" y="6174000"/>
            <a:ext cx="4185000" cy="584776"/>
          </a:xfrm>
          <a:prstGeom prst="rect">
            <a:avLst/>
          </a:prstGeom>
        </p:spPr>
        <p:txBody>
          <a:bodyPr wrap="square">
            <a:spAutoFit/>
          </a:bodyPr>
          <a:lstStyle/>
          <a:p>
            <a:r>
              <a:rPr lang="en-US" sz="1600" dirty="0" smtClean="0"/>
              <a:t>[Dyer et al., 2015]</a:t>
            </a:r>
            <a:r>
              <a:rPr lang="zh-CN" altLang="en-US" sz="1600" dirty="0" smtClean="0"/>
              <a:t> </a:t>
            </a:r>
            <a:r>
              <a:rPr lang="zh-CN" altLang="zh-CN" sz="1600" dirty="0"/>
              <a:t>[</a:t>
            </a:r>
            <a:r>
              <a:rPr lang="en-US" altLang="zh-CN" sz="1600" dirty="0" smtClean="0"/>
              <a:t>Ballesteros </a:t>
            </a:r>
            <a:r>
              <a:rPr lang="en-US" altLang="zh-CN" sz="1600" dirty="0"/>
              <a:t>et al., </a:t>
            </a:r>
            <a:r>
              <a:rPr lang="en-US" altLang="zh-CN" sz="1600" dirty="0" smtClean="0"/>
              <a:t>2015]</a:t>
            </a:r>
            <a:endParaRPr lang="en-US" sz="1600" dirty="0" smtClean="0"/>
          </a:p>
          <a:p>
            <a:r>
              <a:rPr lang="en-US" altLang="zh-CN" sz="1600" dirty="0"/>
              <a:t>[Kiperwasser and GoldBerg, 2016]</a:t>
            </a:r>
            <a:endParaRPr lang="en-US" sz="1600" dirty="0"/>
          </a:p>
        </p:txBody>
      </p:sp>
      <p:pic>
        <p:nvPicPr>
          <p:cNvPr id="15" name="Picture 14" descr="Screen Shot 2016-09-27 at 2.10.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488" y="-36000"/>
            <a:ext cx="3819512" cy="3240000"/>
          </a:xfrm>
          <a:prstGeom prst="rect">
            <a:avLst/>
          </a:prstGeom>
        </p:spPr>
      </p:pic>
      <p:pic>
        <p:nvPicPr>
          <p:cNvPr id="16" name="Picture 15" descr="Screen Shot 2016-09-27 at 2.12.2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00" y="4672"/>
            <a:ext cx="4572000" cy="3064328"/>
          </a:xfrm>
          <a:prstGeom prst="rect">
            <a:avLst/>
          </a:prstGeom>
        </p:spPr>
      </p:pic>
      <p:pic>
        <p:nvPicPr>
          <p:cNvPr id="17" name="Picture 16" descr="Screen Shot 2016-09-27 at 2.20.0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0" y="1539000"/>
            <a:ext cx="9217215" cy="4230000"/>
          </a:xfrm>
          <a:prstGeom prst="rect">
            <a:avLst/>
          </a:prstGeom>
        </p:spPr>
      </p:pic>
    </p:spTree>
    <p:extLst>
      <p:ext uri="{BB962C8B-B14F-4D97-AF65-F5344CB8AC3E}">
        <p14:creationId xmlns:p14="http://schemas.microsoft.com/office/powerpoint/2010/main" val="287380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0" dirty="0" smtClean="0"/>
              <a:t>No</a:t>
            </a:r>
            <a:r>
              <a:rPr lang="zh-CN" altLang="en-US" b="0" dirty="0" smtClean="0"/>
              <a:t> </a:t>
            </a:r>
            <a:r>
              <a:rPr lang="en-US" altLang="zh-CN" b="0" dirty="0" smtClean="0"/>
              <a:t>global</a:t>
            </a:r>
            <a:r>
              <a:rPr lang="zh-CN" altLang="en-US" b="0" dirty="0" smtClean="0"/>
              <a:t> </a:t>
            </a:r>
            <a:r>
              <a:rPr lang="en-US" altLang="zh-CN" b="0" dirty="0" smtClean="0"/>
              <a:t>considerations</a:t>
            </a:r>
            <a:r>
              <a:rPr lang="zh-CN" altLang="en-US" b="0" dirty="0" smtClean="0"/>
              <a:t> </a:t>
            </a:r>
            <a:r>
              <a:rPr lang="en-US" altLang="zh-CN" b="0" dirty="0" smtClean="0"/>
              <a:t>about</a:t>
            </a:r>
            <a:r>
              <a:rPr lang="zh-CN" altLang="en-US" b="0" dirty="0" smtClean="0"/>
              <a:t> </a:t>
            </a:r>
            <a:r>
              <a:rPr lang="en-US" altLang="zh-CN" b="0" dirty="0" smtClean="0"/>
              <a:t>future</a:t>
            </a:r>
            <a:r>
              <a:rPr lang="zh-CN" altLang="en-US" b="0" dirty="0" smtClean="0"/>
              <a:t> </a:t>
            </a:r>
            <a:r>
              <a:rPr lang="en-US" altLang="zh-CN" b="0" dirty="0" smtClean="0"/>
              <a:t>decisions</a:t>
            </a:r>
          </a:p>
          <a:p>
            <a:pPr lvl="1"/>
            <a:r>
              <a:rPr lang="en-US" dirty="0" smtClean="0"/>
              <a:t>look ahead with limited context </a:t>
            </a:r>
          </a:p>
          <a:p>
            <a:pPr lvl="1"/>
            <a:r>
              <a:rPr lang="en-US" dirty="0" smtClean="0"/>
              <a:t>label bias</a:t>
            </a:r>
          </a:p>
          <a:p>
            <a:pPr lvl="1"/>
            <a:r>
              <a:rPr lang="en-US" altLang="zh-CN" dirty="0"/>
              <a:t>M</a:t>
            </a:r>
            <a:r>
              <a:rPr lang="en-US" altLang="zh-CN" dirty="0" smtClean="0"/>
              <a:t>ay</a:t>
            </a:r>
            <a:r>
              <a:rPr lang="zh-CN" altLang="en-US" dirty="0" smtClean="0"/>
              <a:t> </a:t>
            </a:r>
            <a:r>
              <a:rPr lang="en-US" altLang="zh-CN" dirty="0" smtClean="0"/>
              <a:t>be</a:t>
            </a:r>
            <a:r>
              <a:rPr lang="zh-CN" altLang="en-US" dirty="0" smtClean="0"/>
              <a:t> </a:t>
            </a:r>
            <a:r>
              <a:rPr lang="en-US" altLang="zh-CN" dirty="0"/>
              <a:t>e</a:t>
            </a:r>
            <a:r>
              <a:rPr lang="en-US" dirty="0" smtClean="0"/>
              <a:t>rror</a:t>
            </a:r>
            <a:r>
              <a:rPr lang="zh-CN" altLang="en-US" dirty="0" smtClean="0"/>
              <a:t> </a:t>
            </a:r>
            <a:r>
              <a:rPr lang="en-US" altLang="zh-CN" dirty="0" smtClean="0"/>
              <a:t>propagations</a:t>
            </a:r>
            <a:endParaRPr lang="en-US" dirty="0" smtClean="0"/>
          </a:p>
          <a:p>
            <a:r>
              <a:rPr lang="en-US" altLang="zh-CN" b="0" dirty="0" smtClean="0"/>
              <a:t>Training</a:t>
            </a:r>
            <a:r>
              <a:rPr lang="zh-CN" altLang="en-US" b="0" dirty="0" smtClean="0"/>
              <a:t> </a:t>
            </a:r>
            <a:r>
              <a:rPr lang="en-US" altLang="zh-CN" b="0" dirty="0" smtClean="0"/>
              <a:t>a global normalized model</a:t>
            </a:r>
            <a:r>
              <a:rPr lang="zh-CN" altLang="en-US" b="0" dirty="0" smtClean="0"/>
              <a:t> </a:t>
            </a:r>
            <a:r>
              <a:rPr lang="en-US" altLang="zh-CN" b="0" dirty="0" smtClean="0"/>
              <a:t>may</a:t>
            </a:r>
            <a:r>
              <a:rPr lang="zh-CN" altLang="en-US" b="0" dirty="0" smtClean="0"/>
              <a:t> </a:t>
            </a:r>
            <a:r>
              <a:rPr lang="en-US" altLang="zh-CN" b="0" dirty="0" smtClean="0"/>
              <a:t>not</a:t>
            </a:r>
            <a:r>
              <a:rPr lang="zh-CN" altLang="en-US" b="0" dirty="0" smtClean="0"/>
              <a:t> </a:t>
            </a:r>
            <a:r>
              <a:rPr lang="en-US" altLang="zh-CN" b="0" dirty="0" smtClean="0"/>
              <a:t>be</a:t>
            </a:r>
            <a:r>
              <a:rPr lang="zh-CN" altLang="en-US" b="0" dirty="0" smtClean="0"/>
              <a:t> </a:t>
            </a:r>
            <a:r>
              <a:rPr lang="en-US" altLang="zh-CN" b="0" dirty="0" smtClean="0"/>
              <a:t>trivial</a:t>
            </a:r>
          </a:p>
          <a:p>
            <a:pPr lvl="1"/>
            <a:r>
              <a:rPr lang="en-US" altLang="zh-CN" dirty="0" smtClean="0"/>
              <a:t>Complexity</a:t>
            </a:r>
          </a:p>
          <a:p>
            <a:pPr lvl="1"/>
            <a:r>
              <a:rPr lang="en-US" altLang="zh-CN" dirty="0" smtClean="0"/>
              <a:t>Space</a:t>
            </a:r>
            <a:endParaRPr lang="en-US" altLang="zh-CN" b="0" dirty="0" smtClean="0"/>
          </a:p>
          <a:p>
            <a:r>
              <a:rPr lang="en-US" altLang="zh-CN" b="0" dirty="0" smtClean="0"/>
              <a:t>And,</a:t>
            </a:r>
            <a:r>
              <a:rPr lang="zh-CN" altLang="en-US" b="0" dirty="0" smtClean="0"/>
              <a:t> </a:t>
            </a:r>
            <a:r>
              <a:rPr lang="en-US" altLang="zh-CN" b="0" dirty="0"/>
              <a:t>i</a:t>
            </a:r>
            <a:r>
              <a:rPr lang="en-US" altLang="zh-CN" b="0" dirty="0" smtClean="0"/>
              <a:t>t</a:t>
            </a:r>
            <a:r>
              <a:rPr lang="zh-CN" altLang="en-US" b="0" dirty="0" smtClean="0"/>
              <a:t> </a:t>
            </a:r>
            <a:r>
              <a:rPr lang="en-US" altLang="zh-CN" b="0" dirty="0" smtClean="0"/>
              <a:t>is</a:t>
            </a:r>
            <a:r>
              <a:rPr lang="zh-CN" altLang="en-US" b="0" dirty="0" smtClean="0"/>
              <a:t> </a:t>
            </a:r>
            <a:r>
              <a:rPr lang="en-US" altLang="zh-CN" b="0" dirty="0" smtClean="0"/>
              <a:t>found</a:t>
            </a:r>
            <a:r>
              <a:rPr lang="zh-CN" altLang="en-US" b="0" dirty="0" smtClean="0"/>
              <a:t> </a:t>
            </a:r>
            <a:r>
              <a:rPr lang="en-US" altLang="zh-CN" b="0" dirty="0" smtClean="0"/>
              <a:t>that</a:t>
            </a:r>
            <a:r>
              <a:rPr lang="zh-CN" altLang="en-US" b="0" dirty="0" smtClean="0"/>
              <a:t>, </a:t>
            </a:r>
            <a:r>
              <a:rPr lang="en-US" altLang="zh-CN" b="0" dirty="0" smtClean="0"/>
              <a:t>in</a:t>
            </a:r>
            <a:r>
              <a:rPr lang="zh-CN" altLang="en-US" b="0" dirty="0" smtClean="0"/>
              <a:t> </a:t>
            </a:r>
            <a:r>
              <a:rPr lang="en-US" altLang="zh-CN" b="0" dirty="0" smtClean="0"/>
              <a:t>many</a:t>
            </a:r>
            <a:r>
              <a:rPr lang="zh-CN" altLang="en-US" b="0" dirty="0" smtClean="0"/>
              <a:t> </a:t>
            </a:r>
            <a:r>
              <a:rPr lang="en-US" altLang="zh-CN" b="0" dirty="0" smtClean="0"/>
              <a:t>parsers,</a:t>
            </a:r>
            <a:r>
              <a:rPr lang="zh-CN" altLang="en-US" b="0" dirty="0" smtClean="0"/>
              <a:t> </a:t>
            </a:r>
            <a:r>
              <a:rPr lang="en-US" altLang="zh-CN" b="0" dirty="0" smtClean="0"/>
              <a:t>beam</a:t>
            </a:r>
            <a:r>
              <a:rPr lang="zh-CN" altLang="en-US" b="0" dirty="0" smtClean="0"/>
              <a:t> </a:t>
            </a:r>
            <a:r>
              <a:rPr lang="en-US" altLang="zh-CN" b="0" dirty="0" smtClean="0"/>
              <a:t>search</a:t>
            </a:r>
            <a:r>
              <a:rPr lang="zh-CN" altLang="en-US" b="0" dirty="0" smtClean="0"/>
              <a:t> </a:t>
            </a:r>
            <a:r>
              <a:rPr lang="en-US" altLang="zh-CN" b="0" dirty="0" smtClean="0"/>
              <a:t>has</a:t>
            </a:r>
            <a:r>
              <a:rPr lang="zh-CN" altLang="en-US" b="0" dirty="0" smtClean="0"/>
              <a:t> </a:t>
            </a:r>
            <a:r>
              <a:rPr lang="en-US" altLang="zh-CN" b="0" dirty="0" smtClean="0">
                <a:solidFill>
                  <a:srgbClr val="FF0000"/>
                </a:solidFill>
              </a:rPr>
              <a:t>minimal</a:t>
            </a:r>
            <a:r>
              <a:rPr lang="zh-CN" altLang="en-US" b="0" dirty="0" smtClean="0">
                <a:solidFill>
                  <a:srgbClr val="FF0000"/>
                </a:solidFill>
              </a:rPr>
              <a:t> </a:t>
            </a:r>
            <a:r>
              <a:rPr lang="en-US" altLang="zh-CN" b="0" dirty="0" smtClean="0">
                <a:solidFill>
                  <a:srgbClr val="FF0000"/>
                </a:solidFill>
              </a:rPr>
              <a:t>impact</a:t>
            </a:r>
            <a:r>
              <a:rPr lang="zh-CN" altLang="en-US" b="0" dirty="0" smtClean="0"/>
              <a:t> </a:t>
            </a:r>
            <a:r>
              <a:rPr lang="en-US" altLang="zh-CN" b="0" dirty="0" smtClean="0"/>
              <a:t>in</a:t>
            </a:r>
            <a:r>
              <a:rPr lang="zh-CN" altLang="en-US" b="0" dirty="0" smtClean="0"/>
              <a:t> </a:t>
            </a:r>
            <a:r>
              <a:rPr lang="en-US" altLang="zh-CN" b="0" dirty="0" smtClean="0"/>
              <a:t>the</a:t>
            </a:r>
            <a:r>
              <a:rPr lang="zh-CN" altLang="en-US" b="0" dirty="0" smtClean="0"/>
              <a:t> </a:t>
            </a:r>
            <a:r>
              <a:rPr lang="en-US" altLang="zh-CN" b="0" dirty="0" smtClean="0"/>
              <a:t>results.</a:t>
            </a:r>
            <a:r>
              <a:rPr lang="zh-CN" altLang="en-US" b="0" dirty="0" smtClean="0"/>
              <a:t> </a:t>
            </a:r>
            <a:r>
              <a:rPr lang="zh-CN" altLang="zh-CN" b="0" dirty="0" smtClean="0"/>
              <a:t>[</a:t>
            </a:r>
            <a:r>
              <a:rPr lang="en-US" altLang="zh-CN" b="0" dirty="0" smtClean="0"/>
              <a:t>Dyer</a:t>
            </a:r>
            <a:r>
              <a:rPr lang="zh-CN" altLang="en-US" b="0" dirty="0" smtClean="0"/>
              <a:t> </a:t>
            </a:r>
            <a:r>
              <a:rPr lang="en-US" altLang="zh-CN" b="0" dirty="0" smtClean="0"/>
              <a:t>et</a:t>
            </a:r>
            <a:r>
              <a:rPr lang="zh-CN" altLang="en-US" b="0" dirty="0" smtClean="0"/>
              <a:t> </a:t>
            </a:r>
            <a:r>
              <a:rPr lang="en-US" altLang="zh-CN" b="0" dirty="0" smtClean="0"/>
              <a:t>al.,</a:t>
            </a:r>
            <a:r>
              <a:rPr lang="zh-CN" altLang="en-US" b="0" dirty="0" smtClean="0"/>
              <a:t> </a:t>
            </a:r>
            <a:r>
              <a:rPr lang="en-US" altLang="zh-CN" b="0" dirty="0" smtClean="0"/>
              <a:t>2015]</a:t>
            </a:r>
            <a:r>
              <a:rPr lang="zh-CN" altLang="en-US" b="0" dirty="0" smtClean="0"/>
              <a:t>  </a:t>
            </a:r>
            <a:endParaRPr lang="en-US" altLang="zh-CN" b="0" dirty="0" smtClean="0"/>
          </a:p>
          <a:p>
            <a:r>
              <a:rPr lang="en-US" b="0" dirty="0" smtClean="0"/>
              <a:t>However, sometimes, better than beam-search based methods [</a:t>
            </a:r>
            <a:r>
              <a:rPr lang="en-US" altLang="zh-CN" b="0" dirty="0"/>
              <a:t>Kiperwasser and GoldBerg, 2016</a:t>
            </a:r>
            <a:r>
              <a:rPr lang="en-US" b="0" dirty="0" smtClean="0"/>
              <a:t>]</a:t>
            </a:r>
            <a:endParaRPr lang="en-US" b="0" dirty="0"/>
          </a:p>
        </p:txBody>
      </p:sp>
      <p:sp>
        <p:nvSpPr>
          <p:cNvPr id="3" name="Title 2"/>
          <p:cNvSpPr>
            <a:spLocks noGrp="1"/>
          </p:cNvSpPr>
          <p:nvPr>
            <p:ph type="title"/>
          </p:nvPr>
        </p:nvSpPr>
        <p:spPr/>
        <p:txBody>
          <a:bodyPr/>
          <a:lstStyle/>
          <a:p>
            <a:r>
              <a:rPr lang="en-US" altLang="zh-CN" dirty="0" smtClean="0"/>
              <a:t>Greedy</a:t>
            </a:r>
            <a:r>
              <a:rPr lang="zh-CN" altLang="en-US" dirty="0" smtClean="0"/>
              <a:t> </a:t>
            </a:r>
            <a:r>
              <a:rPr lang="en-US" altLang="zh-CN" dirty="0" smtClean="0"/>
              <a:t>Search</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182</a:t>
            </a:fld>
            <a:endParaRPr lang="zh-CN" altLang="en-US"/>
          </a:p>
        </p:txBody>
      </p:sp>
    </p:spTree>
    <p:extLst>
      <p:ext uri="{BB962C8B-B14F-4D97-AF65-F5344CB8AC3E}">
        <p14:creationId xmlns:p14="http://schemas.microsoft.com/office/powerpoint/2010/main" val="84553816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One solution is to use the output layers of the NN model to learn a structured perceptron with a beam search</a:t>
            </a:r>
          </a:p>
          <a:p>
            <a:endParaRPr lang="en-US" dirty="0"/>
          </a:p>
          <a:p>
            <a:endParaRPr lang="en-US" dirty="0" smtClean="0"/>
          </a:p>
          <a:p>
            <a:r>
              <a:rPr lang="en-US" dirty="0" smtClean="0">
                <a:solidFill>
                  <a:srgbClr val="FF0000"/>
                </a:solidFill>
              </a:rPr>
              <a:t>gives 0.8% </a:t>
            </a:r>
            <a:endParaRPr lang="en-US" dirty="0">
              <a:solidFill>
                <a:srgbClr val="FF0000"/>
              </a:solidFill>
            </a:endParaRPr>
          </a:p>
        </p:txBody>
      </p:sp>
      <p:sp>
        <p:nvSpPr>
          <p:cNvPr id="3" name="Title 2"/>
          <p:cNvSpPr>
            <a:spLocks noGrp="1"/>
          </p:cNvSpPr>
          <p:nvPr>
            <p:ph type="title"/>
          </p:nvPr>
        </p:nvSpPr>
        <p:spPr/>
        <p:txBody>
          <a:bodyPr/>
          <a:lstStyle/>
          <a:p>
            <a:r>
              <a:rPr lang="en-US" dirty="0" smtClean="0"/>
              <a:t>Beam Search</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183</a:t>
            </a:fld>
            <a:endParaRPr lang="zh-CN" altLang="en-US"/>
          </a:p>
        </p:txBody>
      </p:sp>
      <p:pic>
        <p:nvPicPr>
          <p:cNvPr id="5" name="Picture 4" descr="Screen Shot 2016-09-27 at 2.41.5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7000" y="1631299"/>
            <a:ext cx="4938015" cy="5226700"/>
          </a:xfrm>
          <a:prstGeom prst="rect">
            <a:avLst/>
          </a:prstGeom>
        </p:spPr>
      </p:pic>
      <p:sp>
        <p:nvSpPr>
          <p:cNvPr id="6" name="圆角矩形 7"/>
          <p:cNvSpPr>
            <a:spLocks noChangeArrowheads="1"/>
          </p:cNvSpPr>
          <p:nvPr/>
        </p:nvSpPr>
        <p:spPr bwMode="blackWhite">
          <a:xfrm>
            <a:off x="2232000" y="1719000"/>
            <a:ext cx="4545000" cy="990000"/>
          </a:xfrm>
          <a:prstGeom prst="roundRect">
            <a:avLst>
              <a:gd name="adj" fmla="val 16667"/>
            </a:avLst>
          </a:prstGeom>
          <a:noFill/>
          <a:ln w="571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lr>
                <a:srgbClr val="FF0000"/>
              </a:buClr>
              <a:buSzPct val="80000"/>
              <a:buFont typeface="Wingdings" panose="05000000000000000000" pitchFamily="2" charset="2"/>
              <a:buChar char="n"/>
              <a:defRPr sz="2800" b="1">
                <a:solidFill>
                  <a:schemeClr val="tx1"/>
                </a:solidFill>
                <a:latin typeface="微软雅黑" panose="020B0503020204020204" pitchFamily="34" charset="-122"/>
                <a:ea typeface="微软雅黑" panose="020B0503020204020204" pitchFamily="34" charset="-122"/>
              </a:defRPr>
            </a:lvl1pPr>
            <a:lvl2pPr marL="742950" indent="-285750" eaLnBrk="0" hangingPunct="0">
              <a:spcBef>
                <a:spcPct val="20000"/>
              </a:spcBef>
              <a:buClr>
                <a:srgbClr val="3333FF"/>
              </a:buClr>
              <a:buSzPct val="70000"/>
              <a:buFont typeface="Wingdings" panose="05000000000000000000" pitchFamily="2" charset="2"/>
              <a:buChar char="n"/>
              <a:defRPr sz="2400">
                <a:solidFill>
                  <a:schemeClr val="tx1"/>
                </a:solidFill>
                <a:latin typeface="微软雅黑" panose="020B0503020204020204" pitchFamily="34" charset="-122"/>
                <a:ea typeface="微软雅黑" panose="020B0503020204020204" pitchFamily="34" charset="-122"/>
              </a:defRPr>
            </a:lvl2pPr>
            <a:lvl3pPr marL="1143000" indent="-228600" eaLnBrk="0" hangingPunct="0">
              <a:spcBef>
                <a:spcPct val="20000"/>
              </a:spcBef>
              <a:buClr>
                <a:srgbClr val="7030A0"/>
              </a:buClr>
              <a:buSzPct val="65000"/>
              <a:buFont typeface="Wingdings" panose="05000000000000000000" pitchFamily="2" charset="2"/>
              <a:buChar char="n"/>
              <a:defRPr sz="2000">
                <a:solidFill>
                  <a:schemeClr val="tx1"/>
                </a:solidFill>
                <a:latin typeface="微软雅黑" panose="020B0503020204020204" pitchFamily="34" charset="-122"/>
                <a:ea typeface="微软雅黑" panose="020B0503020204020204" pitchFamily="34" charset="-122"/>
              </a:defRPr>
            </a:lvl3pPr>
            <a:lvl4pPr marL="1600200" indent="-228600" eaLnBrk="0" hangingPunct="0">
              <a:spcBef>
                <a:spcPct val="20000"/>
              </a:spcBef>
              <a:buClr>
                <a:schemeClr val="hlink"/>
              </a:buClr>
              <a:buSzPct val="6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4pPr>
            <a:lvl5pPr marL="2057400" indent="-228600" eaLnBrk="0" hangingPunct="0">
              <a:spcBef>
                <a:spcPct val="20000"/>
              </a:spcBef>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lr>
                <a:schemeClr val="bg2"/>
              </a:buClr>
              <a:buSzPct val="40000"/>
              <a:buFont typeface="Wingdings" panose="05000000000000000000" pitchFamily="2" charset="2"/>
              <a:buChar char="n"/>
              <a:defRPr>
                <a:solidFill>
                  <a:schemeClr val="tx1"/>
                </a:solidFill>
                <a:latin typeface="微软雅黑" panose="020B0503020204020204" pitchFamily="34" charset="-122"/>
                <a:ea typeface="微软雅黑" panose="020B0503020204020204" pitchFamily="34" charset="-122"/>
              </a:defRPr>
            </a:lvl9pPr>
          </a:lstStyle>
          <a:p>
            <a:pPr algn="ctr" eaLnBrk="1" hangingPunct="1">
              <a:spcBef>
                <a:spcPct val="0"/>
              </a:spcBef>
              <a:buClrTx/>
              <a:buSzTx/>
              <a:buFontTx/>
              <a:buNone/>
            </a:pPr>
            <a:endParaRPr lang="zh-CN" altLang="en-US" sz="1800" b="0">
              <a:latin typeface="Arial" panose="020B0604020202020204" pitchFamily="34" charset="0"/>
              <a:ea typeface="宋体" panose="02010600030101010101" pitchFamily="2" charset="-122"/>
            </a:endParaRPr>
          </a:p>
        </p:txBody>
      </p:sp>
      <p:sp>
        <p:nvSpPr>
          <p:cNvPr id="7" name="Rectangle 6"/>
          <p:cNvSpPr/>
          <p:nvPr/>
        </p:nvSpPr>
        <p:spPr>
          <a:xfrm>
            <a:off x="117000" y="6465446"/>
            <a:ext cx="1925828" cy="338554"/>
          </a:xfrm>
          <a:prstGeom prst="rect">
            <a:avLst/>
          </a:prstGeom>
        </p:spPr>
        <p:txBody>
          <a:bodyPr wrap="none">
            <a:spAutoFit/>
          </a:bodyPr>
          <a:lstStyle/>
          <a:p>
            <a:r>
              <a:rPr lang="en-US" sz="1600" dirty="0" smtClean="0"/>
              <a:t>[Weiss et al., 2015]</a:t>
            </a:r>
            <a:endParaRPr lang="en-US" sz="1600" dirty="0"/>
          </a:p>
        </p:txBody>
      </p:sp>
    </p:spTree>
    <p:extLst>
      <p:ext uri="{BB962C8B-B14F-4D97-AF65-F5344CB8AC3E}">
        <p14:creationId xmlns:p14="http://schemas.microsoft.com/office/powerpoint/2010/main" val="9164241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0" dirty="0" smtClean="0"/>
              <a:t>Local normalized models may suffer from local optimal (greedy search), label bias, etc.</a:t>
            </a:r>
            <a:r>
              <a:rPr lang="en-US" dirty="0" smtClean="0"/>
              <a:t> </a:t>
            </a:r>
          </a:p>
          <a:p>
            <a:r>
              <a:rPr lang="en-US" b="0" dirty="0" smtClean="0"/>
              <a:t>Perform global normalization exactly</a:t>
            </a:r>
          </a:p>
          <a:p>
            <a:pPr lvl="1"/>
            <a:r>
              <a:rPr lang="en-US" dirty="0"/>
              <a:t>maximize </a:t>
            </a:r>
            <a:r>
              <a:rPr lang="en-US" dirty="0" smtClean="0"/>
              <a:t>the whole </a:t>
            </a:r>
            <a:r>
              <a:rPr lang="en-US" dirty="0"/>
              <a:t>action </a:t>
            </a:r>
            <a:r>
              <a:rPr lang="en-US" dirty="0" smtClean="0"/>
              <a:t>sequence</a:t>
            </a:r>
            <a:endParaRPr lang="en-US" dirty="0">
              <a:solidFill>
                <a:srgbClr val="FF0000"/>
              </a:solidFill>
            </a:endParaRPr>
          </a:p>
          <a:p>
            <a:r>
              <a:rPr lang="en-US" b="0" dirty="0" smtClean="0">
                <a:solidFill>
                  <a:srgbClr val="FF0000"/>
                </a:solidFill>
              </a:rPr>
              <a:t>It is not trivial !</a:t>
            </a:r>
          </a:p>
          <a:p>
            <a:pPr lvl="1"/>
            <a:r>
              <a:rPr lang="en-US" dirty="0" smtClean="0"/>
              <a:t>too many possible action sequences</a:t>
            </a:r>
          </a:p>
          <a:p>
            <a:pPr lvl="1"/>
            <a:r>
              <a:rPr lang="en-US" dirty="0" smtClean="0"/>
              <a:t>expensive (impossible) to enumerate and compute</a:t>
            </a:r>
          </a:p>
          <a:p>
            <a:pPr lvl="1"/>
            <a:endParaRPr lang="en-US" b="0" dirty="0" smtClean="0"/>
          </a:p>
          <a:p>
            <a:r>
              <a:rPr lang="en-US" b="0" dirty="0" smtClean="0"/>
              <a:t>Or, do it approximately ?</a:t>
            </a:r>
          </a:p>
          <a:p>
            <a:pPr marL="0" indent="0">
              <a:buNone/>
            </a:pPr>
            <a:r>
              <a:rPr lang="en-US" b="0" dirty="0" smtClean="0"/>
              <a:t> </a:t>
            </a:r>
          </a:p>
          <a:p>
            <a:pPr marL="457200" lvl="1" indent="0">
              <a:buNone/>
            </a:pPr>
            <a:endParaRPr lang="en-US" b="0" dirty="0" smtClean="0"/>
          </a:p>
        </p:txBody>
      </p:sp>
      <p:sp>
        <p:nvSpPr>
          <p:cNvPr id="3" name="Title 2"/>
          <p:cNvSpPr>
            <a:spLocks noGrp="1"/>
          </p:cNvSpPr>
          <p:nvPr>
            <p:ph type="title"/>
          </p:nvPr>
        </p:nvSpPr>
        <p:spPr/>
        <p:txBody>
          <a:bodyPr/>
          <a:lstStyle/>
          <a:p>
            <a:r>
              <a:rPr lang="en-US" dirty="0" smtClean="0"/>
              <a:t>Approximate Global Normalization</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184</a:t>
            </a:fld>
            <a:endParaRPr lang="zh-CN" altLang="en-US"/>
          </a:p>
        </p:txBody>
      </p:sp>
    </p:spTree>
    <p:extLst>
      <p:ext uri="{BB962C8B-B14F-4D97-AF65-F5344CB8AC3E}">
        <p14:creationId xmlns:p14="http://schemas.microsoft.com/office/powerpoint/2010/main" val="539002931"/>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Contrastive </a:t>
            </a:r>
            <a:r>
              <a:rPr lang="en-US" dirty="0" smtClean="0"/>
              <a:t>Learning</a:t>
            </a:r>
            <a:r>
              <a:rPr lang="en-US" sz="1800" dirty="0" smtClean="0"/>
              <a:t> </a:t>
            </a:r>
            <a:r>
              <a:rPr lang="en-US" sz="1800" b="0" dirty="0"/>
              <a:t>[Hinton, 2002; LeCun and Huang, 2005; Liang and Jordan, 2008; Vickrey et al., 2010</a:t>
            </a:r>
            <a:r>
              <a:rPr lang="en-US" sz="1800" b="0" dirty="0" smtClean="0"/>
              <a:t>]</a:t>
            </a:r>
          </a:p>
          <a:p>
            <a:pPr lvl="1"/>
            <a:r>
              <a:rPr lang="en-US" sz="2400" dirty="0" smtClean="0"/>
              <a:t>reward observed data</a:t>
            </a:r>
          </a:p>
          <a:p>
            <a:pPr lvl="1"/>
            <a:r>
              <a:rPr lang="en-US" sz="2400" b="0" dirty="0" smtClean="0"/>
              <a:t>penalize noisy data</a:t>
            </a:r>
            <a:endParaRPr lang="en-US" sz="1600" b="0" dirty="0"/>
          </a:p>
          <a:p>
            <a:r>
              <a:rPr lang="en-US" b="0" dirty="0" smtClean="0"/>
              <a:t>In the beam search case:                        </a:t>
            </a:r>
          </a:p>
          <a:p>
            <a:pPr lvl="1"/>
            <a:r>
              <a:rPr lang="en-US" sz="2400" b="0" dirty="0" smtClean="0"/>
              <a:t>Give gold sequence with higher probability</a:t>
            </a:r>
          </a:p>
          <a:p>
            <a:pPr lvl="1"/>
            <a:r>
              <a:rPr lang="en-US" sz="2400" b="0" dirty="0" smtClean="0"/>
              <a:t>Give incorrect sequences </a:t>
            </a:r>
            <a:r>
              <a:rPr lang="en-US" sz="2400" b="0" dirty="0" smtClean="0">
                <a:solidFill>
                  <a:srgbClr val="FF0000"/>
                </a:solidFill>
              </a:rPr>
              <a:t>in the beam</a:t>
            </a:r>
            <a:r>
              <a:rPr lang="en-US" sz="2400" b="0" dirty="0" smtClean="0"/>
              <a:t> with lower probabilities </a:t>
            </a:r>
          </a:p>
          <a:p>
            <a:pPr lvl="1"/>
            <a:r>
              <a:rPr lang="en-US" sz="2400" b="0" dirty="0" smtClean="0"/>
              <a:t>Early update may be helpful</a:t>
            </a:r>
          </a:p>
          <a:p>
            <a:pPr lvl="1"/>
            <a:r>
              <a:rPr lang="en-US" sz="2400" dirty="0" smtClean="0"/>
              <a:t>gives more than </a:t>
            </a:r>
            <a:r>
              <a:rPr lang="en-US" sz="2400" b="1" dirty="0" smtClean="0">
                <a:solidFill>
                  <a:srgbClr val="FF0000"/>
                </a:solidFill>
              </a:rPr>
              <a:t>1.5%</a:t>
            </a:r>
          </a:p>
        </p:txBody>
      </p:sp>
      <p:sp>
        <p:nvSpPr>
          <p:cNvPr id="3" name="Title 2"/>
          <p:cNvSpPr>
            <a:spLocks noGrp="1"/>
          </p:cNvSpPr>
          <p:nvPr>
            <p:ph type="title"/>
          </p:nvPr>
        </p:nvSpPr>
        <p:spPr/>
        <p:txBody>
          <a:bodyPr/>
          <a:lstStyle/>
          <a:p>
            <a:r>
              <a:rPr lang="en-US" dirty="0"/>
              <a:t>Approximate Global Normalization</a:t>
            </a:r>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185</a:t>
            </a:fld>
            <a:endParaRPr lang="zh-CN" altLang="en-US"/>
          </a:p>
        </p:txBody>
      </p:sp>
      <p:sp>
        <p:nvSpPr>
          <p:cNvPr id="5" name="Rectangle 4"/>
          <p:cNvSpPr/>
          <p:nvPr/>
        </p:nvSpPr>
        <p:spPr>
          <a:xfrm>
            <a:off x="6558336" y="2754000"/>
            <a:ext cx="2252164" cy="400110"/>
          </a:xfrm>
          <a:prstGeom prst="rect">
            <a:avLst/>
          </a:prstGeom>
        </p:spPr>
        <p:txBody>
          <a:bodyPr wrap="none">
            <a:spAutoFit/>
          </a:bodyPr>
          <a:lstStyle/>
          <a:p>
            <a:r>
              <a:rPr lang="en-US" sz="2000" dirty="0" smtClean="0"/>
              <a:t>[Zhou et al., 2014]</a:t>
            </a:r>
            <a:endParaRPr lang="en-US" sz="2000" dirty="0"/>
          </a:p>
        </p:txBody>
      </p:sp>
    </p:spTree>
    <p:extLst>
      <p:ext uri="{BB962C8B-B14F-4D97-AF65-F5344CB8AC3E}">
        <p14:creationId xmlns:p14="http://schemas.microsoft.com/office/powerpoint/2010/main" val="410891511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importance of looking ahead</a:t>
            </a:r>
            <a:endParaRPr lang="en-US" dirty="0"/>
          </a:p>
        </p:txBody>
      </p:sp>
      <p:sp>
        <p:nvSpPr>
          <p:cNvPr id="3" name="Title 2"/>
          <p:cNvSpPr>
            <a:spLocks noGrp="1"/>
          </p:cNvSpPr>
          <p:nvPr>
            <p:ph type="title"/>
          </p:nvPr>
        </p:nvSpPr>
        <p:spPr/>
        <p:txBody>
          <a:bodyPr/>
          <a:lstStyle/>
          <a:p>
            <a:r>
              <a:rPr lang="en-US" dirty="0" smtClean="0"/>
              <a:t>Approximate Global Normalization</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186</a:t>
            </a:fld>
            <a:endParaRPr lang="zh-CN" altLang="en-US"/>
          </a:p>
        </p:txBody>
      </p:sp>
      <p:pic>
        <p:nvPicPr>
          <p:cNvPr id="5" name="Picture 4" descr="Screen Shot 2016-09-27 at 3.54.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700" y="1303800"/>
            <a:ext cx="6057900" cy="5410200"/>
          </a:xfrm>
          <a:prstGeom prst="rect">
            <a:avLst/>
          </a:prstGeom>
        </p:spPr>
      </p:pic>
      <p:sp>
        <p:nvSpPr>
          <p:cNvPr id="6" name="Rectangle 5"/>
          <p:cNvSpPr/>
          <p:nvPr/>
        </p:nvSpPr>
        <p:spPr>
          <a:xfrm>
            <a:off x="117000" y="6444000"/>
            <a:ext cx="1918514" cy="338554"/>
          </a:xfrm>
          <a:prstGeom prst="rect">
            <a:avLst/>
          </a:prstGeom>
        </p:spPr>
        <p:txBody>
          <a:bodyPr wrap="none">
            <a:spAutoFit/>
          </a:bodyPr>
          <a:lstStyle/>
          <a:p>
            <a:r>
              <a:rPr lang="en-US" sz="1600" dirty="0" smtClean="0"/>
              <a:t>[Andor et al., 2016]</a:t>
            </a:r>
            <a:endParaRPr lang="en-US" sz="1600" dirty="0"/>
          </a:p>
        </p:txBody>
      </p:sp>
    </p:spTree>
    <p:extLst>
      <p:ext uri="{BB962C8B-B14F-4D97-AF65-F5344CB8AC3E}">
        <p14:creationId xmlns:p14="http://schemas.microsoft.com/office/powerpoint/2010/main" val="55769532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Global Training </a:t>
            </a:r>
          </a:p>
          <a:p>
            <a:pPr lvl="1"/>
            <a:r>
              <a:rPr lang="en-US" dirty="0" smtClean="0"/>
              <a:t>Backward propagation with beam search </a:t>
            </a:r>
          </a:p>
          <a:p>
            <a:pPr lvl="1"/>
            <a:r>
              <a:rPr lang="en-US" dirty="0" smtClean="0"/>
              <a:t>with early update</a:t>
            </a:r>
          </a:p>
          <a:p>
            <a:pPr lvl="1"/>
            <a:r>
              <a:rPr lang="en-US" dirty="0" smtClean="0"/>
              <a:t>slow</a:t>
            </a:r>
          </a:p>
          <a:p>
            <a:r>
              <a:rPr lang="en-US" dirty="0" smtClean="0"/>
              <a:t>Works for multiple tasks:</a:t>
            </a:r>
          </a:p>
          <a:p>
            <a:pPr lvl="1"/>
            <a:r>
              <a:rPr lang="en-US" dirty="0"/>
              <a:t>Dependency parsing</a:t>
            </a:r>
          </a:p>
          <a:p>
            <a:pPr lvl="1"/>
            <a:r>
              <a:rPr lang="en-US" dirty="0"/>
              <a:t>POS tagging</a:t>
            </a:r>
          </a:p>
          <a:p>
            <a:pPr lvl="1"/>
            <a:r>
              <a:rPr lang="en-US" dirty="0"/>
              <a:t>Sentence Compression </a:t>
            </a:r>
          </a:p>
          <a:p>
            <a:r>
              <a:rPr lang="en-US" dirty="0" smtClean="0"/>
              <a:t>Insight:</a:t>
            </a:r>
          </a:p>
          <a:p>
            <a:pPr lvl="1"/>
            <a:r>
              <a:rPr lang="en-US" dirty="0" smtClean="0">
                <a:solidFill>
                  <a:srgbClr val="FF0000"/>
                </a:solidFill>
              </a:rPr>
              <a:t>Global models are more expressive</a:t>
            </a:r>
          </a:p>
          <a:p>
            <a:pPr lvl="1"/>
            <a:endParaRPr lang="en-US" dirty="0"/>
          </a:p>
          <a:p>
            <a:endParaRPr lang="en-US" dirty="0" smtClean="0"/>
          </a:p>
        </p:txBody>
      </p:sp>
      <p:sp>
        <p:nvSpPr>
          <p:cNvPr id="3" name="Title 2"/>
          <p:cNvSpPr>
            <a:spLocks noGrp="1"/>
          </p:cNvSpPr>
          <p:nvPr>
            <p:ph type="title"/>
          </p:nvPr>
        </p:nvSpPr>
        <p:spPr/>
        <p:txBody>
          <a:bodyPr/>
          <a:lstStyle/>
          <a:p>
            <a:r>
              <a:rPr lang="en-US" dirty="0" smtClean="0"/>
              <a:t>Approximate Global Normalization</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187</a:t>
            </a:fld>
            <a:endParaRPr lang="zh-CN" altLang="en-US"/>
          </a:p>
        </p:txBody>
      </p:sp>
      <p:sp>
        <p:nvSpPr>
          <p:cNvPr id="6" name="Rectangle 5"/>
          <p:cNvSpPr/>
          <p:nvPr/>
        </p:nvSpPr>
        <p:spPr>
          <a:xfrm>
            <a:off x="117000" y="6444000"/>
            <a:ext cx="1918514" cy="338554"/>
          </a:xfrm>
          <a:prstGeom prst="rect">
            <a:avLst/>
          </a:prstGeom>
        </p:spPr>
        <p:txBody>
          <a:bodyPr wrap="none">
            <a:spAutoFit/>
          </a:bodyPr>
          <a:lstStyle/>
          <a:p>
            <a:r>
              <a:rPr lang="en-US" sz="1600" dirty="0" smtClean="0"/>
              <a:t>[Andor et al., 2016]</a:t>
            </a:r>
            <a:endParaRPr lang="en-US" sz="1600" dirty="0"/>
          </a:p>
        </p:txBody>
      </p:sp>
    </p:spTree>
    <p:extLst>
      <p:ext uri="{BB962C8B-B14F-4D97-AF65-F5344CB8AC3E}">
        <p14:creationId xmlns:p14="http://schemas.microsoft.com/office/powerpoint/2010/main" val="73177500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79388" y="765175"/>
          <a:ext cx="8640762" cy="561657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dirty="0" smtClean="0"/>
              <a:t>On WSJ </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188</a:t>
            </a:fld>
            <a:endParaRPr lang="zh-CN" altLang="en-US"/>
          </a:p>
        </p:txBody>
      </p:sp>
    </p:spTree>
    <p:extLst>
      <p:ext uri="{BB962C8B-B14F-4D97-AF65-F5344CB8AC3E}">
        <p14:creationId xmlns:p14="http://schemas.microsoft.com/office/powerpoint/2010/main" val="324321929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a:t>
            </a:r>
            <a:r>
              <a:rPr lang="en-US" dirty="0" smtClean="0"/>
              <a:t>Task</a:t>
            </a:r>
          </a:p>
          <a:p>
            <a:pPr marL="457200" lvl="1" indent="0">
              <a:buNone/>
            </a:pPr>
            <a:r>
              <a:rPr lang="en-US" dirty="0" smtClean="0"/>
              <a:t>		</a:t>
            </a:r>
            <a:r>
              <a:rPr lang="en-US" dirty="0" smtClean="0">
                <a:solidFill>
                  <a:srgbClr val="0000FF"/>
                </a:solidFill>
              </a:rPr>
              <a:t>[</a:t>
            </a:r>
            <a:r>
              <a:rPr lang="en-US" dirty="0">
                <a:solidFill>
                  <a:srgbClr val="0000FF"/>
                </a:solidFill>
              </a:rPr>
              <a:t>He</a:t>
            </a:r>
            <a:r>
              <a:rPr lang="en-US" baseline="-25000" dirty="0">
                <a:solidFill>
                  <a:srgbClr val="0000FF"/>
                </a:solidFill>
              </a:rPr>
              <a:t>A0</a:t>
            </a:r>
            <a:r>
              <a:rPr lang="en-US" dirty="0">
                <a:solidFill>
                  <a:srgbClr val="0000FF"/>
                </a:solidFill>
              </a:rPr>
              <a:t> ] </a:t>
            </a:r>
            <a:r>
              <a:rPr lang="en-US" dirty="0"/>
              <a:t>had trouble </a:t>
            </a:r>
            <a:r>
              <a:rPr lang="en-US" b="1" u="sng" dirty="0">
                <a:solidFill>
                  <a:srgbClr val="FF0000"/>
                </a:solidFill>
              </a:rPr>
              <a:t>raising</a:t>
            </a:r>
            <a:r>
              <a:rPr lang="en-US" b="0" dirty="0"/>
              <a:t> </a:t>
            </a:r>
            <a:r>
              <a:rPr lang="en-US" dirty="0">
                <a:solidFill>
                  <a:srgbClr val="0000FF"/>
                </a:solidFill>
              </a:rPr>
              <a:t>[funds</a:t>
            </a:r>
            <a:r>
              <a:rPr lang="en-US" baseline="-25000" dirty="0">
                <a:solidFill>
                  <a:srgbClr val="0000FF"/>
                </a:solidFill>
              </a:rPr>
              <a:t>A1</a:t>
            </a:r>
            <a:r>
              <a:rPr lang="en-US" dirty="0">
                <a:solidFill>
                  <a:srgbClr val="0000FF"/>
                </a:solidFill>
              </a:rPr>
              <a:t> ]</a:t>
            </a:r>
            <a:r>
              <a:rPr lang="en-US" dirty="0"/>
              <a:t>. </a:t>
            </a:r>
            <a:r>
              <a:rPr lang="en-US" dirty="0" smtClean="0"/>
              <a:t>      </a:t>
            </a:r>
            <a:r>
              <a:rPr lang="en-US" sz="1400" dirty="0" smtClean="0"/>
              <a:t>[Roth and Lapata, 2016]</a:t>
            </a:r>
            <a:endParaRPr lang="en-US" sz="1400" dirty="0"/>
          </a:p>
          <a:p>
            <a:r>
              <a:rPr lang="en-US" dirty="0"/>
              <a:t>Conventional Models</a:t>
            </a:r>
          </a:p>
          <a:p>
            <a:pPr lvl="1"/>
            <a:r>
              <a:rPr lang="en-US" dirty="0" smtClean="0"/>
              <a:t>Pipeline</a:t>
            </a:r>
          </a:p>
          <a:p>
            <a:pPr lvl="1"/>
            <a:r>
              <a:rPr lang="en-US" dirty="0"/>
              <a:t>predicate identification, argument identification, argument </a:t>
            </a:r>
            <a:r>
              <a:rPr lang="en-US" dirty="0" smtClean="0"/>
              <a:t>classification </a:t>
            </a:r>
            <a:endParaRPr lang="en-US" dirty="0"/>
          </a:p>
          <a:p>
            <a:r>
              <a:rPr lang="en-US" dirty="0"/>
              <a:t>However,</a:t>
            </a:r>
          </a:p>
          <a:p>
            <a:pPr lvl="1"/>
            <a:r>
              <a:rPr lang="en-US" dirty="0"/>
              <a:t>Feature </a:t>
            </a:r>
            <a:r>
              <a:rPr lang="en-US" dirty="0" smtClean="0"/>
              <a:t>engineering, local features, global features, …</a:t>
            </a:r>
          </a:p>
          <a:p>
            <a:pPr lvl="1"/>
            <a:r>
              <a:rPr lang="en-US" dirty="0" smtClean="0"/>
              <a:t>Pipeline</a:t>
            </a:r>
          </a:p>
          <a:p>
            <a:r>
              <a:rPr lang="en-US" dirty="0" smtClean="0"/>
              <a:t>Neural Practice</a:t>
            </a:r>
            <a:endParaRPr lang="en-US" dirty="0"/>
          </a:p>
          <a:p>
            <a:pPr lvl="1"/>
            <a:r>
              <a:rPr lang="en-US" dirty="0"/>
              <a:t>NN models to extract various </a:t>
            </a:r>
            <a:r>
              <a:rPr lang="en-US" dirty="0" smtClean="0"/>
              <a:t>features, or as local classifiers</a:t>
            </a:r>
          </a:p>
          <a:p>
            <a:pPr lvl="1"/>
            <a:r>
              <a:rPr lang="en-US" dirty="0" smtClean="0"/>
              <a:t>In a sequence labeling style, an End-to-End system</a:t>
            </a:r>
            <a:endParaRPr lang="en-US" dirty="0"/>
          </a:p>
        </p:txBody>
      </p:sp>
      <p:sp>
        <p:nvSpPr>
          <p:cNvPr id="3" name="Title 2"/>
          <p:cNvSpPr>
            <a:spLocks noGrp="1"/>
          </p:cNvSpPr>
          <p:nvPr>
            <p:ph type="title"/>
          </p:nvPr>
        </p:nvSpPr>
        <p:spPr/>
        <p:txBody>
          <a:bodyPr/>
          <a:lstStyle/>
          <a:p>
            <a:r>
              <a:rPr lang="en-US" dirty="0" smtClean="0"/>
              <a:t>Semantic Role Labeling</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189</a:t>
            </a:fld>
            <a:endParaRPr lang="zh-CN" altLang="en-US"/>
          </a:p>
        </p:txBody>
      </p:sp>
    </p:spTree>
    <p:extLst>
      <p:ext uri="{BB962C8B-B14F-4D97-AF65-F5344CB8AC3E}">
        <p14:creationId xmlns:p14="http://schemas.microsoft.com/office/powerpoint/2010/main" val="1828621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Current structured prediction methods are not ideal</a:t>
            </a:r>
            <a:endParaRPr lang="en-US" altLang="zh-CN" b="0" dirty="0" smtClean="0">
              <a:solidFill>
                <a:schemeClr val="accent2">
                  <a:lumMod val="75000"/>
                </a:schemeClr>
              </a:solidFill>
              <a:latin typeface="Yu Mincho Light" panose="02020300000000000000" pitchFamily="18" charset="-128"/>
              <a:ea typeface="Yu Mincho Light" panose="02020300000000000000" pitchFamily="18" charset="-128"/>
            </a:endParaRPr>
          </a:p>
          <a:p>
            <a:pPr lvl="1"/>
            <a:r>
              <a:rPr lang="en-US" altLang="zh-CN" dirty="0" smtClean="0"/>
              <a:t>A </a:t>
            </a:r>
            <a:r>
              <a:rPr lang="en-US" altLang="zh-CN" dirty="0" smtClean="0">
                <a:solidFill>
                  <a:srgbClr val="FF0000"/>
                </a:solidFill>
              </a:rPr>
              <a:t>trade-off </a:t>
            </a:r>
            <a:r>
              <a:rPr lang="en-US" altLang="zh-CN" dirty="0" smtClean="0"/>
              <a:t>between accuracy and speed…</a:t>
            </a:r>
          </a:p>
          <a:p>
            <a:pPr lvl="1"/>
            <a:endParaRPr lang="en-US" altLang="zh-CN" dirty="0" smtClean="0"/>
          </a:p>
          <a:p>
            <a:pPr lvl="1"/>
            <a:endParaRPr lang="en-US" altLang="zh-CN" dirty="0"/>
          </a:p>
          <a:p>
            <a:pPr lvl="1"/>
            <a:endParaRPr lang="en-US" altLang="zh-CN" dirty="0" smtClean="0"/>
          </a:p>
          <a:p>
            <a:pPr marL="0" indent="0">
              <a:buNone/>
            </a:pPr>
            <a:endParaRPr lang="en-US" altLang="zh-CN" dirty="0" smtClean="0"/>
          </a:p>
          <a:p>
            <a:endParaRPr lang="en-US" altLang="zh-CN" dirty="0"/>
          </a:p>
          <a:p>
            <a:endParaRPr lang="en-US" altLang="zh-CN" dirty="0" smtClean="0"/>
          </a:p>
          <a:p>
            <a:pPr marL="0" indent="0">
              <a:buNone/>
            </a:pPr>
            <a:r>
              <a:rPr lang="en-US" altLang="zh-CN" dirty="0" smtClean="0"/>
              <a:t>	</a:t>
            </a:r>
          </a:p>
          <a:p>
            <a:pPr lvl="1"/>
            <a:endParaRPr lang="en-US" altLang="zh-CN" dirty="0" smtClean="0"/>
          </a:p>
          <a:p>
            <a:endParaRPr lang="zh-CN" altLang="en-US" dirty="0"/>
          </a:p>
        </p:txBody>
      </p:sp>
      <p:sp>
        <p:nvSpPr>
          <p:cNvPr id="3" name="标题 2"/>
          <p:cNvSpPr>
            <a:spLocks noGrp="1"/>
          </p:cNvSpPr>
          <p:nvPr>
            <p:ph type="title"/>
          </p:nvPr>
        </p:nvSpPr>
        <p:spPr/>
        <p:txBody>
          <a:bodyPr/>
          <a:lstStyle/>
          <a:p>
            <a:r>
              <a:rPr lang="en-US" altLang="zh-CN" dirty="0"/>
              <a:t>For </a:t>
            </a:r>
            <a:r>
              <a:rPr lang="en-US" altLang="zh-CN" dirty="0">
                <a:solidFill>
                  <a:srgbClr val="FFC000"/>
                </a:solidFill>
              </a:rPr>
              <a:t>Large-scale</a:t>
            </a:r>
            <a:r>
              <a:rPr lang="en-US" altLang="zh-CN" dirty="0"/>
              <a:t> Structured Prediction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19</a:t>
            </a:fld>
            <a:endParaRPr lang="zh-CN" altLang="en-US"/>
          </a:p>
        </p:txBody>
      </p:sp>
      <p:sp>
        <p:nvSpPr>
          <p:cNvPr id="5" name="左右箭头 4"/>
          <p:cNvSpPr/>
          <p:nvPr/>
        </p:nvSpPr>
        <p:spPr bwMode="blackWhite">
          <a:xfrm>
            <a:off x="1197000" y="1936028"/>
            <a:ext cx="6525000" cy="746268"/>
          </a:xfrm>
          <a:prstGeom prst="leftRightArrow">
            <a:avLst/>
          </a:prstGeom>
          <a:ln/>
          <a:extLst/>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smtClean="0"/>
              <a:t>low                            performance                        high</a:t>
            </a:r>
            <a:endParaRPr lang="zh-CN" altLang="en-US" dirty="0"/>
          </a:p>
        </p:txBody>
      </p:sp>
      <p:sp>
        <p:nvSpPr>
          <p:cNvPr id="6" name="左右箭头 5"/>
          <p:cNvSpPr/>
          <p:nvPr/>
        </p:nvSpPr>
        <p:spPr bwMode="blackWhite">
          <a:xfrm>
            <a:off x="1197000" y="4302732"/>
            <a:ext cx="6525000" cy="746268"/>
          </a:xfrm>
          <a:prstGeom prst="leftRightArrow">
            <a:avLst/>
          </a:prstGeom>
          <a:ln/>
          <a:extLst/>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smtClean="0"/>
              <a:t>fast                                speed                             slow</a:t>
            </a:r>
            <a:endParaRPr lang="zh-CN" altLang="en-US"/>
          </a:p>
        </p:txBody>
      </p:sp>
      <p:sp>
        <p:nvSpPr>
          <p:cNvPr id="7" name="文本框 6"/>
          <p:cNvSpPr txBox="1"/>
          <p:nvPr/>
        </p:nvSpPr>
        <p:spPr>
          <a:xfrm>
            <a:off x="5771229" y="2667560"/>
            <a:ext cx="1544300" cy="400110"/>
          </a:xfrm>
          <a:prstGeom prst="rect">
            <a:avLst/>
          </a:prstGeom>
          <a:noFill/>
        </p:spPr>
        <p:txBody>
          <a:bodyPr wrap="square" rtlCol="0">
            <a:spAutoFit/>
          </a:bodyPr>
          <a:lstStyle/>
          <a:p>
            <a:pPr algn="ctr"/>
            <a:r>
              <a:rPr lang="en-US" altLang="zh-CN" sz="2000" dirty="0" smtClean="0">
                <a:solidFill>
                  <a:schemeClr val="accent2">
                    <a:lumMod val="75000"/>
                  </a:schemeClr>
                </a:solidFill>
                <a:latin typeface="Segoe UI Historic" panose="020B0502040204020203" pitchFamily="34" charset="0"/>
                <a:ea typeface="Segoe UI Historic" panose="020B0502040204020203" pitchFamily="34" charset="0"/>
                <a:cs typeface="Segoe UI Historic" panose="020B0502040204020203" pitchFamily="34" charset="0"/>
              </a:rPr>
              <a:t>CRFs</a:t>
            </a:r>
          </a:p>
        </p:txBody>
      </p:sp>
      <p:sp>
        <p:nvSpPr>
          <p:cNvPr id="8" name="文本框 7"/>
          <p:cNvSpPr txBox="1"/>
          <p:nvPr/>
        </p:nvSpPr>
        <p:spPr>
          <a:xfrm>
            <a:off x="2277000" y="3884066"/>
            <a:ext cx="2790000" cy="400110"/>
          </a:xfrm>
          <a:prstGeom prst="rect">
            <a:avLst/>
          </a:prstGeom>
          <a:noFill/>
        </p:spPr>
        <p:txBody>
          <a:bodyPr wrap="square" rtlCol="0">
            <a:spAutoFit/>
          </a:bodyPr>
          <a:lstStyle/>
          <a:p>
            <a:pPr algn="ctr"/>
            <a:r>
              <a:rPr lang="en-US" altLang="zh-CN" sz="2000" dirty="0" smtClean="0">
                <a:solidFill>
                  <a:schemeClr val="accent2">
                    <a:lumMod val="75000"/>
                  </a:schemeClr>
                </a:solidFill>
                <a:latin typeface="Segoe UI Historic" panose="020B0502040204020203" pitchFamily="34" charset="0"/>
                <a:ea typeface="Segoe UI Historic" panose="020B0502040204020203" pitchFamily="34" charset="0"/>
                <a:cs typeface="Segoe UI Historic" panose="020B0502040204020203" pitchFamily="34" charset="0"/>
              </a:rPr>
              <a:t>Structured Perceptron</a:t>
            </a:r>
          </a:p>
        </p:txBody>
      </p:sp>
      <p:sp>
        <p:nvSpPr>
          <p:cNvPr id="9" name="文本框 8"/>
          <p:cNvSpPr txBox="1"/>
          <p:nvPr/>
        </p:nvSpPr>
        <p:spPr>
          <a:xfrm>
            <a:off x="3095239" y="3542101"/>
            <a:ext cx="923735" cy="400110"/>
          </a:xfrm>
          <a:prstGeom prst="rect">
            <a:avLst/>
          </a:prstGeom>
          <a:noFill/>
        </p:spPr>
        <p:txBody>
          <a:bodyPr wrap="square" rtlCol="0">
            <a:spAutoFit/>
          </a:bodyPr>
          <a:lstStyle/>
          <a:p>
            <a:pPr algn="ctr"/>
            <a:r>
              <a:rPr lang="en-US" altLang="zh-CN" sz="2000" dirty="0" smtClean="0">
                <a:solidFill>
                  <a:schemeClr val="accent2">
                    <a:lumMod val="75000"/>
                  </a:schemeClr>
                </a:solidFill>
                <a:latin typeface="Segoe UI Historic" panose="020B0502040204020203" pitchFamily="34" charset="0"/>
                <a:ea typeface="Segoe UI Historic" panose="020B0502040204020203" pitchFamily="34" charset="0"/>
                <a:cs typeface="Segoe UI Historic" panose="020B0502040204020203" pitchFamily="34" charset="0"/>
              </a:rPr>
              <a:t>MIRA</a:t>
            </a:r>
          </a:p>
        </p:txBody>
      </p:sp>
      <p:sp>
        <p:nvSpPr>
          <p:cNvPr id="10" name="文本框 9"/>
          <p:cNvSpPr txBox="1"/>
          <p:nvPr/>
        </p:nvSpPr>
        <p:spPr>
          <a:xfrm>
            <a:off x="3933869" y="3157271"/>
            <a:ext cx="1782687" cy="400110"/>
          </a:xfrm>
          <a:prstGeom prst="rect">
            <a:avLst/>
          </a:prstGeom>
          <a:noFill/>
        </p:spPr>
        <p:txBody>
          <a:bodyPr wrap="square" rtlCol="0">
            <a:spAutoFit/>
          </a:bodyPr>
          <a:lstStyle/>
          <a:p>
            <a:pPr algn="ctr"/>
            <a:r>
              <a:rPr lang="en-US" altLang="zh-CN" sz="2000" dirty="0" smtClean="0">
                <a:solidFill>
                  <a:schemeClr val="accent2">
                    <a:lumMod val="75000"/>
                  </a:schemeClr>
                </a:solidFill>
                <a:latin typeface="Segoe UI Historic" panose="020B0502040204020203" pitchFamily="34" charset="0"/>
                <a:ea typeface="Segoe UI Historic" panose="020B0502040204020203" pitchFamily="34" charset="0"/>
                <a:cs typeface="Segoe UI Historic" panose="020B0502040204020203" pitchFamily="34" charset="0"/>
              </a:rPr>
              <a:t>k-best MIRA</a:t>
            </a:r>
          </a:p>
        </p:txBody>
      </p:sp>
      <p:sp>
        <p:nvSpPr>
          <p:cNvPr id="11" name="椭圆 7"/>
          <p:cNvSpPr>
            <a:spLocks noChangeAspect="1" noChangeArrowheads="1"/>
          </p:cNvSpPr>
          <p:nvPr/>
        </p:nvSpPr>
        <p:spPr bwMode="auto">
          <a:xfrm>
            <a:off x="567000" y="-36000"/>
            <a:ext cx="2385000" cy="609600"/>
          </a:xfrm>
          <a:prstGeom prst="ellipse">
            <a:avLst/>
          </a:prstGeom>
          <a:noFill/>
          <a:ln w="19050" algn="ctr">
            <a:solidFill>
              <a:srgbClr val="FFC000"/>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cxnSp>
        <p:nvCxnSpPr>
          <p:cNvPr id="13" name="直接连接符 12"/>
          <p:cNvCxnSpPr/>
          <p:nvPr/>
        </p:nvCxnSpPr>
        <p:spPr>
          <a:xfrm flipV="1">
            <a:off x="1962000" y="2682296"/>
            <a:ext cx="4770000" cy="1511704"/>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28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P spid="11"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388" y="549000"/>
            <a:ext cx="8640762" cy="5616575"/>
          </a:xfrm>
        </p:spPr>
        <p:txBody>
          <a:bodyPr/>
          <a:lstStyle/>
          <a:p>
            <a:pPr marL="342900" lvl="1" indent="-342900">
              <a:spcAft>
                <a:spcPts val="1200"/>
              </a:spcAft>
              <a:buClr>
                <a:srgbClr val="7030A0"/>
              </a:buClr>
              <a:buSzPct val="80000"/>
            </a:pPr>
            <a:r>
              <a:rPr lang="en-US" sz="2400" b="1" dirty="0"/>
              <a:t>S</a:t>
            </a:r>
            <a:r>
              <a:rPr lang="en-US" sz="2400" b="1" dirty="0" smtClean="0"/>
              <a:t>tep by step</a:t>
            </a:r>
            <a:r>
              <a:rPr lang="en-US" dirty="0" smtClean="0"/>
              <a:t>: </a:t>
            </a:r>
            <a:r>
              <a:rPr lang="en-US" dirty="0"/>
              <a:t>predicate identification, argument identification, argument classification </a:t>
            </a:r>
            <a:endParaRPr lang="en-US" dirty="0" smtClean="0"/>
          </a:p>
          <a:p>
            <a:pPr marL="342900" lvl="1" indent="-342900">
              <a:spcAft>
                <a:spcPts val="1200"/>
              </a:spcAft>
              <a:buClr>
                <a:srgbClr val="7030A0"/>
              </a:buClr>
              <a:buSzPct val="80000"/>
            </a:pPr>
            <a:r>
              <a:rPr lang="en-US" sz="2400" b="1" dirty="0" smtClean="0"/>
              <a:t>Each step: </a:t>
            </a:r>
            <a:r>
              <a:rPr lang="en-US" dirty="0" smtClean="0"/>
              <a:t>local classifiers with feature extraction, using CNN, or LSTM</a:t>
            </a:r>
            <a:endParaRPr lang="en-US" dirty="0"/>
          </a:p>
        </p:txBody>
      </p:sp>
      <p:sp>
        <p:nvSpPr>
          <p:cNvPr id="3" name="Title 2"/>
          <p:cNvSpPr>
            <a:spLocks noGrp="1"/>
          </p:cNvSpPr>
          <p:nvPr>
            <p:ph type="title"/>
          </p:nvPr>
        </p:nvSpPr>
        <p:spPr/>
        <p:txBody>
          <a:bodyPr/>
          <a:lstStyle/>
          <a:p>
            <a:r>
              <a:rPr lang="en-US" dirty="0" smtClean="0"/>
              <a:t>Pipeline System</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190</a:t>
            </a:fld>
            <a:endParaRPr lang="zh-CN" altLang="en-US"/>
          </a:p>
        </p:txBody>
      </p:sp>
      <p:pic>
        <p:nvPicPr>
          <p:cNvPr id="5" name="Picture 4" descr="Screen Shot 2016-09-27 at 12.24.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0" y="2172124"/>
            <a:ext cx="4481190" cy="4766876"/>
          </a:xfrm>
          <a:prstGeom prst="rect">
            <a:avLst/>
          </a:prstGeom>
        </p:spPr>
      </p:pic>
      <p:pic>
        <p:nvPicPr>
          <p:cNvPr id="6" name="Picture 5" descr="Screen Shot 2016-09-27 at 12.28.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000" y="2844000"/>
            <a:ext cx="4726891" cy="3419600"/>
          </a:xfrm>
          <a:prstGeom prst="rect">
            <a:avLst/>
          </a:prstGeom>
        </p:spPr>
      </p:pic>
      <p:sp>
        <p:nvSpPr>
          <p:cNvPr id="7" name="Text Box 72"/>
          <p:cNvSpPr txBox="1">
            <a:spLocks noChangeArrowheads="1"/>
          </p:cNvSpPr>
          <p:nvPr/>
        </p:nvSpPr>
        <p:spPr bwMode="auto">
          <a:xfrm>
            <a:off x="3042000" y="2308890"/>
            <a:ext cx="990600" cy="400110"/>
          </a:xfrm>
          <a:prstGeom prst="rect">
            <a:avLst/>
          </a:prstGeom>
          <a:noFill/>
          <a:ln w="28575">
            <a:solidFill>
              <a:srgbClr val="0070C0"/>
            </a:solidFill>
            <a:miter lim="800000"/>
            <a:headEnd/>
            <a:tailEnd/>
          </a:ln>
          <a:effectLst>
            <a:glow rad="101600">
              <a:schemeClr val="accent6">
                <a:satMod val="175000"/>
                <a:alpha val="40000"/>
              </a:schemeClr>
            </a:glow>
          </a:effectLst>
        </p:spPr>
        <p:txBody>
          <a:bodyPr wrap="square">
            <a:spAutoFit/>
          </a:bodyPr>
          <a:lstStyle/>
          <a:p>
            <a:pPr algn="ctr"/>
            <a:r>
              <a:rPr lang="en-US" altLang="zh-CN" sz="2000" b="1" dirty="0" smtClean="0">
                <a:solidFill>
                  <a:srgbClr val="FF0000"/>
                </a:solidFill>
                <a:latin typeface="Times New Roman" pitchFamily="18" charset="0"/>
                <a:cs typeface="Times New Roman" pitchFamily="18" charset="0"/>
              </a:rPr>
              <a:t>CNN</a:t>
            </a:r>
            <a:endParaRPr lang="en-US" altLang="zh-CN" sz="2000" b="1" dirty="0">
              <a:solidFill>
                <a:srgbClr val="FF0000"/>
              </a:solidFill>
              <a:latin typeface="Times New Roman" pitchFamily="18" charset="0"/>
              <a:cs typeface="Times New Roman" pitchFamily="18" charset="0"/>
            </a:endParaRPr>
          </a:p>
        </p:txBody>
      </p:sp>
      <p:sp>
        <p:nvSpPr>
          <p:cNvPr id="8" name="Text Box 72"/>
          <p:cNvSpPr txBox="1">
            <a:spLocks noChangeArrowheads="1"/>
          </p:cNvSpPr>
          <p:nvPr/>
        </p:nvSpPr>
        <p:spPr bwMode="auto">
          <a:xfrm>
            <a:off x="6102000" y="2304000"/>
            <a:ext cx="990600" cy="400110"/>
          </a:xfrm>
          <a:prstGeom prst="rect">
            <a:avLst/>
          </a:prstGeom>
          <a:noFill/>
          <a:ln w="28575">
            <a:solidFill>
              <a:srgbClr val="0070C0"/>
            </a:solidFill>
            <a:miter lim="800000"/>
            <a:headEnd/>
            <a:tailEnd/>
          </a:ln>
          <a:effectLst>
            <a:glow rad="101600">
              <a:schemeClr val="accent6">
                <a:satMod val="175000"/>
                <a:alpha val="40000"/>
              </a:schemeClr>
            </a:glow>
          </a:effectLst>
        </p:spPr>
        <p:txBody>
          <a:bodyPr wrap="square">
            <a:spAutoFit/>
          </a:bodyPr>
          <a:lstStyle/>
          <a:p>
            <a:pPr algn="ctr"/>
            <a:r>
              <a:rPr lang="en-US" altLang="zh-CN" sz="2000" b="1" dirty="0" smtClean="0">
                <a:solidFill>
                  <a:srgbClr val="FF0000"/>
                </a:solidFill>
                <a:latin typeface="Times New Roman" pitchFamily="18" charset="0"/>
                <a:cs typeface="Times New Roman" pitchFamily="18" charset="0"/>
              </a:rPr>
              <a:t>LSTM</a:t>
            </a:r>
            <a:endParaRPr lang="en-US" altLang="zh-CN" sz="2000" b="1" dirty="0">
              <a:solidFill>
                <a:srgbClr val="FF0000"/>
              </a:solidFill>
              <a:latin typeface="Times New Roman" pitchFamily="18" charset="0"/>
              <a:cs typeface="Times New Roman" pitchFamily="18" charset="0"/>
            </a:endParaRPr>
          </a:p>
        </p:txBody>
      </p:sp>
      <p:sp>
        <p:nvSpPr>
          <p:cNvPr id="10" name="Rectangle 9"/>
          <p:cNvSpPr/>
          <p:nvPr/>
        </p:nvSpPr>
        <p:spPr>
          <a:xfrm>
            <a:off x="4572000" y="6488668"/>
            <a:ext cx="2032377" cy="276999"/>
          </a:xfrm>
          <a:prstGeom prst="rect">
            <a:avLst/>
          </a:prstGeom>
        </p:spPr>
        <p:txBody>
          <a:bodyPr wrap="none">
            <a:spAutoFit/>
          </a:bodyPr>
          <a:lstStyle/>
          <a:p>
            <a:r>
              <a:rPr lang="en-US" sz="1200" dirty="0" smtClean="0"/>
              <a:t>[Fortland and Martin, 2015]</a:t>
            </a:r>
            <a:endParaRPr lang="en-US" sz="1200" dirty="0"/>
          </a:p>
        </p:txBody>
      </p:sp>
      <p:sp>
        <p:nvSpPr>
          <p:cNvPr id="11" name="Rectangle 10"/>
          <p:cNvSpPr/>
          <p:nvPr/>
        </p:nvSpPr>
        <p:spPr>
          <a:xfrm>
            <a:off x="6454623" y="6489000"/>
            <a:ext cx="1836034" cy="276999"/>
          </a:xfrm>
          <a:prstGeom prst="rect">
            <a:avLst/>
          </a:prstGeom>
        </p:spPr>
        <p:txBody>
          <a:bodyPr wrap="none">
            <a:spAutoFit/>
          </a:bodyPr>
          <a:lstStyle/>
          <a:p>
            <a:r>
              <a:rPr lang="en-US" sz="1200" dirty="0" smtClean="0"/>
              <a:t>[Roth and Lapata, 2016]</a:t>
            </a:r>
            <a:endParaRPr lang="en-US" sz="1200" dirty="0"/>
          </a:p>
        </p:txBody>
      </p:sp>
    </p:spTree>
    <p:extLst>
      <p:ext uri="{BB962C8B-B14F-4D97-AF65-F5344CB8AC3E}">
        <p14:creationId xmlns:p14="http://schemas.microsoft.com/office/powerpoint/2010/main" val="60542027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Multi-Layered LSTM with CRF to </a:t>
            </a:r>
            <a:r>
              <a:rPr lang="en-US" dirty="0" smtClean="0">
                <a:solidFill>
                  <a:srgbClr val="FF0000"/>
                </a:solidFill>
              </a:rPr>
              <a:t>Sequence Tagging</a:t>
            </a:r>
            <a:r>
              <a:rPr lang="en-US" dirty="0" smtClean="0"/>
              <a:t>.</a:t>
            </a:r>
          </a:p>
          <a:p>
            <a:endParaRPr lang="en-US" dirty="0"/>
          </a:p>
          <a:p>
            <a:endParaRPr lang="en-US" dirty="0" smtClean="0"/>
          </a:p>
          <a:p>
            <a:endParaRPr lang="en-US" dirty="0"/>
          </a:p>
          <a:p>
            <a:endParaRPr lang="en-US" dirty="0" smtClean="0"/>
          </a:p>
          <a:p>
            <a:endParaRPr lang="en-US" dirty="0"/>
          </a:p>
          <a:p>
            <a:endParaRPr lang="en-US" sz="1400" dirty="0" smtClean="0"/>
          </a:p>
          <a:p>
            <a:pPr marL="0" indent="0">
              <a:buNone/>
            </a:pPr>
            <a:endParaRPr lang="en-US" sz="1400" dirty="0" smtClean="0"/>
          </a:p>
          <a:p>
            <a:pPr marL="0" indent="0">
              <a:buNone/>
            </a:pPr>
            <a:endParaRPr lang="en-US" sz="1400" dirty="0"/>
          </a:p>
          <a:p>
            <a:pPr marL="0" indent="0">
              <a:buNone/>
            </a:pPr>
            <a:endParaRPr lang="en-US" sz="1400" dirty="0" smtClean="0"/>
          </a:p>
          <a:p>
            <a:pPr marL="0" indent="0">
              <a:buNone/>
            </a:pPr>
            <a:endParaRPr lang="en-US" sz="1400" dirty="0"/>
          </a:p>
          <a:p>
            <a:pPr marL="0" indent="0">
              <a:buNone/>
            </a:pPr>
            <a:r>
              <a:rPr lang="en-US" sz="1600" dirty="0" smtClean="0"/>
              <a:t>[Zhou and Xu, 2016]</a:t>
            </a:r>
            <a:endParaRPr lang="en-US" sz="1600" dirty="0"/>
          </a:p>
        </p:txBody>
      </p:sp>
      <p:sp>
        <p:nvSpPr>
          <p:cNvPr id="3" name="Title 2"/>
          <p:cNvSpPr>
            <a:spLocks noGrp="1"/>
          </p:cNvSpPr>
          <p:nvPr>
            <p:ph type="title"/>
          </p:nvPr>
        </p:nvSpPr>
        <p:spPr/>
        <p:txBody>
          <a:bodyPr/>
          <a:lstStyle/>
          <a:p>
            <a:r>
              <a:rPr lang="en-US" dirty="0" smtClean="0"/>
              <a:t>End-to-End System</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191</a:t>
            </a:fld>
            <a:endParaRPr lang="zh-CN" altLang="en-US"/>
          </a:p>
        </p:txBody>
      </p:sp>
      <p:pic>
        <p:nvPicPr>
          <p:cNvPr id="5" name="Picture 4" descr="Screen Shot 2016-09-27 at 12.18.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000" y="1195638"/>
            <a:ext cx="6805554" cy="5113362"/>
          </a:xfrm>
          <a:prstGeom prst="rect">
            <a:avLst/>
          </a:prstGeom>
        </p:spPr>
      </p:pic>
      <p:pic>
        <p:nvPicPr>
          <p:cNvPr id="6" name="Picture 5" descr="Screen Shot 2016-09-27 at 12.17.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000" y="1224000"/>
            <a:ext cx="6715695" cy="5045769"/>
          </a:xfrm>
          <a:prstGeom prst="rect">
            <a:avLst/>
          </a:prstGeom>
        </p:spPr>
      </p:pic>
    </p:spTree>
    <p:extLst>
      <p:ext uri="{BB962C8B-B14F-4D97-AF65-F5344CB8AC3E}">
        <p14:creationId xmlns:p14="http://schemas.microsoft.com/office/powerpoint/2010/main" val="199511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a:t>
            </a:r>
            <a:r>
              <a:rPr lang="en-US" dirty="0" smtClean="0"/>
              <a:t>andle </a:t>
            </a:r>
            <a:r>
              <a:rPr lang="en-US" dirty="0" smtClean="0">
                <a:solidFill>
                  <a:srgbClr val="FF0000"/>
                </a:solidFill>
              </a:rPr>
              <a:t>long distance dependencies</a:t>
            </a:r>
            <a:r>
              <a:rPr lang="en-US" dirty="0" smtClean="0"/>
              <a:t> </a:t>
            </a:r>
          </a:p>
          <a:p>
            <a:r>
              <a:rPr lang="en-US" dirty="0" smtClean="0"/>
              <a:t>CNN</a:t>
            </a:r>
          </a:p>
          <a:p>
            <a:pPr lvl="1"/>
            <a:r>
              <a:rPr lang="en-US" dirty="0" smtClean="0"/>
              <a:t>good at capturing local features, or work</a:t>
            </a:r>
            <a:r>
              <a:rPr lang="zh-CN" altLang="en-US" dirty="0" smtClean="0"/>
              <a:t> </a:t>
            </a:r>
            <a:r>
              <a:rPr lang="en-US" altLang="zh-CN" dirty="0" smtClean="0"/>
              <a:t>on</a:t>
            </a:r>
            <a:r>
              <a:rPr lang="en-US" dirty="0" smtClean="0"/>
              <a:t> dependency path </a:t>
            </a:r>
            <a:endParaRPr lang="en-US" dirty="0"/>
          </a:p>
          <a:p>
            <a:pPr lvl="1"/>
            <a:r>
              <a:rPr lang="en-US" altLang="zh-CN" dirty="0" smtClean="0"/>
              <a:t>not</a:t>
            </a:r>
            <a:r>
              <a:rPr lang="zh-CN" altLang="en-US" dirty="0" smtClean="0"/>
              <a:t> </a:t>
            </a:r>
            <a:r>
              <a:rPr lang="en-US" altLang="zh-CN" dirty="0" smtClean="0"/>
              <a:t>so</a:t>
            </a:r>
            <a:r>
              <a:rPr lang="zh-CN" altLang="en-US" dirty="0" smtClean="0"/>
              <a:t> </a:t>
            </a:r>
            <a:r>
              <a:rPr lang="en-US" altLang="zh-CN" dirty="0" smtClean="0"/>
              <a:t>good</a:t>
            </a:r>
            <a:r>
              <a:rPr lang="zh-CN" altLang="en-US" dirty="0" smtClean="0"/>
              <a:t> </a:t>
            </a:r>
            <a:r>
              <a:rPr lang="en-US" altLang="zh-CN" dirty="0" smtClean="0"/>
              <a:t>at</a:t>
            </a:r>
            <a:r>
              <a:rPr lang="zh-CN" altLang="en-US" dirty="0" smtClean="0"/>
              <a:t> </a:t>
            </a:r>
            <a:r>
              <a:rPr lang="en-US" dirty="0" smtClean="0"/>
              <a:t>End-to-End systems, or extracting features from plain word sequence for SRL</a:t>
            </a:r>
          </a:p>
          <a:p>
            <a:pPr marL="457200" lvl="1" indent="0">
              <a:buNone/>
            </a:pPr>
            <a:endParaRPr lang="en-US" dirty="0" smtClean="0"/>
          </a:p>
          <a:p>
            <a:r>
              <a:rPr lang="en-US" dirty="0" smtClean="0"/>
              <a:t>LSTM</a:t>
            </a:r>
            <a:endParaRPr lang="en-US" dirty="0"/>
          </a:p>
          <a:p>
            <a:pPr lvl="1"/>
            <a:r>
              <a:rPr lang="en-US" dirty="0" smtClean="0"/>
              <a:t>good at capturing both local features, and global information, either for local decisions, or sentence level re-ranking</a:t>
            </a:r>
          </a:p>
          <a:p>
            <a:pPr lvl="1"/>
            <a:r>
              <a:rPr lang="en-US" dirty="0"/>
              <a:t>m</a:t>
            </a:r>
            <a:r>
              <a:rPr lang="en-US" dirty="0" smtClean="0"/>
              <a:t>ore </a:t>
            </a:r>
            <a:r>
              <a:rPr lang="en-US" dirty="0"/>
              <a:t>powerful in capturing features of various levels</a:t>
            </a:r>
            <a:endParaRPr lang="en-US" dirty="0" smtClean="0"/>
          </a:p>
          <a:p>
            <a:pPr lvl="1"/>
            <a:r>
              <a:rPr lang="en-US" dirty="0"/>
              <a:t>d</a:t>
            </a:r>
            <a:r>
              <a:rPr lang="en-US" dirty="0" smtClean="0"/>
              <a:t>eep LSTM can also be used to build End-to-End SRL systems</a:t>
            </a:r>
          </a:p>
          <a:p>
            <a:pPr lvl="1"/>
            <a:endParaRPr lang="en-US" dirty="0" smtClean="0"/>
          </a:p>
          <a:p>
            <a:endParaRPr lang="en-US" dirty="0"/>
          </a:p>
          <a:p>
            <a:endParaRPr lang="en-US" dirty="0" smtClean="0"/>
          </a:p>
        </p:txBody>
      </p:sp>
      <p:sp>
        <p:nvSpPr>
          <p:cNvPr id="3" name="Title 2"/>
          <p:cNvSpPr>
            <a:spLocks noGrp="1"/>
          </p:cNvSpPr>
          <p:nvPr>
            <p:ph type="title"/>
          </p:nvPr>
        </p:nvSpPr>
        <p:spPr/>
        <p:txBody>
          <a:bodyPr/>
          <a:lstStyle/>
          <a:p>
            <a:r>
              <a:rPr lang="en-US" dirty="0" smtClean="0"/>
              <a:t>CNN v.s. LSTM</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192</a:t>
            </a:fld>
            <a:endParaRPr lang="zh-CN" altLang="en-US"/>
          </a:p>
        </p:txBody>
      </p:sp>
    </p:spTree>
    <p:extLst>
      <p:ext uri="{BB962C8B-B14F-4D97-AF65-F5344CB8AC3E}">
        <p14:creationId xmlns:p14="http://schemas.microsoft.com/office/powerpoint/2010/main" val="304048523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Outline</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193</a:t>
            </a:fld>
            <a:endParaRPr lang="zh-CN" altLang="en-US"/>
          </a:p>
        </p:txBody>
      </p:sp>
      <p:sp>
        <p:nvSpPr>
          <p:cNvPr id="15" name="同心圆 14"/>
          <p:cNvSpPr/>
          <p:nvPr/>
        </p:nvSpPr>
        <p:spPr bwMode="blackWhite">
          <a:xfrm>
            <a:off x="575856" y="819000"/>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6" name="同心圆 15"/>
          <p:cNvSpPr/>
          <p:nvPr/>
        </p:nvSpPr>
        <p:spPr bwMode="blackWhite">
          <a:xfrm>
            <a:off x="2825856" y="2762856"/>
            <a:ext cx="1296144" cy="1296144"/>
          </a:xfrm>
          <a:prstGeom prst="donut">
            <a:avLst>
              <a:gd name="adj" fmla="val 17284"/>
            </a:avLst>
          </a:prstGeom>
          <a:solidFill>
            <a:srgbClr val="FF0000"/>
          </a:solidFill>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3001912" y="1866171"/>
            <a:ext cx="4450088" cy="584776"/>
          </a:xfrm>
          <a:prstGeom prst="rect">
            <a:avLst/>
          </a:prstGeom>
          <a:noFill/>
        </p:spPr>
        <p:txBody>
          <a:bodyPr wrap="square" rtlCol="0">
            <a:spAutoFit/>
          </a:bodyPr>
          <a:lstStyle/>
          <a:p>
            <a:r>
              <a:rPr lang="en-US" altLang="zh-CN" sz="3200" dirty="0" smtClean="0">
                <a:solidFill>
                  <a:srgbClr val="0000FF"/>
                </a:solidFill>
                <a:latin typeface="Yu Gothic UI Semibold" panose="020B0700000000000000" pitchFamily="34" charset="-128"/>
                <a:ea typeface="Yu Gothic UI Semibold" panose="020B0700000000000000" pitchFamily="34" charset="-128"/>
              </a:rPr>
              <a:t>Tree/Graph Structure</a:t>
            </a:r>
            <a:endParaRPr lang="zh-CN" altLang="en-US" sz="3200" dirty="0">
              <a:solidFill>
                <a:srgbClr val="0000FF"/>
              </a:solidFill>
              <a:latin typeface="Yu Gothic UI Semibold" panose="020B0700000000000000" pitchFamily="34" charset="-128"/>
              <a:ea typeface="Yu Gothic UI Semibold" panose="020B0700000000000000" pitchFamily="34" charset="-128"/>
            </a:endParaRPr>
          </a:p>
        </p:txBody>
      </p:sp>
      <p:sp>
        <p:nvSpPr>
          <p:cNvPr id="31" name="文本框 30"/>
          <p:cNvSpPr txBox="1"/>
          <p:nvPr/>
        </p:nvSpPr>
        <p:spPr>
          <a:xfrm>
            <a:off x="1930880" y="954000"/>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Sequence Tagging</a:t>
            </a:r>
            <a:endParaRPr lang="zh-CN" altLang="en-US" sz="3200" dirty="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2" name="文本框 31"/>
          <p:cNvSpPr txBox="1"/>
          <p:nvPr/>
        </p:nvSpPr>
        <p:spPr>
          <a:xfrm>
            <a:off x="4212000" y="2934225"/>
            <a:ext cx="4365000" cy="584776"/>
          </a:xfrm>
          <a:prstGeom prst="rect">
            <a:avLst/>
          </a:prstGeom>
          <a:noFill/>
        </p:spPr>
        <p:txBody>
          <a:bodyPr wrap="square" rtlCol="0">
            <a:spAutoFit/>
          </a:bodyPr>
          <a:lstStyle/>
          <a:p>
            <a:r>
              <a:rPr lang="en-US" altLang="zh-CN" sz="3200" dirty="0" smtClean="0">
                <a:solidFill>
                  <a:srgbClr val="FF0000"/>
                </a:solidFill>
                <a:latin typeface="Yu Gothic UI Semibold" panose="020B0700000000000000" pitchFamily="34" charset="-128"/>
                <a:ea typeface="Yu Gothic UI Semibold" panose="020B0700000000000000" pitchFamily="34" charset="-128"/>
              </a:rPr>
              <a:t>Take-home Messages</a:t>
            </a:r>
            <a:endParaRPr lang="zh-CN" altLang="en-US" sz="3200" dirty="0">
              <a:solidFill>
                <a:srgbClr val="FF0000"/>
              </a:solidFill>
              <a:latin typeface="Yu Gothic UI Semibold" panose="020B0700000000000000" pitchFamily="34" charset="-128"/>
              <a:ea typeface="Yu Gothic UI Semibold" panose="020B0700000000000000" pitchFamily="34" charset="-128"/>
            </a:endParaRPr>
          </a:p>
        </p:txBody>
      </p:sp>
      <p:sp>
        <p:nvSpPr>
          <p:cNvPr id="20" name="同心圆 15"/>
          <p:cNvSpPr/>
          <p:nvPr/>
        </p:nvSpPr>
        <p:spPr bwMode="blackWhite">
          <a:xfrm>
            <a:off x="1700856" y="1817856"/>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8768979"/>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Standard</a:t>
            </a:r>
            <a:r>
              <a:rPr lang="zh-CN" altLang="en-US" dirty="0"/>
              <a:t> </a:t>
            </a:r>
            <a:r>
              <a:rPr lang="en-US" altLang="zh-CN" dirty="0"/>
              <a:t>settings</a:t>
            </a:r>
            <a:r>
              <a:rPr lang="zh-CN" altLang="en-US" dirty="0"/>
              <a:t> </a:t>
            </a:r>
            <a:r>
              <a:rPr lang="en-US" altLang="zh-CN" dirty="0"/>
              <a:t>for</a:t>
            </a:r>
            <a:r>
              <a:rPr lang="zh-CN" altLang="en-US" dirty="0"/>
              <a:t> </a:t>
            </a:r>
            <a:r>
              <a:rPr lang="en-US" altLang="zh-CN" dirty="0"/>
              <a:t>Sequence</a:t>
            </a:r>
            <a:r>
              <a:rPr lang="zh-CN" altLang="en-US" dirty="0"/>
              <a:t> </a:t>
            </a:r>
            <a:r>
              <a:rPr lang="en-US" altLang="zh-CN" dirty="0"/>
              <a:t>Tagging</a:t>
            </a:r>
          </a:p>
          <a:p>
            <a:pPr lvl="1"/>
            <a:r>
              <a:rPr lang="en-US" dirty="0"/>
              <a:t>BLSTM + CRF</a:t>
            </a:r>
          </a:p>
          <a:p>
            <a:pPr lvl="1"/>
            <a:r>
              <a:rPr lang="en-US" dirty="0"/>
              <a:t>character</a:t>
            </a:r>
            <a:r>
              <a:rPr lang="zh-CN" altLang="en-US" dirty="0"/>
              <a:t> </a:t>
            </a:r>
            <a:r>
              <a:rPr lang="en-US" altLang="zh-CN" dirty="0"/>
              <a:t>modeling</a:t>
            </a:r>
            <a:r>
              <a:rPr lang="zh-CN" altLang="en-US" dirty="0"/>
              <a:t> </a:t>
            </a:r>
            <a:r>
              <a:rPr lang="en-US" altLang="zh-CN" dirty="0"/>
              <a:t>or</a:t>
            </a:r>
            <a:r>
              <a:rPr lang="zh-CN" altLang="en-US" dirty="0"/>
              <a:t> </a:t>
            </a:r>
            <a:r>
              <a:rPr lang="en-US" altLang="zh-CN" dirty="0"/>
              <a:t>CNN</a:t>
            </a:r>
            <a:r>
              <a:rPr lang="zh-CN" altLang="en-US" dirty="0"/>
              <a:t> </a:t>
            </a:r>
            <a:r>
              <a:rPr lang="en-US" altLang="zh-CN" dirty="0"/>
              <a:t>for</a:t>
            </a:r>
            <a:r>
              <a:rPr lang="zh-CN" altLang="en-US" dirty="0"/>
              <a:t> </a:t>
            </a:r>
            <a:r>
              <a:rPr lang="en-US" altLang="zh-CN" dirty="0"/>
              <a:t>fine</a:t>
            </a:r>
            <a:r>
              <a:rPr lang="zh-CN" altLang="en-US" dirty="0"/>
              <a:t> </a:t>
            </a:r>
            <a:r>
              <a:rPr lang="en-US" altLang="zh-CN" dirty="0"/>
              <a:t>modeling</a:t>
            </a:r>
            <a:r>
              <a:rPr lang="zh-CN" altLang="en-US" dirty="0"/>
              <a:t> </a:t>
            </a:r>
            <a:endParaRPr lang="en-US" altLang="zh-CN" dirty="0"/>
          </a:p>
          <a:p>
            <a:pPr lvl="1"/>
            <a:r>
              <a:rPr lang="en-US" altLang="zh-CN" dirty="0"/>
              <a:t>fused</a:t>
            </a:r>
            <a:r>
              <a:rPr lang="zh-CN" altLang="en-US" dirty="0"/>
              <a:t> </a:t>
            </a:r>
            <a:r>
              <a:rPr lang="en-US" altLang="zh-CN" dirty="0"/>
              <a:t>with</a:t>
            </a:r>
            <a:r>
              <a:rPr lang="zh-CN" altLang="en-US" dirty="0"/>
              <a:t> </a:t>
            </a:r>
            <a:r>
              <a:rPr lang="en-US" altLang="zh-CN" dirty="0"/>
              <a:t>successful</a:t>
            </a:r>
            <a:r>
              <a:rPr lang="zh-CN" altLang="en-US" dirty="0"/>
              <a:t> </a:t>
            </a:r>
            <a:r>
              <a:rPr lang="en-US" altLang="zh-CN" dirty="0"/>
              <a:t>traditional</a:t>
            </a:r>
            <a:r>
              <a:rPr lang="zh-CN" altLang="en-US" dirty="0"/>
              <a:t> </a:t>
            </a:r>
            <a:r>
              <a:rPr lang="en-US" altLang="zh-CN" dirty="0"/>
              <a:t>features</a:t>
            </a:r>
            <a:r>
              <a:rPr lang="zh-CN" altLang="en-US" dirty="0"/>
              <a:t> </a:t>
            </a:r>
            <a:endParaRPr lang="en-US" altLang="zh-CN" dirty="0"/>
          </a:p>
          <a:p>
            <a:pPr lvl="1"/>
            <a:r>
              <a:rPr lang="en-US" dirty="0"/>
              <a:t>perhaps</a:t>
            </a:r>
            <a:r>
              <a:rPr lang="zh-CN" altLang="en-US" dirty="0"/>
              <a:t>, </a:t>
            </a:r>
            <a:r>
              <a:rPr lang="en-US" altLang="zh-CN" dirty="0"/>
              <a:t>beam</a:t>
            </a:r>
            <a:r>
              <a:rPr lang="zh-CN" altLang="en-US" dirty="0"/>
              <a:t> </a:t>
            </a:r>
            <a:r>
              <a:rPr lang="en-US" altLang="zh-CN" dirty="0"/>
              <a:t>search</a:t>
            </a:r>
            <a:r>
              <a:rPr lang="zh-CN" altLang="en-US" dirty="0"/>
              <a:t> </a:t>
            </a:r>
            <a:r>
              <a:rPr lang="en-US" altLang="zh-CN" dirty="0" smtClean="0"/>
              <a:t>for</a:t>
            </a:r>
            <a:r>
              <a:rPr lang="zh-CN" altLang="en-US" dirty="0" smtClean="0"/>
              <a:t> </a:t>
            </a:r>
            <a:r>
              <a:rPr lang="en-US" altLang="zh-CN" dirty="0" smtClean="0"/>
              <a:t>various</a:t>
            </a:r>
            <a:r>
              <a:rPr lang="zh-CN" altLang="en-US" dirty="0" smtClean="0"/>
              <a:t> </a:t>
            </a:r>
            <a:r>
              <a:rPr lang="en-US" altLang="zh-CN" dirty="0" smtClean="0"/>
              <a:t>features</a:t>
            </a:r>
            <a:endParaRPr lang="en-US" altLang="zh-CN" dirty="0"/>
          </a:p>
          <a:p>
            <a:pPr lvl="1"/>
            <a:r>
              <a:rPr lang="en-US" dirty="0" smtClean="0"/>
              <a:t>But</a:t>
            </a:r>
            <a:r>
              <a:rPr lang="zh-CN" altLang="en-US" dirty="0" smtClean="0"/>
              <a:t>             </a:t>
            </a:r>
            <a:r>
              <a:rPr lang="en-US" altLang="zh-CN" dirty="0" smtClean="0">
                <a:solidFill>
                  <a:srgbClr val="FF0000"/>
                </a:solidFill>
              </a:rPr>
              <a:t>Use</a:t>
            </a:r>
            <a:r>
              <a:rPr lang="zh-CN" altLang="en-US" dirty="0" smtClean="0">
                <a:solidFill>
                  <a:srgbClr val="FF0000"/>
                </a:solidFill>
              </a:rPr>
              <a:t> </a:t>
            </a:r>
            <a:r>
              <a:rPr lang="en-US" altLang="zh-CN" dirty="0" smtClean="0">
                <a:solidFill>
                  <a:srgbClr val="FF0000"/>
                </a:solidFill>
              </a:rPr>
              <a:t>as</a:t>
            </a:r>
            <a:r>
              <a:rPr lang="zh-CN" altLang="en-US" dirty="0" smtClean="0">
                <a:solidFill>
                  <a:srgbClr val="FF0000"/>
                </a:solidFill>
              </a:rPr>
              <a:t> </a:t>
            </a:r>
            <a:r>
              <a:rPr lang="en-US" altLang="zh-CN" dirty="0" smtClean="0">
                <a:solidFill>
                  <a:srgbClr val="FF0000"/>
                </a:solidFill>
              </a:rPr>
              <a:t>many</a:t>
            </a:r>
            <a:r>
              <a:rPr lang="zh-CN" altLang="en-US" dirty="0" smtClean="0">
                <a:solidFill>
                  <a:srgbClr val="FF0000"/>
                </a:solidFill>
              </a:rPr>
              <a:t> </a:t>
            </a:r>
            <a:r>
              <a:rPr lang="en-US" altLang="zh-CN" dirty="0" smtClean="0">
                <a:solidFill>
                  <a:srgbClr val="FF0000"/>
                </a:solidFill>
              </a:rPr>
              <a:t>useful</a:t>
            </a:r>
            <a:r>
              <a:rPr lang="zh-CN" altLang="en-US" dirty="0" smtClean="0">
                <a:solidFill>
                  <a:srgbClr val="FF0000"/>
                </a:solidFill>
              </a:rPr>
              <a:t> </a:t>
            </a:r>
            <a:r>
              <a:rPr lang="en-US" altLang="zh-CN" dirty="0" smtClean="0">
                <a:solidFill>
                  <a:srgbClr val="FF0000"/>
                </a:solidFill>
              </a:rPr>
              <a:t>resources</a:t>
            </a:r>
            <a:r>
              <a:rPr lang="zh-CN" altLang="en-US" dirty="0" smtClean="0">
                <a:solidFill>
                  <a:srgbClr val="FF0000"/>
                </a:solidFill>
              </a:rPr>
              <a:t> </a:t>
            </a:r>
            <a:r>
              <a:rPr lang="en-US" altLang="zh-CN" dirty="0" smtClean="0">
                <a:solidFill>
                  <a:srgbClr val="FF0000"/>
                </a:solidFill>
              </a:rPr>
              <a:t>as</a:t>
            </a:r>
            <a:r>
              <a:rPr lang="zh-CN" altLang="en-US" dirty="0" smtClean="0">
                <a:solidFill>
                  <a:srgbClr val="FF0000"/>
                </a:solidFill>
              </a:rPr>
              <a:t> </a:t>
            </a:r>
            <a:r>
              <a:rPr lang="en-US" altLang="zh-CN" dirty="0" smtClean="0">
                <a:solidFill>
                  <a:srgbClr val="FF0000"/>
                </a:solidFill>
              </a:rPr>
              <a:t>you</a:t>
            </a:r>
            <a:r>
              <a:rPr lang="zh-CN" altLang="en-US" dirty="0" smtClean="0">
                <a:solidFill>
                  <a:srgbClr val="FF0000"/>
                </a:solidFill>
              </a:rPr>
              <a:t> </a:t>
            </a:r>
            <a:r>
              <a:rPr lang="en-US" altLang="zh-CN" dirty="0" smtClean="0">
                <a:solidFill>
                  <a:srgbClr val="FF0000"/>
                </a:solidFill>
              </a:rPr>
              <a:t>can</a:t>
            </a:r>
            <a:r>
              <a:rPr lang="zh-CN" altLang="en-US" dirty="0" smtClean="0">
                <a:solidFill>
                  <a:srgbClr val="FF0000"/>
                </a:solidFill>
              </a:rPr>
              <a:t> </a:t>
            </a:r>
            <a:r>
              <a:rPr lang="en-US" altLang="zh-CN" dirty="0" smtClean="0">
                <a:solidFill>
                  <a:srgbClr val="FF0000"/>
                </a:solidFill>
              </a:rPr>
              <a:t>!</a:t>
            </a:r>
            <a:r>
              <a:rPr lang="zh-CN" altLang="en-US" dirty="0" smtClean="0">
                <a:solidFill>
                  <a:srgbClr val="FF0000"/>
                </a:solidFill>
              </a:rPr>
              <a:t> </a:t>
            </a:r>
            <a:endParaRPr lang="en-US" dirty="0" smtClean="0">
              <a:solidFill>
                <a:srgbClr val="FF0000"/>
              </a:solidFill>
            </a:endParaRPr>
          </a:p>
          <a:p>
            <a:r>
              <a:rPr lang="en-US" dirty="0" smtClean="0"/>
              <a:t>More</a:t>
            </a:r>
            <a:r>
              <a:rPr lang="zh-CN" altLang="en-US" dirty="0" smtClean="0"/>
              <a:t> </a:t>
            </a:r>
            <a:r>
              <a:rPr lang="en-US" altLang="zh-CN" dirty="0" smtClean="0"/>
              <a:t>complex</a:t>
            </a:r>
            <a:r>
              <a:rPr lang="zh-CN" altLang="en-US" dirty="0" smtClean="0"/>
              <a:t> </a:t>
            </a:r>
            <a:r>
              <a:rPr lang="en-US" altLang="zh-CN" dirty="0" smtClean="0"/>
              <a:t>structures</a:t>
            </a:r>
            <a:endParaRPr lang="en-US" dirty="0"/>
          </a:p>
          <a:p>
            <a:pPr lvl="1"/>
            <a:r>
              <a:rPr lang="en-US" dirty="0" smtClean="0"/>
              <a:t>BLSTM</a:t>
            </a:r>
            <a:r>
              <a:rPr lang="zh-CN" altLang="en-US" dirty="0" smtClean="0"/>
              <a:t> </a:t>
            </a:r>
            <a:r>
              <a:rPr lang="en-US" altLang="zh-CN" dirty="0" smtClean="0"/>
              <a:t>+</a:t>
            </a:r>
            <a:r>
              <a:rPr lang="zh-CN" altLang="en-US" dirty="0" smtClean="0"/>
              <a:t> </a:t>
            </a:r>
            <a:r>
              <a:rPr lang="en-US" altLang="zh-CN" dirty="0" smtClean="0"/>
              <a:t>Transition</a:t>
            </a:r>
            <a:r>
              <a:rPr lang="zh-CN" altLang="en-US" dirty="0" smtClean="0"/>
              <a:t> </a:t>
            </a:r>
            <a:r>
              <a:rPr lang="en-US" altLang="zh-CN" dirty="0" smtClean="0"/>
              <a:t>base</a:t>
            </a:r>
            <a:r>
              <a:rPr lang="zh-CN" altLang="en-US" dirty="0" smtClean="0"/>
              <a:t> </a:t>
            </a:r>
            <a:r>
              <a:rPr lang="en-US" altLang="zh-CN" dirty="0" smtClean="0"/>
              <a:t>systems</a:t>
            </a:r>
            <a:endParaRPr lang="en-US" dirty="0" smtClean="0"/>
          </a:p>
          <a:p>
            <a:pPr lvl="1"/>
            <a:r>
              <a:rPr lang="en-US" dirty="0" smtClean="0"/>
              <a:t>choose</a:t>
            </a:r>
            <a:r>
              <a:rPr lang="zh-CN" altLang="en-US" dirty="0" smtClean="0"/>
              <a:t> </a:t>
            </a:r>
            <a:r>
              <a:rPr lang="en-US" altLang="zh-CN" dirty="0" smtClean="0"/>
              <a:t>from</a:t>
            </a:r>
            <a:r>
              <a:rPr lang="zh-CN" altLang="en-US" dirty="0" smtClean="0"/>
              <a:t> </a:t>
            </a:r>
            <a:r>
              <a:rPr lang="en-US" altLang="zh-CN" dirty="0" smtClean="0"/>
              <a:t>greedy</a:t>
            </a:r>
            <a:r>
              <a:rPr lang="zh-CN" altLang="en-US" dirty="0" smtClean="0"/>
              <a:t> </a:t>
            </a:r>
            <a:r>
              <a:rPr lang="en-US" altLang="zh-CN" dirty="0" smtClean="0"/>
              <a:t>search</a:t>
            </a:r>
            <a:r>
              <a:rPr lang="zh-CN" altLang="en-US" dirty="0" smtClean="0"/>
              <a:t> </a:t>
            </a:r>
            <a:r>
              <a:rPr lang="en-US" altLang="zh-CN" dirty="0" smtClean="0"/>
              <a:t>/</a:t>
            </a:r>
            <a:r>
              <a:rPr lang="zh-CN" altLang="en-US" dirty="0" smtClean="0"/>
              <a:t> </a:t>
            </a:r>
            <a:r>
              <a:rPr lang="en-US" altLang="zh-CN" dirty="0" smtClean="0"/>
              <a:t>beam</a:t>
            </a:r>
            <a:r>
              <a:rPr lang="zh-CN" altLang="en-US" dirty="0" smtClean="0"/>
              <a:t> </a:t>
            </a:r>
            <a:r>
              <a:rPr lang="en-US" altLang="zh-CN" dirty="0" smtClean="0"/>
              <a:t>search</a:t>
            </a:r>
            <a:r>
              <a:rPr lang="zh-CN" altLang="en-US" dirty="0" smtClean="0"/>
              <a:t> </a:t>
            </a:r>
            <a:endParaRPr lang="en-US" altLang="zh-CN" dirty="0" smtClean="0"/>
          </a:p>
          <a:p>
            <a:pPr lvl="1"/>
            <a:r>
              <a:rPr lang="en-US" altLang="zh-CN" dirty="0" smtClean="0"/>
              <a:t>But</a:t>
            </a:r>
            <a:r>
              <a:rPr lang="zh-CN" altLang="en-US" dirty="0" smtClean="0"/>
              <a:t> </a:t>
            </a:r>
            <a:endParaRPr lang="en-US" altLang="zh-CN" dirty="0" smtClean="0"/>
          </a:p>
          <a:p>
            <a:pPr marL="457200" lvl="1" indent="0" algn="ctr">
              <a:buNone/>
            </a:pPr>
            <a:r>
              <a:rPr lang="en-US" altLang="zh-CN" dirty="0">
                <a:solidFill>
                  <a:srgbClr val="FF0000"/>
                </a:solidFill>
              </a:rPr>
              <a:t>C</a:t>
            </a:r>
            <a:r>
              <a:rPr lang="en-US" altLang="zh-CN" dirty="0" smtClean="0">
                <a:solidFill>
                  <a:srgbClr val="FF0000"/>
                </a:solidFill>
              </a:rPr>
              <a:t>hoose</a:t>
            </a:r>
            <a:r>
              <a:rPr lang="zh-CN" altLang="en-US" dirty="0" smtClean="0">
                <a:solidFill>
                  <a:srgbClr val="FF0000"/>
                </a:solidFill>
              </a:rPr>
              <a:t> </a:t>
            </a:r>
            <a:r>
              <a:rPr lang="en-US" altLang="zh-CN" dirty="0">
                <a:solidFill>
                  <a:srgbClr val="FF0000"/>
                </a:solidFill>
              </a:rPr>
              <a:t>g</a:t>
            </a:r>
            <a:r>
              <a:rPr lang="en-US" altLang="zh-CN" dirty="0" smtClean="0">
                <a:solidFill>
                  <a:srgbClr val="FF0000"/>
                </a:solidFill>
              </a:rPr>
              <a:t>lobally</a:t>
            </a:r>
            <a:r>
              <a:rPr lang="zh-CN" altLang="en-US" dirty="0" smtClean="0">
                <a:solidFill>
                  <a:srgbClr val="FF0000"/>
                </a:solidFill>
              </a:rPr>
              <a:t> </a:t>
            </a:r>
            <a:r>
              <a:rPr lang="en-US" altLang="zh-CN" dirty="0" smtClean="0">
                <a:solidFill>
                  <a:srgbClr val="FF0000"/>
                </a:solidFill>
              </a:rPr>
              <a:t>normalized</a:t>
            </a:r>
            <a:r>
              <a:rPr lang="zh-CN" altLang="en-US" dirty="0" smtClean="0">
                <a:solidFill>
                  <a:srgbClr val="FF0000"/>
                </a:solidFill>
              </a:rPr>
              <a:t> </a:t>
            </a:r>
            <a:r>
              <a:rPr lang="en-US" altLang="zh-CN" dirty="0" smtClean="0">
                <a:solidFill>
                  <a:srgbClr val="FF0000"/>
                </a:solidFill>
              </a:rPr>
              <a:t>models</a:t>
            </a:r>
            <a:r>
              <a:rPr lang="zh-CN" altLang="en-US" dirty="0" smtClean="0">
                <a:solidFill>
                  <a:srgbClr val="FF0000"/>
                </a:solidFill>
              </a:rPr>
              <a:t> </a:t>
            </a:r>
            <a:r>
              <a:rPr lang="en-US" altLang="zh-CN" dirty="0" smtClean="0">
                <a:solidFill>
                  <a:srgbClr val="FF0000"/>
                </a:solidFill>
              </a:rPr>
              <a:t>if</a:t>
            </a:r>
            <a:r>
              <a:rPr lang="zh-CN" altLang="en-US" dirty="0" smtClean="0">
                <a:solidFill>
                  <a:srgbClr val="FF0000"/>
                </a:solidFill>
              </a:rPr>
              <a:t> </a:t>
            </a:r>
            <a:r>
              <a:rPr lang="en-US" altLang="zh-CN" dirty="0" smtClean="0">
                <a:solidFill>
                  <a:srgbClr val="FF0000"/>
                </a:solidFill>
              </a:rPr>
              <a:t>you</a:t>
            </a:r>
            <a:r>
              <a:rPr lang="zh-CN" altLang="en-US" dirty="0" smtClean="0">
                <a:solidFill>
                  <a:srgbClr val="FF0000"/>
                </a:solidFill>
              </a:rPr>
              <a:t> </a:t>
            </a:r>
            <a:r>
              <a:rPr lang="en-US" altLang="zh-CN" dirty="0" smtClean="0">
                <a:solidFill>
                  <a:srgbClr val="FF0000"/>
                </a:solidFill>
              </a:rPr>
              <a:t>can!</a:t>
            </a:r>
          </a:p>
        </p:txBody>
      </p:sp>
      <p:sp>
        <p:nvSpPr>
          <p:cNvPr id="3" name="Title 2"/>
          <p:cNvSpPr>
            <a:spLocks noGrp="1"/>
          </p:cNvSpPr>
          <p:nvPr>
            <p:ph type="title"/>
          </p:nvPr>
        </p:nvSpPr>
        <p:spPr/>
        <p:txBody>
          <a:bodyPr/>
          <a:lstStyle/>
          <a:p>
            <a:r>
              <a:rPr lang="en-US" dirty="0" smtClean="0"/>
              <a:t>How-tos</a:t>
            </a:r>
            <a:endParaRPr lang="en-US" dirty="0"/>
          </a:p>
        </p:txBody>
      </p:sp>
      <p:sp>
        <p:nvSpPr>
          <p:cNvPr id="4" name="Slide Number Placeholder 3"/>
          <p:cNvSpPr>
            <a:spLocks noGrp="1"/>
          </p:cNvSpPr>
          <p:nvPr>
            <p:ph type="sldNum" sz="quarter" idx="10"/>
          </p:nvPr>
        </p:nvSpPr>
        <p:spPr/>
        <p:txBody>
          <a:bodyPr/>
          <a:lstStyle/>
          <a:p>
            <a:fld id="{0C913308-F349-4B6D-A68A-DD1791B4A57B}" type="slidenum">
              <a:rPr lang="zh-CN" altLang="en-US" smtClean="0"/>
              <a:pPr/>
              <a:t>194</a:t>
            </a:fld>
            <a:endParaRPr lang="zh-CN" altLang="en-US"/>
          </a:p>
        </p:txBody>
      </p:sp>
    </p:spTree>
    <p:extLst>
      <p:ext uri="{BB962C8B-B14F-4D97-AF65-F5344CB8AC3E}">
        <p14:creationId xmlns:p14="http://schemas.microsoft.com/office/powerpoint/2010/main" val="414307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lstStyle/>
          <a:p>
            <a:r>
              <a:rPr lang="en-US" altLang="zh-CN" dirty="0" smtClean="0"/>
              <a:t>Thanks</a:t>
            </a:r>
            <a:endParaRPr lang="zh-CN" altLang="en-US"/>
          </a:p>
        </p:txBody>
      </p:sp>
      <p:sp>
        <p:nvSpPr>
          <p:cNvPr id="6" name="副标题 5"/>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1006182235"/>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sz="1200" b="0" dirty="0" smtClean="0"/>
              <a:t>Alexandre </a:t>
            </a:r>
            <a:r>
              <a:rPr lang="en-US" altLang="zh-CN" sz="1200" b="0" dirty="0"/>
              <a:t>Passos, Vineet Kumar, Andrew McCallum, Lexicon Infused Phrase Embeddings for Named Entity Resolution, In Proceedings of the Eighteenth Conference on Computational Language Learning, pages 78–86, Baltimore, Maryland USA, June 26-27 2014. </a:t>
            </a:r>
          </a:p>
          <a:p>
            <a:r>
              <a:rPr lang="en-US" altLang="zh-CN" sz="1200" b="0" dirty="0"/>
              <a:t>Chris Alberti, David Weiss, Greg Coppola, and Slav Petrov. 2015. Improved transition-based parsing and tagging with neural networks. In Proceedings of the 2015 Conference on Empirical Methods in Natural Language Processing, pages 1354–1359.</a:t>
            </a:r>
          </a:p>
          <a:p>
            <a:r>
              <a:rPr lang="en-US" altLang="zh-CN" sz="1200" b="0" dirty="0"/>
              <a:t>Chris Dyer, Miguel Ballesteros, Wang Ling, Austin Matthews, and Noah A. Smith. 2015. Transition-based dependency parsing with stack long short-term memory. In Proceedings of the 53rd Annual Meeting of the Association for Computational Linguistics, pages 334–343.</a:t>
            </a:r>
          </a:p>
          <a:p>
            <a:r>
              <a:rPr lang="en-US" altLang="zh-CN" sz="1200" b="0" dirty="0"/>
              <a:t>Cıcero dos Santos and Victor Guimaraes, Boosting Named Entity Recognition with Neural Character Embeddings, In Proceedings of the Fifth Named Entity Workshop, joint with 53rd ACL and the 7th IJCNLP, pages 25–33, Beijing, China, July 26-31, 2015. </a:t>
            </a:r>
          </a:p>
          <a:p>
            <a:r>
              <a:rPr lang="en-US" altLang="zh-CN" sz="1200" b="0" dirty="0"/>
              <a:t>Cıcero Nogueira dos Santos and Bianca Zadrozny, Learning Character-level Representations for Part-of-Speech Tagging, In Proceedings of the 31st International Conference on Machine Learning, Beijing, China, 2014.</a:t>
            </a:r>
          </a:p>
          <a:p>
            <a:r>
              <a:rPr lang="en-US" altLang="zh-CN" sz="1200" b="0" dirty="0"/>
              <a:t>Daniel Andor, Chris Alberti, David Weiss, Aliaksei Severyn, Alessandro Presta, Kuzman Ganchev, Slav Petrov and Michael Collin, Globally Normalized Transition-Based Neural Networks, Proceedings of the 54th Annual Meeting of the Association for Computational Linguistics, pages 2442–2452, Berlin, Germany, August 7-12, 2016</a:t>
            </a:r>
          </a:p>
          <a:p>
            <a:r>
              <a:rPr lang="en-US" altLang="zh-CN" sz="1200" b="0" dirty="0"/>
              <a:t>Danqi Chen and Christopher D. Manning. 2014. A fast and accurate dependency parser using neural networks. In Proceedings of the 2014 Conference on Empirical Methods in Natural Language Processing, pages 740–750</a:t>
            </a:r>
            <a:r>
              <a:rPr lang="en-US" altLang="zh-CN" sz="1200" b="0" dirty="0" smtClean="0"/>
              <a:t>.</a:t>
            </a:r>
          </a:p>
          <a:p>
            <a:r>
              <a:rPr lang="en-US" altLang="zh-CN" sz="1200" b="0" dirty="0"/>
              <a:t>David Weiss, Chris Alberti, Michael Collins, and Slav Petrov. 2015. Structured training for neural network transition-based parsing. In Proceedings of the 53rd Annual Meeting of the Association for Computational Linguistics, pages 323–333.</a:t>
            </a:r>
            <a:endParaRPr lang="af-ZA" altLang="zh-CN" sz="1200" b="0" dirty="0"/>
          </a:p>
        </p:txBody>
      </p:sp>
      <p:sp>
        <p:nvSpPr>
          <p:cNvPr id="3" name="标题 2"/>
          <p:cNvSpPr>
            <a:spLocks noGrp="1"/>
          </p:cNvSpPr>
          <p:nvPr>
            <p:ph type="title"/>
          </p:nvPr>
        </p:nvSpPr>
        <p:spPr/>
        <p:txBody>
          <a:bodyPr/>
          <a:lstStyle/>
          <a:p>
            <a:r>
              <a:rPr lang="en-US" altLang="zh-CN" dirty="0" smtClean="0"/>
              <a:t>Reference</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196</a:t>
            </a:fld>
            <a:endParaRPr lang="zh-CN" altLang="en-US" dirty="0"/>
          </a:p>
        </p:txBody>
      </p:sp>
    </p:spTree>
    <p:extLst>
      <p:ext uri="{BB962C8B-B14F-4D97-AF65-F5344CB8AC3E}">
        <p14:creationId xmlns:p14="http://schemas.microsoft.com/office/powerpoint/2010/main" val="136000307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sz="1200" b="0" dirty="0"/>
              <a:t>Deng Cai and Hai Zhao, Neural Word Segmentation Learning for Chinese, In Proceedings of the 54th Annual Meeting of the Association for Computational Linguistics, pages 409–420, Berlin, Germany, August 7-12, 2016</a:t>
            </a:r>
          </a:p>
          <a:p>
            <a:r>
              <a:rPr lang="en-US" altLang="zh-CN" sz="1200" b="0" dirty="0"/>
              <a:t>Eliyahu Kiperwasser and Yoav Goldberg, Simple and Accurate Dependency Parsing Using Bidirectional LSTM Feature Representations, arXiv:1603.04351v2</a:t>
            </a:r>
          </a:p>
          <a:p>
            <a:r>
              <a:rPr lang="en-US" altLang="zh-CN" sz="1200" b="0" dirty="0"/>
              <a:t>Hao Zhou, Yue Zhang, and Jiajun Chen. 2015. A neural probabilistic structured-prediction model for transition-based dependency parsing. In Proceedings of the 53rd Annual Meeting of the Association for Computational Linguistics, pages 1213–1222.</a:t>
            </a:r>
          </a:p>
          <a:p>
            <a:r>
              <a:rPr lang="en-US" altLang="zh-CN" sz="1200" b="0" dirty="0"/>
              <a:t>In Transactions of the Association for Computational Linguistics, vol. 4, pp. 357–370, 2016</a:t>
            </a:r>
          </a:p>
          <a:p>
            <a:r>
              <a:rPr lang="en-US" altLang="zh-CN" sz="1200" b="0" dirty="0"/>
              <a:t>Jason P.C. Chiu and Eric Nichols, Named Entity Recognition with Bidirectional LSTM-CNNs, </a:t>
            </a:r>
          </a:p>
          <a:p>
            <a:r>
              <a:rPr lang="en-US" altLang="zh-CN" sz="1200" b="0" dirty="0"/>
              <a:t>Jie Zhou and Wei Xu. 2015. End-to-end learning of semantic role labelling using recurrent neural networks. In Proceedings of the 53rd Annual Meeting of the Association for Computational Linguistics and the 7th International Joint Conference on Natural Language Processing, pages 1127–1137.</a:t>
            </a:r>
          </a:p>
          <a:p>
            <a:r>
              <a:rPr lang="en-US" altLang="zh-CN" sz="1200" b="0" dirty="0"/>
              <a:t>Jingjing Xu and Xu Sun, Dependency-based Gated Recursive Neural Network for Chinese Word Segmentation, In Proceedings of the 54th Annual Meeting of the Association for Computational Linguistics, pages 567–572, Berlin, Germany, August 7-12, 2016</a:t>
            </a:r>
          </a:p>
          <a:p>
            <a:r>
              <a:rPr lang="en-US" altLang="zh-CN" sz="1200" b="0" dirty="0"/>
              <a:t>Longkai Zhang, Houfeng Wang, Xu Sun, and Mairgup Mansur. 2013a. Exploring representations from unlabeled data with co-training for Chinese word segmentation. In Proceedings of the EMNLP 2013, pages 311–321, Seattle, Washington, USA, October.</a:t>
            </a:r>
          </a:p>
          <a:p>
            <a:r>
              <a:rPr lang="en-US" altLang="zh-CN" sz="1200" b="0" dirty="0"/>
              <a:t>Matthieu Labeau, Kevin Loser, Alexandre Allauzen, Non-lexical neural architecture for fine-grained POS Tagging, In Proceedings of the 2015 Conference on Empirical Methods in Natural Language Processing, pages 232–237, Lisbon, Portugal, 17-21 September </a:t>
            </a:r>
            <a:r>
              <a:rPr lang="en-US" altLang="zh-CN" sz="1200" b="0" dirty="0" smtClean="0"/>
              <a:t>2015</a:t>
            </a:r>
            <a:endParaRPr lang="af-ZA" altLang="zh-CN" sz="1200" b="0" dirty="0"/>
          </a:p>
          <a:p>
            <a:endParaRPr lang="zh-CN" altLang="en-US" sz="1200" b="0" dirty="0"/>
          </a:p>
        </p:txBody>
      </p:sp>
      <p:sp>
        <p:nvSpPr>
          <p:cNvPr id="3" name="标题 2"/>
          <p:cNvSpPr>
            <a:spLocks noGrp="1"/>
          </p:cNvSpPr>
          <p:nvPr>
            <p:ph type="title"/>
          </p:nvPr>
        </p:nvSpPr>
        <p:spPr/>
        <p:txBody>
          <a:bodyPr/>
          <a:lstStyle/>
          <a:p>
            <a:r>
              <a:rPr lang="en-US" altLang="zh-CN" dirty="0" smtClean="0"/>
              <a:t>Reference</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197</a:t>
            </a:fld>
            <a:endParaRPr lang="zh-CN" altLang="en-US"/>
          </a:p>
        </p:txBody>
      </p:sp>
    </p:spTree>
    <p:extLst>
      <p:ext uri="{BB962C8B-B14F-4D97-AF65-F5344CB8AC3E}">
        <p14:creationId xmlns:p14="http://schemas.microsoft.com/office/powerpoint/2010/main" val="136466997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sz="1200" b="0" dirty="0"/>
              <a:t>Meishan Zhang, Yue Zhang, Guohong Fu, Transition-Based Neural Word Segmentation, In Proceedings of the 54th Annual Meeting of the Association for Computational Linguistics, pages 421–431, Berlin, Germany, August 7-12, 2016.</a:t>
            </a:r>
          </a:p>
          <a:p>
            <a:r>
              <a:rPr lang="en-US" altLang="zh-CN" sz="1200" b="0" dirty="0"/>
              <a:t>Michael Roth and Mirella Lapata, Neural Semantic Role Labeling with Dependency Path Embeddings, In Proceedings of the 54th Annual Meeting of the Association for Computational Linguistics, pages 1192–1202, Berlin, Germany, August 7-12, 2016</a:t>
            </a:r>
          </a:p>
          <a:p>
            <a:r>
              <a:rPr lang="en-US" altLang="zh-CN" sz="1200" b="0" dirty="0"/>
              <a:t>Miguel Ballesteros, Chris Dyer, and Noah A. Smith. 2015. Improved transition-based parsing by modeling characters instead of words with LSTMs. In Proceedings of the 2015 Conference on Empirical Methods in Natural Language Processing, pages 349–359.</a:t>
            </a:r>
          </a:p>
          <a:p>
            <a:r>
              <a:rPr lang="en-US" altLang="zh-CN" sz="1200" b="0" dirty="0"/>
              <a:t>Nicholas FitzGerald, Oscar Ta ̈ckstro ̈m, Kuzman Ganchev, and Dipanjan Das. 2015. Semantic role labeling with neural network factors. In Proceedings of the 2015 Conference on Empirical Methods in Natural Language Processing, pages 960–970, Lisbon, Portugal.</a:t>
            </a:r>
          </a:p>
          <a:p>
            <a:r>
              <a:rPr lang="en-US" altLang="zh-CN" sz="1200" b="0" dirty="0"/>
              <a:t>Peilu Wang, Yao Qian, Frank K. Soong, Lei He, Hai Zhao, A Unified Tagging Solution: Bidirectional LSTM Recurrent Neural Network with Word Embedding, arXiv:1511.00215v1</a:t>
            </a:r>
          </a:p>
          <a:p>
            <a:r>
              <a:rPr lang="en-US" altLang="zh-CN" sz="1200" b="0" dirty="0"/>
              <a:t>Ronan Collobert, Jason Weston, Leon Bottou, Michael Karlen, Koray Kavukcuoglu, and Pavel Kuksa. 2011. Natural language processing (almost) from scratch. The Journal of Machine Learning Research, 12:2493–2537.</a:t>
            </a:r>
          </a:p>
          <a:p>
            <a:r>
              <a:rPr lang="en-US" altLang="zh-CN" sz="1200" b="0" dirty="0"/>
              <a:t>Wang Ling, Tiago Luıs, Luıs Marujo, Ramon Fernandez Astudillo, Silvio Amir, Chris Dyer, Alan W Black, Isabel Trancoso, Finding Function in Form: Compositional Character Models for Open Vocabulary Word Representation, In Proceedings of the 2015 Conference on Empirical Methods in Natural Language Processing, pages 1520–1530, Lisbon, Portugal, 17-21 September 2015.</a:t>
            </a:r>
          </a:p>
          <a:p>
            <a:r>
              <a:rPr lang="en-US" altLang="zh-CN" sz="1200" b="0" dirty="0"/>
              <a:t>Wenzhe Pei, Tao Ge, and Baobao Chang. 2014. Max-margin tensor neural network for chinese word segmentation. In Proceedings of the 52nd ACL, pages 293–303, Baltimore, Maryland, June.</a:t>
            </a:r>
          </a:p>
          <a:p>
            <a:endParaRPr lang="en-US" altLang="zh-CN" sz="1200" b="0" dirty="0"/>
          </a:p>
          <a:p>
            <a:endParaRPr lang="en-US" altLang="zh-CN" sz="1200" b="0" dirty="0"/>
          </a:p>
          <a:p>
            <a:endParaRPr lang="zh-CN" altLang="en-US" dirty="0"/>
          </a:p>
        </p:txBody>
      </p:sp>
      <p:sp>
        <p:nvSpPr>
          <p:cNvPr id="3" name="标题 2"/>
          <p:cNvSpPr>
            <a:spLocks noGrp="1"/>
          </p:cNvSpPr>
          <p:nvPr>
            <p:ph type="title"/>
          </p:nvPr>
        </p:nvSpPr>
        <p:spPr/>
        <p:txBody>
          <a:bodyPr/>
          <a:lstStyle/>
          <a:p>
            <a:r>
              <a:rPr lang="en-US" altLang="zh-CN" dirty="0" smtClean="0"/>
              <a:t>Reference</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198</a:t>
            </a:fld>
            <a:endParaRPr lang="zh-CN" altLang="en-US"/>
          </a:p>
        </p:txBody>
      </p:sp>
    </p:spTree>
    <p:extLst>
      <p:ext uri="{BB962C8B-B14F-4D97-AF65-F5344CB8AC3E}">
        <p14:creationId xmlns:p14="http://schemas.microsoft.com/office/powerpoint/2010/main" val="3283663488"/>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62000" y="765175"/>
            <a:ext cx="8640762" cy="5616575"/>
          </a:xfrm>
        </p:spPr>
        <p:txBody>
          <a:bodyPr/>
          <a:lstStyle/>
          <a:p>
            <a:r>
              <a:rPr lang="en-US" altLang="zh-CN" sz="1200" b="0" dirty="0"/>
              <a:t>Wenzhe Pei, Tao Ge, Baobao Chang, An Effective Neural Network Model for Graph-based Dependency Parsing, Proceedings of the 53rd Annual Meeting of the Association for Computational Linguistics and the 7th International Joint Conference on Natural Language Processing, pages 313–322, Beijing, China, July 26-31, 2015.</a:t>
            </a:r>
          </a:p>
          <a:p>
            <a:r>
              <a:rPr lang="en-US" altLang="zh-CN" sz="1200" b="0" dirty="0"/>
              <a:t>William Foland and James Martin. 2015. Dependency-based semantic role labeling using convolutional neural networks. In Proceedings of the Fourth Joint Conference on Lexical and Computational Semantics, pages 279–288, Denver, Colorado.</a:t>
            </a:r>
          </a:p>
          <a:p>
            <a:r>
              <a:rPr lang="en-US" altLang="zh-CN" sz="1200" b="0" dirty="0"/>
              <a:t>Xinchi Chen, Xipeng Qiu, Chenxi Zhu, and Xuanjing Huang. 2015a. Gated recursive neural network for chinese word segmentation. In Proceedings of the 53nd ACL, pages 1744–1753, July.</a:t>
            </a:r>
          </a:p>
          <a:p>
            <a:r>
              <a:rPr lang="en-US" altLang="zh-CN" sz="1200" b="0" dirty="0"/>
              <a:t>Xinchi Chen, Xipeng Qiu, Chenxi Zhu, Pengfei Liu, and Xuanjing Huang. 2015b. Long short-term memory neural networks for chinese word segmentation. In Proceedings of the 2015 EMNLP, pages 1197–1206, September.</a:t>
            </a:r>
          </a:p>
          <a:p>
            <a:r>
              <a:rPr lang="en-US" altLang="zh-CN" sz="1200" b="0" dirty="0"/>
              <a:t>Xu Sun, Houfeng Wang, and Wenjie Li. 2012. Fast on-line training with frequency-adaptive learning rates for chinese word segmentation and new word detection. In Proceedings of the 50th ACL, pages 253– 262, July.</a:t>
            </a:r>
          </a:p>
          <a:p>
            <a:r>
              <a:rPr lang="en-US" altLang="zh-CN" sz="1200" b="0" dirty="0"/>
              <a:t>Zhiheng Huang, Wei Xu, and Kai Yu. 2015. Bidi- rectional LSTM-CRF models for sequence tagging. CoRR,abs/1508.01991.</a:t>
            </a:r>
            <a:endParaRPr lang="zh-CN" altLang="en-US" sz="1200" b="0" dirty="0"/>
          </a:p>
        </p:txBody>
      </p:sp>
      <p:sp>
        <p:nvSpPr>
          <p:cNvPr id="3" name="标题 2"/>
          <p:cNvSpPr>
            <a:spLocks noGrp="1"/>
          </p:cNvSpPr>
          <p:nvPr>
            <p:ph type="title"/>
          </p:nvPr>
        </p:nvSpPr>
        <p:spPr/>
        <p:txBody>
          <a:bodyPr/>
          <a:lstStyle/>
          <a:p>
            <a:r>
              <a:rPr lang="en-US" altLang="zh-CN" dirty="0" smtClean="0"/>
              <a:t>Reference</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199</a:t>
            </a:fld>
            <a:endParaRPr lang="zh-CN" altLang="en-US"/>
          </a:p>
        </p:txBody>
      </p:sp>
    </p:spTree>
    <p:extLst>
      <p:ext uri="{BB962C8B-B14F-4D97-AF65-F5344CB8AC3E}">
        <p14:creationId xmlns:p14="http://schemas.microsoft.com/office/powerpoint/2010/main" val="3043028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extLst>
              <p:ext uri="{D42A27DB-BD31-4B8C-83A1-F6EECF244321}">
                <p14:modId xmlns:p14="http://schemas.microsoft.com/office/powerpoint/2010/main" val="640289782"/>
              </p:ext>
            </p:extLst>
          </p:nvPr>
        </p:nvGraphicFramePr>
        <p:xfrm>
          <a:off x="432000" y="639000"/>
          <a:ext cx="4725000" cy="6075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标题 2"/>
          <p:cNvSpPr>
            <a:spLocks noGrp="1"/>
          </p:cNvSpPr>
          <p:nvPr>
            <p:ph type="title"/>
          </p:nvPr>
        </p:nvSpPr>
        <p:spPr/>
        <p:txBody>
          <a:bodyPr/>
          <a:lstStyle/>
          <a:p>
            <a:r>
              <a:rPr lang="en-US" altLang="zh-CN" dirty="0" smtClean="0"/>
              <a:t>Content And Lecturer</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2</a:t>
            </a:fld>
            <a:endParaRPr lang="zh-CN" altLang="en-US"/>
          </a:p>
        </p:txBody>
      </p:sp>
      <p:sp>
        <p:nvSpPr>
          <p:cNvPr id="6" name="右大括号 5"/>
          <p:cNvSpPr/>
          <p:nvPr/>
        </p:nvSpPr>
        <p:spPr>
          <a:xfrm>
            <a:off x="5508556" y="1359000"/>
            <a:ext cx="675000" cy="1710000"/>
          </a:xfrm>
          <a:prstGeom prst="rightBrace">
            <a:avLst>
              <a:gd name="adj1" fmla="val 52815"/>
              <a:gd name="adj2" fmla="val 50000"/>
            </a:avLst>
          </a:prstGeom>
          <a:ln w="38100">
            <a:solidFill>
              <a:schemeClr val="accent1">
                <a:lumMod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右大括号 6"/>
          <p:cNvSpPr/>
          <p:nvPr/>
        </p:nvSpPr>
        <p:spPr>
          <a:xfrm>
            <a:off x="5508556" y="4872353"/>
            <a:ext cx="675000" cy="1350001"/>
          </a:xfrm>
          <a:prstGeom prst="rightBrace">
            <a:avLst>
              <a:gd name="adj1" fmla="val 52815"/>
              <a:gd name="adj2" fmla="val 50000"/>
            </a:avLst>
          </a:prstGeom>
          <a:ln w="38100">
            <a:solidFill>
              <a:schemeClr val="accent1">
                <a:lumMod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副标题 2"/>
          <p:cNvSpPr txBox="1">
            <a:spLocks/>
          </p:cNvSpPr>
          <p:nvPr/>
        </p:nvSpPr>
        <p:spPr bwMode="auto">
          <a:xfrm>
            <a:off x="6307657" y="1961989"/>
            <a:ext cx="1676976" cy="504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ts val="1200"/>
              </a:spcAft>
              <a:buClr>
                <a:srgbClr val="7030A0"/>
              </a:buClr>
              <a:buSzPct val="80000"/>
              <a:buFont typeface="Wingdings" pitchFamily="2" charset="2"/>
              <a:buChar char="p"/>
              <a:defRPr sz="24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ts val="600"/>
              </a:spcAft>
              <a:buClr>
                <a:srgbClr val="00B0F0"/>
              </a:buClr>
              <a:buSzPct val="70000"/>
              <a:buFont typeface="Wingdings" pitchFamily="2" charset="2"/>
              <a:buChar char="p"/>
              <a:defRPr sz="2000">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ts val="400"/>
              </a:spcAft>
              <a:buClr>
                <a:srgbClr val="7030A0"/>
              </a:buClr>
              <a:buSzPct val="65000"/>
              <a:buFont typeface="Wingdings" pitchFamily="2" charset="2"/>
              <a:buChar char="n"/>
              <a:defRPr sz="1800">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ts val="200"/>
              </a:spcAft>
              <a:buClr>
                <a:schemeClr val="hlink"/>
              </a:buClr>
              <a:buSzPct val="60000"/>
              <a:buFont typeface="Wingdings" pitchFamily="2" charset="2"/>
              <a:buChar char="n"/>
              <a:defRPr sz="1600">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lr>
                <a:schemeClr val="bg2"/>
              </a:buClr>
              <a:buSzPct val="40000"/>
              <a:buFont typeface="Wingdings" pitchFamily="2" charset="2"/>
              <a:buChar char="n"/>
              <a:defRPr sz="140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pPr marL="0" indent="0">
              <a:buNone/>
            </a:pPr>
            <a:r>
              <a:rPr lang="en-US" altLang="zh-CN" b="0" kern="0" dirty="0" smtClean="0">
                <a:solidFill>
                  <a:schemeClr val="accent1">
                    <a:lumMod val="75000"/>
                  </a:schemeClr>
                </a:solidFill>
              </a:rPr>
              <a:t>Xu SUN</a:t>
            </a:r>
          </a:p>
        </p:txBody>
      </p:sp>
      <p:sp>
        <p:nvSpPr>
          <p:cNvPr id="9" name="矩形 8"/>
          <p:cNvSpPr/>
          <p:nvPr/>
        </p:nvSpPr>
        <p:spPr>
          <a:xfrm>
            <a:off x="6328462" y="5316520"/>
            <a:ext cx="2358338" cy="461665"/>
          </a:xfrm>
          <a:prstGeom prst="rect">
            <a:avLst/>
          </a:prstGeom>
        </p:spPr>
        <p:txBody>
          <a:bodyPr wrap="none">
            <a:spAutoFit/>
          </a:bodyPr>
          <a:lstStyle/>
          <a:p>
            <a:r>
              <a:rPr lang="en-US" altLang="zh-CN" sz="2400" kern="0" dirty="0">
                <a:solidFill>
                  <a:schemeClr val="accent1">
                    <a:lumMod val="75000"/>
                  </a:schemeClr>
                </a:solidFill>
                <a:latin typeface="微软雅黑" panose="020B0503020204020204" pitchFamily="34" charset="-122"/>
                <a:ea typeface="微软雅黑" panose="020B0503020204020204" pitchFamily="34" charset="-122"/>
              </a:rPr>
              <a:t>Yansong FENG</a:t>
            </a:r>
          </a:p>
        </p:txBody>
      </p:sp>
    </p:spTree>
    <p:extLst>
      <p:ext uri="{BB962C8B-B14F-4D97-AF65-F5344CB8AC3E}">
        <p14:creationId xmlns:p14="http://schemas.microsoft.com/office/powerpoint/2010/main" val="37964568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endParaRPr lang="en-US" altLang="zh-CN" dirty="0" smtClean="0">
              <a:solidFill>
                <a:srgbClr val="FF0000"/>
              </a:solidFill>
            </a:endParaRPr>
          </a:p>
          <a:p>
            <a:r>
              <a:rPr lang="en-US" altLang="zh-CN" dirty="0" smtClean="0">
                <a:solidFill>
                  <a:schemeClr val="accent2">
                    <a:lumMod val="75000"/>
                  </a:schemeClr>
                </a:solidFill>
              </a:rPr>
              <a:t>A solution works well in practice for large-scale structured prediction problems</a:t>
            </a:r>
            <a:endParaRPr lang="en-US" altLang="zh-CN" dirty="0" smtClean="0"/>
          </a:p>
          <a:p>
            <a:pPr lvl="1"/>
            <a:r>
              <a:rPr lang="en-US" altLang="zh-CN" sz="2400" dirty="0" smtClean="0"/>
              <a:t>Introducing </a:t>
            </a:r>
            <a:r>
              <a:rPr lang="en-US" altLang="zh-CN" sz="2400" dirty="0" smtClean="0">
                <a:solidFill>
                  <a:srgbClr val="FF0000"/>
                </a:solidFill>
              </a:rPr>
              <a:t>probabilistic information </a:t>
            </a:r>
            <a:r>
              <a:rPr lang="en-US" altLang="zh-CN" sz="2400" dirty="0" smtClean="0"/>
              <a:t>into </a:t>
            </a:r>
            <a:r>
              <a:rPr lang="en-US" altLang="zh-CN" sz="2400" dirty="0" err="1" smtClean="0"/>
              <a:t>perceptrons</a:t>
            </a:r>
            <a:endParaRPr lang="en-US" altLang="zh-CN" sz="2400" dirty="0" smtClean="0"/>
          </a:p>
          <a:p>
            <a:pPr lvl="1"/>
            <a:r>
              <a:rPr lang="en-US" altLang="zh-CN" sz="2400" dirty="0"/>
              <a:t>This goes to </a:t>
            </a:r>
            <a:r>
              <a:rPr lang="en-US" altLang="zh-CN" sz="2400" dirty="0" smtClean="0">
                <a:solidFill>
                  <a:schemeClr val="accent2">
                    <a:lumMod val="75000"/>
                  </a:schemeClr>
                </a:solidFill>
              </a:rPr>
              <a:t>Probabilistic Perceptron (SAPO) </a:t>
            </a:r>
            <a:r>
              <a:rPr lang="en-US" altLang="zh-CN" dirty="0" smtClean="0"/>
              <a:t>(Sun 2015)</a:t>
            </a:r>
          </a:p>
          <a:p>
            <a:pPr lvl="1"/>
            <a:endParaRPr lang="en-US" altLang="zh-CN" dirty="0" smtClean="0"/>
          </a:p>
          <a:p>
            <a:endParaRPr lang="zh-CN" altLang="en-US" dirty="0"/>
          </a:p>
        </p:txBody>
      </p:sp>
      <p:sp>
        <p:nvSpPr>
          <p:cNvPr id="3" name="标题 2"/>
          <p:cNvSpPr>
            <a:spLocks noGrp="1"/>
          </p:cNvSpPr>
          <p:nvPr>
            <p:ph type="title"/>
          </p:nvPr>
        </p:nvSpPr>
        <p:spPr/>
        <p:txBody>
          <a:bodyPr/>
          <a:lstStyle/>
          <a:p>
            <a:r>
              <a:rPr lang="en-US" altLang="zh-CN" dirty="0"/>
              <a:t>For </a:t>
            </a:r>
            <a:r>
              <a:rPr lang="en-US" altLang="zh-CN" dirty="0">
                <a:solidFill>
                  <a:srgbClr val="FFFF00"/>
                </a:solidFill>
              </a:rPr>
              <a:t>Large-scale</a:t>
            </a:r>
            <a:r>
              <a:rPr lang="en-US" altLang="zh-CN" dirty="0"/>
              <a:t> Structured Prediction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20</a:t>
            </a:fld>
            <a:endParaRPr lang="zh-CN" altLang="en-US"/>
          </a:p>
        </p:txBody>
      </p:sp>
      <p:sp>
        <p:nvSpPr>
          <p:cNvPr id="11" name="矩形 10"/>
          <p:cNvSpPr/>
          <p:nvPr/>
        </p:nvSpPr>
        <p:spPr>
          <a:xfrm>
            <a:off x="3447000" y="5475670"/>
            <a:ext cx="4995000" cy="923330"/>
          </a:xfrm>
          <a:prstGeom prst="rect">
            <a:avLst/>
          </a:prstGeom>
        </p:spPr>
        <p:txBody>
          <a:bodyPr wrap="square">
            <a:spAutoFit/>
          </a:bodyPr>
          <a:lstStyle/>
          <a:p>
            <a:r>
              <a:rPr lang="af-ZA" altLang="zh-CN" dirty="0"/>
              <a:t>X. Sun. Towards shockingly easy structured classification: A search-based probabilistic online learning framework. </a:t>
            </a:r>
            <a:r>
              <a:rPr lang="af-ZA" altLang="zh-CN" dirty="0" smtClean="0"/>
              <a:t>2015</a:t>
            </a:r>
            <a:endParaRPr lang="af-ZA" altLang="zh-CN" dirty="0"/>
          </a:p>
        </p:txBody>
      </p:sp>
    </p:spTree>
    <p:extLst>
      <p:ext uri="{BB962C8B-B14F-4D97-AF65-F5344CB8AC3E}">
        <p14:creationId xmlns:p14="http://schemas.microsoft.com/office/powerpoint/2010/main" val="349385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sz="2000" dirty="0" smtClean="0"/>
              <a:t>Proposed by </a:t>
            </a:r>
            <a:r>
              <a:rPr lang="en-US" altLang="zh-CN" sz="2000" dirty="0" smtClean="0">
                <a:latin typeface="Yu Mincho Light" panose="02020300000000000000" pitchFamily="18" charset="-128"/>
                <a:ea typeface="Yu Mincho Light" panose="02020300000000000000" pitchFamily="18" charset="-128"/>
              </a:rPr>
              <a:t>Sun (2015)</a:t>
            </a:r>
          </a:p>
          <a:p>
            <a:r>
              <a:rPr lang="en-US" altLang="zh-CN" sz="2000" dirty="0" smtClean="0">
                <a:solidFill>
                  <a:srgbClr val="FF0000"/>
                </a:solidFill>
              </a:rPr>
              <a:t>Same (or even higher) </a:t>
            </a:r>
            <a:r>
              <a:rPr lang="en-US" altLang="zh-CN" sz="2000" dirty="0" smtClean="0">
                <a:solidFill>
                  <a:schemeClr val="accent2">
                    <a:lumMod val="75000"/>
                  </a:schemeClr>
                </a:solidFill>
              </a:rPr>
              <a:t>accuracy like CRF</a:t>
            </a:r>
          </a:p>
          <a:p>
            <a:r>
              <a:rPr lang="en-US" altLang="zh-CN" sz="2000" dirty="0">
                <a:solidFill>
                  <a:srgbClr val="FF0000"/>
                </a:solidFill>
              </a:rPr>
              <a:t>Fas</a:t>
            </a:r>
            <a:r>
              <a:rPr lang="en-US" altLang="zh-CN" sz="2000" dirty="0" smtClean="0">
                <a:solidFill>
                  <a:srgbClr val="FF0000"/>
                </a:solidFill>
              </a:rPr>
              <a:t>t</a:t>
            </a:r>
            <a:r>
              <a:rPr lang="en-US" altLang="zh-CN" sz="2000" dirty="0" smtClean="0">
                <a:solidFill>
                  <a:schemeClr val="accent2">
                    <a:lumMod val="75000"/>
                  </a:schemeClr>
                </a:solidFill>
              </a:rPr>
              <a:t> training speed like perceptron</a:t>
            </a:r>
          </a:p>
        </p:txBody>
      </p:sp>
      <p:sp>
        <p:nvSpPr>
          <p:cNvPr id="3" name="标题 2"/>
          <p:cNvSpPr>
            <a:spLocks noGrp="1"/>
          </p:cNvSpPr>
          <p:nvPr>
            <p:ph type="title"/>
          </p:nvPr>
        </p:nvSpPr>
        <p:spPr/>
        <p:txBody>
          <a:bodyPr/>
          <a:lstStyle/>
          <a:p>
            <a:r>
              <a:rPr lang="en-US" altLang="zh-CN" dirty="0" smtClean="0"/>
              <a:t>Probabilistic </a:t>
            </a:r>
            <a:r>
              <a:rPr lang="en-US" altLang="zh-CN" dirty="0"/>
              <a:t>Perceptron (SAPO)</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21</a:t>
            </a:fld>
            <a:endParaRPr lang="zh-CN" altLang="en-US"/>
          </a:p>
        </p:txBody>
      </p:sp>
      <p:grpSp>
        <p:nvGrpSpPr>
          <p:cNvPr id="9" name="组合 8"/>
          <p:cNvGrpSpPr/>
          <p:nvPr/>
        </p:nvGrpSpPr>
        <p:grpSpPr>
          <a:xfrm>
            <a:off x="27000" y="2619000"/>
            <a:ext cx="9072913" cy="3092924"/>
            <a:chOff x="94295" y="2243954"/>
            <a:chExt cx="12097216" cy="4123898"/>
          </a:xfrm>
        </p:grpSpPr>
        <p:grpSp>
          <p:nvGrpSpPr>
            <p:cNvPr id="11" name="组合 10"/>
            <p:cNvGrpSpPr/>
            <p:nvPr/>
          </p:nvGrpSpPr>
          <p:grpSpPr>
            <a:xfrm>
              <a:off x="94295" y="3673291"/>
              <a:ext cx="4128331" cy="1117018"/>
              <a:chOff x="755576" y="619794"/>
              <a:chExt cx="4127177" cy="1117018"/>
            </a:xfrm>
          </p:grpSpPr>
          <p:sp>
            <p:nvSpPr>
              <p:cNvPr id="89" name="文本框 88"/>
              <p:cNvSpPr txBox="1"/>
              <p:nvPr/>
            </p:nvSpPr>
            <p:spPr>
              <a:xfrm>
                <a:off x="755576" y="1196752"/>
                <a:ext cx="4127177" cy="400109"/>
              </a:xfrm>
              <a:prstGeom prst="rect">
                <a:avLst/>
              </a:prstGeom>
              <a:noFill/>
            </p:spPr>
            <p:txBody>
              <a:bodyPr wrap="square" rtlCol="0">
                <a:spAutoFit/>
              </a:bodyPr>
              <a:lstStyle/>
              <a:p>
                <a:r>
                  <a:rPr lang="en-US" altLang="zh-CN" sz="1350" dirty="0">
                    <a:latin typeface="Times New Roman" panose="02020603050405020304" pitchFamily="18" charset="0"/>
                    <a:cs typeface="Times New Roman" panose="02020603050405020304" pitchFamily="18" charset="0"/>
                  </a:rPr>
                  <a:t>root   John   hit   the   ball   with   the   bat</a:t>
                </a:r>
                <a:endParaRPr lang="zh-CN" altLang="en-US" sz="1350" dirty="0">
                  <a:latin typeface="Times New Roman" panose="02020603050405020304" pitchFamily="18" charset="0"/>
                  <a:cs typeface="Times New Roman" panose="02020603050405020304" pitchFamily="18" charset="0"/>
                </a:endParaRPr>
              </a:p>
            </p:txBody>
          </p:sp>
          <p:grpSp>
            <p:nvGrpSpPr>
              <p:cNvPr id="90" name="组合 89"/>
              <p:cNvGrpSpPr/>
              <p:nvPr/>
            </p:nvGrpSpPr>
            <p:grpSpPr>
              <a:xfrm>
                <a:off x="971600" y="619794"/>
                <a:ext cx="3579279" cy="1117018"/>
                <a:chOff x="971600" y="619794"/>
                <a:chExt cx="3579279" cy="1117018"/>
              </a:xfrm>
            </p:grpSpPr>
            <p:grpSp>
              <p:nvGrpSpPr>
                <p:cNvPr id="91" name="组合 90"/>
                <p:cNvGrpSpPr/>
                <p:nvPr/>
              </p:nvGrpSpPr>
              <p:grpSpPr>
                <a:xfrm>
                  <a:off x="971600" y="656692"/>
                  <a:ext cx="1157585" cy="1080120"/>
                  <a:chOff x="2118271" y="2924944"/>
                  <a:chExt cx="3821488" cy="2088232"/>
                </a:xfrm>
              </p:grpSpPr>
              <p:sp>
                <p:nvSpPr>
                  <p:cNvPr id="110" name="弧形 109"/>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11" name="直接箭头连接符 110"/>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2" name="组合 91"/>
                <p:cNvGrpSpPr/>
                <p:nvPr/>
              </p:nvGrpSpPr>
              <p:grpSpPr>
                <a:xfrm>
                  <a:off x="2195736" y="843309"/>
                  <a:ext cx="848243" cy="641475"/>
                  <a:chOff x="2118271" y="2924944"/>
                  <a:chExt cx="3821488" cy="2088232"/>
                </a:xfrm>
              </p:grpSpPr>
              <p:sp>
                <p:nvSpPr>
                  <p:cNvPr id="108" name="弧形 107"/>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09" name="直接箭头连接符 108"/>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3" name="组合 92"/>
                <p:cNvGrpSpPr/>
                <p:nvPr/>
              </p:nvGrpSpPr>
              <p:grpSpPr>
                <a:xfrm>
                  <a:off x="2173303" y="619794"/>
                  <a:ext cx="1390585" cy="1080120"/>
                  <a:chOff x="2118271" y="2924944"/>
                  <a:chExt cx="3821488" cy="2088232"/>
                </a:xfrm>
              </p:grpSpPr>
              <p:sp>
                <p:nvSpPr>
                  <p:cNvPr id="106" name="弧形 105"/>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07" name="直接箭头连接符 106"/>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4" name="组合 93"/>
                <p:cNvGrpSpPr/>
                <p:nvPr/>
              </p:nvGrpSpPr>
              <p:grpSpPr>
                <a:xfrm>
                  <a:off x="3609318" y="692696"/>
                  <a:ext cx="941561" cy="972108"/>
                  <a:chOff x="2118271" y="2924944"/>
                  <a:chExt cx="3821488" cy="2088232"/>
                </a:xfrm>
              </p:grpSpPr>
              <p:sp>
                <p:nvSpPr>
                  <p:cNvPr id="104" name="弧形 103"/>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05" name="直接箭头连接符 104"/>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5" name="组合 94"/>
                <p:cNvGrpSpPr/>
                <p:nvPr/>
              </p:nvGrpSpPr>
              <p:grpSpPr>
                <a:xfrm>
                  <a:off x="1480316" y="990914"/>
                  <a:ext cx="581521" cy="493870"/>
                  <a:chOff x="1480316" y="2935130"/>
                  <a:chExt cx="581521" cy="493870"/>
                </a:xfrm>
              </p:grpSpPr>
              <p:sp>
                <p:nvSpPr>
                  <p:cNvPr id="102" name="弧形 101"/>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03" name="直接箭头连接符 102"/>
                  <p:cNvCxnSpPr>
                    <a:stCxn id="102"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6" name="组合 95"/>
                <p:cNvGrpSpPr/>
                <p:nvPr/>
              </p:nvGrpSpPr>
              <p:grpSpPr>
                <a:xfrm>
                  <a:off x="2483768" y="980728"/>
                  <a:ext cx="504056" cy="493870"/>
                  <a:chOff x="1480316" y="2935130"/>
                  <a:chExt cx="581521" cy="493870"/>
                </a:xfrm>
              </p:grpSpPr>
              <p:sp>
                <p:nvSpPr>
                  <p:cNvPr id="100" name="弧形 99"/>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01" name="直接箭头连接符 100"/>
                  <p:cNvCxnSpPr>
                    <a:stCxn id="100"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7" name="组合 96"/>
                <p:cNvGrpSpPr/>
                <p:nvPr/>
              </p:nvGrpSpPr>
              <p:grpSpPr>
                <a:xfrm>
                  <a:off x="4067944" y="980728"/>
                  <a:ext cx="432048" cy="406230"/>
                  <a:chOff x="1480316" y="2935130"/>
                  <a:chExt cx="581521" cy="493870"/>
                </a:xfrm>
              </p:grpSpPr>
              <p:sp>
                <p:nvSpPr>
                  <p:cNvPr id="98" name="弧形 97"/>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99" name="直接箭头连接符 98"/>
                  <p:cNvCxnSpPr>
                    <a:stCxn id="98"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sp>
          <p:nvSpPr>
            <p:cNvPr id="12" name="右箭头 11"/>
            <p:cNvSpPr/>
            <p:nvPr/>
          </p:nvSpPr>
          <p:spPr>
            <a:xfrm>
              <a:off x="4346221" y="4167674"/>
              <a:ext cx="491319" cy="257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3" name="组合 12"/>
            <p:cNvGrpSpPr/>
            <p:nvPr/>
          </p:nvGrpSpPr>
          <p:grpSpPr>
            <a:xfrm>
              <a:off x="5135908" y="2243954"/>
              <a:ext cx="4079272" cy="1080120"/>
              <a:chOff x="2265529" y="1864698"/>
              <a:chExt cx="4079272" cy="1080120"/>
            </a:xfrm>
          </p:grpSpPr>
          <p:sp>
            <p:nvSpPr>
              <p:cNvPr id="67" name="文本框 66"/>
              <p:cNvSpPr txBox="1"/>
              <p:nvPr/>
            </p:nvSpPr>
            <p:spPr>
              <a:xfrm>
                <a:off x="2265529" y="2404758"/>
                <a:ext cx="4079272" cy="400109"/>
              </a:xfrm>
              <a:prstGeom prst="rect">
                <a:avLst/>
              </a:prstGeom>
              <a:noFill/>
            </p:spPr>
            <p:txBody>
              <a:bodyPr wrap="square" rtlCol="0">
                <a:spAutoFit/>
              </a:bodyPr>
              <a:lstStyle/>
              <a:p>
                <a:r>
                  <a:rPr lang="en-US" altLang="zh-CN" sz="1350" dirty="0">
                    <a:latin typeface="Times New Roman" panose="02020603050405020304" pitchFamily="18" charset="0"/>
                    <a:cs typeface="Times New Roman" panose="02020603050405020304" pitchFamily="18" charset="0"/>
                  </a:rPr>
                  <a:t>root   John   hit   the   ball   with   the   bat</a:t>
                </a:r>
                <a:endParaRPr lang="zh-CN" altLang="en-US" sz="1350" dirty="0">
                  <a:latin typeface="Times New Roman" panose="02020603050405020304" pitchFamily="18" charset="0"/>
                  <a:cs typeface="Times New Roman" panose="02020603050405020304" pitchFamily="18" charset="0"/>
                </a:endParaRPr>
              </a:p>
            </p:txBody>
          </p:sp>
          <p:grpSp>
            <p:nvGrpSpPr>
              <p:cNvPr id="68" name="组合 67"/>
              <p:cNvGrpSpPr/>
              <p:nvPr/>
            </p:nvGrpSpPr>
            <p:grpSpPr>
              <a:xfrm>
                <a:off x="2481613" y="1864698"/>
                <a:ext cx="1157909" cy="1080120"/>
                <a:chOff x="2118271" y="2924944"/>
                <a:chExt cx="3821488" cy="2088232"/>
              </a:xfrm>
            </p:grpSpPr>
            <p:sp>
              <p:nvSpPr>
                <p:cNvPr id="87" name="弧形 86"/>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88" name="直接箭头连接符 87"/>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9" name="组合 68"/>
              <p:cNvGrpSpPr/>
              <p:nvPr/>
            </p:nvGrpSpPr>
            <p:grpSpPr>
              <a:xfrm>
                <a:off x="3706091" y="2051315"/>
                <a:ext cx="848480" cy="641475"/>
                <a:chOff x="2118271" y="2924944"/>
                <a:chExt cx="3821488" cy="2088232"/>
              </a:xfrm>
            </p:grpSpPr>
            <p:sp>
              <p:nvSpPr>
                <p:cNvPr id="85" name="弧形 84"/>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86" name="直接箭头连接符 85"/>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0" name="组合 69"/>
              <p:cNvGrpSpPr/>
              <p:nvPr/>
            </p:nvGrpSpPr>
            <p:grpSpPr>
              <a:xfrm>
                <a:off x="4587971" y="2101774"/>
                <a:ext cx="485046" cy="570151"/>
                <a:chOff x="2118271" y="2924944"/>
                <a:chExt cx="3821488" cy="2088232"/>
              </a:xfrm>
            </p:grpSpPr>
            <p:sp>
              <p:nvSpPr>
                <p:cNvPr id="83" name="弧形 82"/>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84" name="直接箭头连接符 83"/>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1" name="组合 70"/>
              <p:cNvGrpSpPr/>
              <p:nvPr/>
            </p:nvGrpSpPr>
            <p:grpSpPr>
              <a:xfrm>
                <a:off x="5120069" y="1900702"/>
                <a:ext cx="941824" cy="972108"/>
                <a:chOff x="2118271" y="2924944"/>
                <a:chExt cx="3821488" cy="2088232"/>
              </a:xfrm>
            </p:grpSpPr>
            <p:sp>
              <p:nvSpPr>
                <p:cNvPr id="81" name="弧形 80"/>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82" name="直接箭头连接符 81"/>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2" name="组合 71"/>
              <p:cNvGrpSpPr/>
              <p:nvPr/>
            </p:nvGrpSpPr>
            <p:grpSpPr>
              <a:xfrm>
                <a:off x="2990471" y="2198920"/>
                <a:ext cx="581684" cy="493870"/>
                <a:chOff x="1480316" y="2935130"/>
                <a:chExt cx="581521" cy="493870"/>
              </a:xfrm>
            </p:grpSpPr>
            <p:sp>
              <p:nvSpPr>
                <p:cNvPr id="79" name="弧形 78"/>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80" name="直接箭头连接符 79"/>
                <p:cNvCxnSpPr>
                  <a:stCxn id="79"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3" name="组合 72"/>
              <p:cNvGrpSpPr/>
              <p:nvPr/>
            </p:nvGrpSpPr>
            <p:grpSpPr>
              <a:xfrm>
                <a:off x="3994204" y="2188734"/>
                <a:ext cx="504197" cy="493870"/>
                <a:chOff x="1480316" y="2935130"/>
                <a:chExt cx="581521" cy="493870"/>
              </a:xfrm>
            </p:grpSpPr>
            <p:sp>
              <p:nvSpPr>
                <p:cNvPr id="77" name="弧形 76"/>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78" name="直接箭头连接符 77"/>
                <p:cNvCxnSpPr>
                  <a:stCxn id="77"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4" name="组合 73"/>
              <p:cNvGrpSpPr/>
              <p:nvPr/>
            </p:nvGrpSpPr>
            <p:grpSpPr>
              <a:xfrm>
                <a:off x="5578823" y="2188734"/>
                <a:ext cx="432169" cy="406230"/>
                <a:chOff x="1480316" y="2935130"/>
                <a:chExt cx="581521" cy="493870"/>
              </a:xfrm>
            </p:grpSpPr>
            <p:sp>
              <p:nvSpPr>
                <p:cNvPr id="75" name="弧形 74"/>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76" name="直接箭头连接符 75"/>
                <p:cNvCxnSpPr>
                  <a:stCxn id="75"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14" name="组合 13"/>
            <p:cNvGrpSpPr/>
            <p:nvPr/>
          </p:nvGrpSpPr>
          <p:grpSpPr>
            <a:xfrm>
              <a:off x="5102288" y="3551346"/>
              <a:ext cx="4112892" cy="1116014"/>
              <a:chOff x="2265529" y="1828804"/>
              <a:chExt cx="4112892" cy="1116014"/>
            </a:xfrm>
          </p:grpSpPr>
          <p:sp>
            <p:nvSpPr>
              <p:cNvPr id="45" name="文本框 44"/>
              <p:cNvSpPr txBox="1"/>
              <p:nvPr/>
            </p:nvSpPr>
            <p:spPr>
              <a:xfrm>
                <a:off x="2265529" y="2404758"/>
                <a:ext cx="4112892" cy="400109"/>
              </a:xfrm>
              <a:prstGeom prst="rect">
                <a:avLst/>
              </a:prstGeom>
              <a:noFill/>
            </p:spPr>
            <p:txBody>
              <a:bodyPr wrap="square" rtlCol="0">
                <a:spAutoFit/>
              </a:bodyPr>
              <a:lstStyle/>
              <a:p>
                <a:r>
                  <a:rPr lang="en-US" altLang="zh-CN" sz="1350" dirty="0">
                    <a:latin typeface="Times New Roman" panose="02020603050405020304" pitchFamily="18" charset="0"/>
                    <a:cs typeface="Times New Roman" panose="02020603050405020304" pitchFamily="18" charset="0"/>
                  </a:rPr>
                  <a:t>root   John   hit   the   ball   with   the   bat</a:t>
                </a:r>
                <a:endParaRPr lang="zh-CN" altLang="en-US" sz="1350" dirty="0">
                  <a:latin typeface="Times New Roman" panose="02020603050405020304" pitchFamily="18" charset="0"/>
                  <a:cs typeface="Times New Roman" panose="02020603050405020304" pitchFamily="18" charset="0"/>
                </a:endParaRPr>
              </a:p>
            </p:txBody>
          </p:sp>
          <p:grpSp>
            <p:nvGrpSpPr>
              <p:cNvPr id="46" name="组合 45"/>
              <p:cNvGrpSpPr/>
              <p:nvPr/>
            </p:nvGrpSpPr>
            <p:grpSpPr>
              <a:xfrm>
                <a:off x="2481613" y="1864698"/>
                <a:ext cx="1157909" cy="1080120"/>
                <a:chOff x="2118271" y="2924944"/>
                <a:chExt cx="3821488" cy="2088232"/>
              </a:xfrm>
            </p:grpSpPr>
            <p:sp>
              <p:nvSpPr>
                <p:cNvPr id="65" name="弧形 64"/>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66" name="直接箭头连接符 65"/>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3706090" y="1828804"/>
                <a:ext cx="1359055" cy="1096002"/>
                <a:chOff x="2118271" y="2924944"/>
                <a:chExt cx="3821488" cy="2088232"/>
              </a:xfrm>
            </p:grpSpPr>
            <p:sp>
              <p:nvSpPr>
                <p:cNvPr id="63" name="弧形 62"/>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64" name="直接箭头连接符 63"/>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8" name="组合 47"/>
              <p:cNvGrpSpPr/>
              <p:nvPr/>
            </p:nvGrpSpPr>
            <p:grpSpPr>
              <a:xfrm>
                <a:off x="5120069" y="1900702"/>
                <a:ext cx="941824" cy="972108"/>
                <a:chOff x="2118271" y="2924944"/>
                <a:chExt cx="3821488" cy="2088232"/>
              </a:xfrm>
            </p:grpSpPr>
            <p:sp>
              <p:nvSpPr>
                <p:cNvPr id="61" name="弧形 60"/>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62" name="直接箭头连接符 61"/>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2990471" y="2198920"/>
                <a:ext cx="581684" cy="493870"/>
                <a:chOff x="1480316" y="2935130"/>
                <a:chExt cx="581521" cy="493870"/>
              </a:xfrm>
            </p:grpSpPr>
            <p:sp>
              <p:nvSpPr>
                <p:cNvPr id="59" name="弧形 58"/>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60" name="直接箭头连接符 59"/>
                <p:cNvCxnSpPr>
                  <a:stCxn id="59"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a:off x="3994204" y="2188734"/>
                <a:ext cx="504197" cy="493870"/>
                <a:chOff x="1480316" y="2935130"/>
                <a:chExt cx="581521" cy="493870"/>
              </a:xfrm>
            </p:grpSpPr>
            <p:sp>
              <p:nvSpPr>
                <p:cNvPr id="57" name="弧形 56"/>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58" name="直接箭头连接符 57"/>
                <p:cNvCxnSpPr>
                  <a:stCxn id="57"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a:off x="5578823" y="2188734"/>
                <a:ext cx="432169" cy="406230"/>
                <a:chOff x="1480316" y="2935130"/>
                <a:chExt cx="581521" cy="493870"/>
              </a:xfrm>
            </p:grpSpPr>
            <p:sp>
              <p:nvSpPr>
                <p:cNvPr id="55" name="弧形 54"/>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56" name="直接箭头连接符 55"/>
                <p:cNvCxnSpPr>
                  <a:stCxn id="55"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2" name="组合 51"/>
              <p:cNvGrpSpPr/>
              <p:nvPr/>
            </p:nvGrpSpPr>
            <p:grpSpPr>
              <a:xfrm>
                <a:off x="4548650" y="2163713"/>
                <a:ext cx="470645" cy="493870"/>
                <a:chOff x="1480316" y="2935130"/>
                <a:chExt cx="581521" cy="493870"/>
              </a:xfrm>
            </p:grpSpPr>
            <p:sp>
              <p:nvSpPr>
                <p:cNvPr id="53" name="弧形 52"/>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54" name="直接箭头连接符 53"/>
                <p:cNvCxnSpPr>
                  <a:stCxn id="53"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15" name="文本框 14"/>
            <p:cNvSpPr txBox="1"/>
            <p:nvPr/>
          </p:nvSpPr>
          <p:spPr>
            <a:xfrm>
              <a:off x="6923803" y="4662552"/>
              <a:ext cx="889953" cy="400109"/>
            </a:xfrm>
            <a:prstGeom prst="rect">
              <a:avLst/>
            </a:prstGeom>
            <a:noFill/>
          </p:spPr>
          <p:txBody>
            <a:bodyPr wrap="square" rtlCol="0">
              <a:spAutoFit/>
            </a:bodyPr>
            <a:lstStyle/>
            <a:p>
              <a:r>
                <a:rPr lang="en-US" altLang="zh-CN" sz="1350" dirty="0"/>
                <a:t>……</a:t>
              </a:r>
              <a:endParaRPr lang="zh-CN" altLang="en-US" sz="1350" dirty="0"/>
            </a:p>
          </p:txBody>
        </p:sp>
        <p:grpSp>
          <p:nvGrpSpPr>
            <p:cNvPr id="16" name="组合 15"/>
            <p:cNvGrpSpPr/>
            <p:nvPr/>
          </p:nvGrpSpPr>
          <p:grpSpPr>
            <a:xfrm>
              <a:off x="5118898" y="5271850"/>
              <a:ext cx="4096282" cy="1096002"/>
              <a:chOff x="2265529" y="1828804"/>
              <a:chExt cx="4096282" cy="1096002"/>
            </a:xfrm>
          </p:grpSpPr>
          <p:sp>
            <p:nvSpPr>
              <p:cNvPr id="23" name="文本框 22"/>
              <p:cNvSpPr txBox="1"/>
              <p:nvPr/>
            </p:nvSpPr>
            <p:spPr>
              <a:xfrm>
                <a:off x="2265529" y="2404758"/>
                <a:ext cx="4096282" cy="400109"/>
              </a:xfrm>
              <a:prstGeom prst="rect">
                <a:avLst/>
              </a:prstGeom>
              <a:noFill/>
            </p:spPr>
            <p:txBody>
              <a:bodyPr wrap="square" rtlCol="0">
                <a:spAutoFit/>
              </a:bodyPr>
              <a:lstStyle/>
              <a:p>
                <a:r>
                  <a:rPr lang="en-US" altLang="zh-CN" sz="1350" dirty="0">
                    <a:latin typeface="Times New Roman" panose="02020603050405020304" pitchFamily="18" charset="0"/>
                    <a:cs typeface="Times New Roman" panose="02020603050405020304" pitchFamily="18" charset="0"/>
                  </a:rPr>
                  <a:t>root   John   hit   the   ball   with   the   bat</a:t>
                </a:r>
                <a:endParaRPr lang="zh-CN" altLang="en-US" sz="1350" dirty="0">
                  <a:latin typeface="Times New Roman" panose="02020603050405020304" pitchFamily="18" charset="0"/>
                  <a:cs typeface="Times New Roman" panose="02020603050405020304" pitchFamily="18" charset="0"/>
                </a:endParaRPr>
              </a:p>
            </p:txBody>
          </p:sp>
          <p:grpSp>
            <p:nvGrpSpPr>
              <p:cNvPr id="24" name="组合 23"/>
              <p:cNvGrpSpPr/>
              <p:nvPr/>
            </p:nvGrpSpPr>
            <p:grpSpPr>
              <a:xfrm>
                <a:off x="2481614" y="2106602"/>
                <a:ext cx="672338" cy="633496"/>
                <a:chOff x="2118271" y="2924944"/>
                <a:chExt cx="3821488" cy="2088232"/>
              </a:xfrm>
            </p:grpSpPr>
            <p:sp>
              <p:nvSpPr>
                <p:cNvPr id="43" name="弧形 42"/>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44" name="直接箭头连接符 43"/>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3706090" y="1828804"/>
                <a:ext cx="1359055" cy="1096002"/>
                <a:chOff x="2118271" y="2924944"/>
                <a:chExt cx="3821488" cy="2088232"/>
              </a:xfrm>
            </p:grpSpPr>
            <p:sp>
              <p:nvSpPr>
                <p:cNvPr id="41" name="弧形 40"/>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42" name="直接箭头连接符 41"/>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5120069" y="1900702"/>
                <a:ext cx="941824" cy="972108"/>
                <a:chOff x="2118271" y="2924944"/>
                <a:chExt cx="3821488" cy="2088232"/>
              </a:xfrm>
            </p:grpSpPr>
            <p:sp>
              <p:nvSpPr>
                <p:cNvPr id="39" name="弧形 38"/>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40" name="直接箭头连接符 39"/>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3994204" y="2188734"/>
                <a:ext cx="504197" cy="493870"/>
                <a:chOff x="1480316" y="2935130"/>
                <a:chExt cx="581521" cy="493870"/>
              </a:xfrm>
            </p:grpSpPr>
            <p:sp>
              <p:nvSpPr>
                <p:cNvPr id="37" name="弧形 36"/>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38" name="直接箭头连接符 37"/>
                <p:cNvCxnSpPr>
                  <a:stCxn id="37"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5578823" y="2188734"/>
                <a:ext cx="432169" cy="406230"/>
                <a:chOff x="1480316" y="2935130"/>
                <a:chExt cx="581521" cy="493870"/>
              </a:xfrm>
            </p:grpSpPr>
            <p:sp>
              <p:nvSpPr>
                <p:cNvPr id="35" name="弧形 34"/>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36" name="直接箭头连接符 35"/>
                <p:cNvCxnSpPr>
                  <a:stCxn id="35"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4548650" y="2163713"/>
                <a:ext cx="470645" cy="493870"/>
                <a:chOff x="1480316" y="2935130"/>
                <a:chExt cx="581521" cy="493870"/>
              </a:xfrm>
            </p:grpSpPr>
            <p:sp>
              <p:nvSpPr>
                <p:cNvPr id="33" name="弧形 32"/>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34" name="直接箭头连接符 33"/>
                <p:cNvCxnSpPr>
                  <a:stCxn id="33"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a:off x="3191117" y="2099634"/>
                <a:ext cx="460049" cy="599676"/>
                <a:chOff x="2118271" y="2924944"/>
                <a:chExt cx="3821488" cy="2088232"/>
              </a:xfrm>
            </p:grpSpPr>
            <p:sp>
              <p:nvSpPr>
                <p:cNvPr id="31" name="弧形 30"/>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32" name="直接箭头连接符 31"/>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17" name="文本框 16"/>
            <p:cNvSpPr txBox="1"/>
            <p:nvPr/>
          </p:nvSpPr>
          <p:spPr>
            <a:xfrm>
              <a:off x="1396866" y="4811610"/>
              <a:ext cx="2316116" cy="400109"/>
            </a:xfrm>
            <a:prstGeom prst="rect">
              <a:avLst/>
            </a:prstGeom>
            <a:noFill/>
          </p:spPr>
          <p:txBody>
            <a:bodyPr wrap="square" rtlCol="0">
              <a:spAutoFit/>
            </a:bodyPr>
            <a:lstStyle/>
            <a:p>
              <a:r>
                <a:rPr lang="en-US" altLang="zh-CN" sz="1350" dirty="0"/>
                <a:t>training sample</a:t>
              </a:r>
              <a:endParaRPr lang="zh-CN" altLang="en-US" sz="1350" dirty="0"/>
            </a:p>
          </p:txBody>
        </p:sp>
        <p:sp>
          <p:nvSpPr>
            <p:cNvPr id="18" name="文本框 17"/>
            <p:cNvSpPr txBox="1"/>
            <p:nvPr/>
          </p:nvSpPr>
          <p:spPr>
            <a:xfrm>
              <a:off x="9180108" y="2508902"/>
              <a:ext cx="756316" cy="400109"/>
            </a:xfrm>
            <a:prstGeom prst="rect">
              <a:avLst/>
            </a:prstGeom>
            <a:noFill/>
          </p:spPr>
          <p:txBody>
            <a:bodyPr wrap="square" rtlCol="0">
              <a:spAutoFit/>
            </a:bodyPr>
            <a:lstStyle/>
            <a:p>
              <a:r>
                <a:rPr lang="en-US" altLang="zh-CN" sz="1350" dirty="0"/>
                <a:t>0.53</a:t>
              </a:r>
              <a:endParaRPr lang="zh-CN" altLang="en-US" sz="1350" dirty="0"/>
            </a:p>
          </p:txBody>
        </p:sp>
        <p:sp>
          <p:nvSpPr>
            <p:cNvPr id="19" name="文本框 18"/>
            <p:cNvSpPr txBox="1"/>
            <p:nvPr/>
          </p:nvSpPr>
          <p:spPr>
            <a:xfrm>
              <a:off x="9174009" y="3880518"/>
              <a:ext cx="762415" cy="400109"/>
            </a:xfrm>
            <a:prstGeom prst="rect">
              <a:avLst/>
            </a:prstGeom>
            <a:noFill/>
          </p:spPr>
          <p:txBody>
            <a:bodyPr wrap="square" rtlCol="0">
              <a:spAutoFit/>
            </a:bodyPr>
            <a:lstStyle/>
            <a:p>
              <a:r>
                <a:rPr lang="en-US" altLang="zh-CN" sz="1350" dirty="0"/>
                <a:t>0.25</a:t>
              </a:r>
              <a:endParaRPr lang="zh-CN" altLang="en-US" sz="1350" dirty="0"/>
            </a:p>
          </p:txBody>
        </p:sp>
        <p:sp>
          <p:nvSpPr>
            <p:cNvPr id="20" name="文本框 19"/>
            <p:cNvSpPr txBox="1"/>
            <p:nvPr/>
          </p:nvSpPr>
          <p:spPr>
            <a:xfrm>
              <a:off x="9181163" y="5607416"/>
              <a:ext cx="755263" cy="400109"/>
            </a:xfrm>
            <a:prstGeom prst="rect">
              <a:avLst/>
            </a:prstGeom>
            <a:noFill/>
          </p:spPr>
          <p:txBody>
            <a:bodyPr wrap="square" rtlCol="0">
              <a:spAutoFit/>
            </a:bodyPr>
            <a:lstStyle/>
            <a:p>
              <a:r>
                <a:rPr lang="en-US" altLang="zh-CN" sz="1350" dirty="0"/>
                <a:t>0.03</a:t>
              </a:r>
              <a:endParaRPr lang="zh-CN" altLang="en-US" sz="1350" dirty="0"/>
            </a:p>
          </p:txBody>
        </p:sp>
        <p:sp>
          <p:nvSpPr>
            <p:cNvPr id="21" name="右箭头 20"/>
            <p:cNvSpPr/>
            <p:nvPr/>
          </p:nvSpPr>
          <p:spPr>
            <a:xfrm>
              <a:off x="9972159" y="4103686"/>
              <a:ext cx="491319" cy="257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圆角矩形 21"/>
            <p:cNvSpPr/>
            <p:nvPr/>
          </p:nvSpPr>
          <p:spPr>
            <a:xfrm>
              <a:off x="10559330" y="3683739"/>
              <a:ext cx="1632181" cy="10801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smtClean="0">
                  <a:solidFill>
                    <a:schemeClr val="tx1"/>
                  </a:solidFill>
                </a:rPr>
                <a:t>Probabilistic </a:t>
              </a:r>
              <a:r>
                <a:rPr lang="en-US" altLang="zh-CN" sz="1350" dirty="0">
                  <a:solidFill>
                    <a:schemeClr val="tx1"/>
                  </a:solidFill>
                </a:rPr>
                <a:t>Perceptron Update</a:t>
              </a:r>
              <a:endParaRPr lang="zh-CN" altLang="en-US" sz="1350" dirty="0">
                <a:solidFill>
                  <a:schemeClr val="tx1"/>
                </a:solidFill>
              </a:endParaRPr>
            </a:p>
          </p:txBody>
        </p:sp>
      </p:grpSp>
      <p:sp>
        <p:nvSpPr>
          <p:cNvPr id="112" name="矩形 111"/>
          <p:cNvSpPr/>
          <p:nvPr/>
        </p:nvSpPr>
        <p:spPr>
          <a:xfrm>
            <a:off x="523153" y="5626063"/>
            <a:ext cx="4995000" cy="923330"/>
          </a:xfrm>
          <a:prstGeom prst="rect">
            <a:avLst/>
          </a:prstGeom>
        </p:spPr>
        <p:txBody>
          <a:bodyPr wrap="square">
            <a:spAutoFit/>
          </a:bodyPr>
          <a:lstStyle/>
          <a:p>
            <a:r>
              <a:rPr lang="af-ZA" altLang="zh-CN" dirty="0"/>
              <a:t>X. Sun. Towards shockingly easy structured classification: A search-based probabilistic online learning framework. </a:t>
            </a:r>
            <a:r>
              <a:rPr lang="af-ZA" altLang="zh-CN" dirty="0" smtClean="0"/>
              <a:t>2015</a:t>
            </a:r>
            <a:endParaRPr lang="af-ZA" altLang="zh-CN" dirty="0"/>
          </a:p>
        </p:txBody>
      </p:sp>
    </p:spTree>
    <p:extLst>
      <p:ext uri="{BB962C8B-B14F-4D97-AF65-F5344CB8AC3E}">
        <p14:creationId xmlns:p14="http://schemas.microsoft.com/office/powerpoint/2010/main" val="394233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Proposed by </a:t>
            </a:r>
            <a:r>
              <a:rPr lang="en-US" altLang="zh-CN" dirty="0" smtClean="0">
                <a:latin typeface="Yu Mincho Light" panose="02020300000000000000" pitchFamily="18" charset="-128"/>
                <a:ea typeface="Yu Mincho Light" panose="02020300000000000000" pitchFamily="18" charset="-128"/>
              </a:rPr>
              <a:t>Sun (2015)</a:t>
            </a:r>
          </a:p>
        </p:txBody>
      </p:sp>
      <p:sp>
        <p:nvSpPr>
          <p:cNvPr id="3" name="标题 2"/>
          <p:cNvSpPr>
            <a:spLocks noGrp="1"/>
          </p:cNvSpPr>
          <p:nvPr>
            <p:ph type="title"/>
          </p:nvPr>
        </p:nvSpPr>
        <p:spPr/>
        <p:txBody>
          <a:bodyPr/>
          <a:lstStyle/>
          <a:p>
            <a:r>
              <a:rPr lang="en-US" altLang="zh-CN" dirty="0" smtClean="0"/>
              <a:t>Probabilistic Perceptron (SAPO)</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22</a:t>
            </a:fld>
            <a:endParaRPr lang="zh-CN" altLang="en-US"/>
          </a:p>
        </p:txBody>
      </p:sp>
      <p:grpSp>
        <p:nvGrpSpPr>
          <p:cNvPr id="6" name="组合 5"/>
          <p:cNvGrpSpPr/>
          <p:nvPr/>
        </p:nvGrpSpPr>
        <p:grpSpPr>
          <a:xfrm>
            <a:off x="0" y="1604167"/>
            <a:ext cx="9180512" cy="4849169"/>
            <a:chOff x="-36512" y="1180394"/>
            <a:chExt cx="9180512" cy="4849169"/>
          </a:xfrm>
        </p:grpSpPr>
        <p:grpSp>
          <p:nvGrpSpPr>
            <p:cNvPr id="7" name="组合 6"/>
            <p:cNvGrpSpPr/>
            <p:nvPr/>
          </p:nvGrpSpPr>
          <p:grpSpPr>
            <a:xfrm>
              <a:off x="-36512" y="1180394"/>
              <a:ext cx="9062877" cy="1096944"/>
              <a:chOff x="94167" y="262815"/>
              <a:chExt cx="12083837" cy="1462592"/>
            </a:xfrm>
          </p:grpSpPr>
          <p:grpSp>
            <p:nvGrpSpPr>
              <p:cNvPr id="112" name="组合 111"/>
              <p:cNvGrpSpPr/>
              <p:nvPr/>
            </p:nvGrpSpPr>
            <p:grpSpPr>
              <a:xfrm>
                <a:off x="94167" y="262815"/>
                <a:ext cx="4128460" cy="1117018"/>
                <a:chOff x="755576" y="619794"/>
                <a:chExt cx="4127306" cy="1117018"/>
              </a:xfrm>
            </p:grpSpPr>
            <p:sp>
              <p:nvSpPr>
                <p:cNvPr id="141" name="文本框 140"/>
                <p:cNvSpPr txBox="1"/>
                <p:nvPr/>
              </p:nvSpPr>
              <p:spPr>
                <a:xfrm>
                  <a:off x="755576" y="1196752"/>
                  <a:ext cx="4127306" cy="400109"/>
                </a:xfrm>
                <a:prstGeom prst="rect">
                  <a:avLst/>
                </a:prstGeom>
                <a:noFill/>
              </p:spPr>
              <p:txBody>
                <a:bodyPr wrap="square" rtlCol="0">
                  <a:spAutoFit/>
                </a:bodyPr>
                <a:lstStyle/>
                <a:p>
                  <a:r>
                    <a:rPr lang="en-US" altLang="zh-CN" sz="1350" dirty="0">
                      <a:latin typeface="Times New Roman" panose="02020603050405020304" pitchFamily="18" charset="0"/>
                      <a:cs typeface="Times New Roman" panose="02020603050405020304" pitchFamily="18" charset="0"/>
                    </a:rPr>
                    <a:t>root   John   hit   the   ball   with   the   bat</a:t>
                  </a:r>
                  <a:endParaRPr lang="zh-CN" altLang="en-US" sz="1350" dirty="0">
                    <a:latin typeface="Times New Roman" panose="02020603050405020304" pitchFamily="18" charset="0"/>
                    <a:cs typeface="Times New Roman" panose="02020603050405020304" pitchFamily="18" charset="0"/>
                  </a:endParaRPr>
                </a:p>
              </p:txBody>
            </p:sp>
            <p:grpSp>
              <p:nvGrpSpPr>
                <p:cNvPr id="142" name="组合 141"/>
                <p:cNvGrpSpPr/>
                <p:nvPr/>
              </p:nvGrpSpPr>
              <p:grpSpPr>
                <a:xfrm>
                  <a:off x="971600" y="619794"/>
                  <a:ext cx="3579279" cy="1117018"/>
                  <a:chOff x="971600" y="619794"/>
                  <a:chExt cx="3579279" cy="1117018"/>
                </a:xfrm>
              </p:grpSpPr>
              <p:grpSp>
                <p:nvGrpSpPr>
                  <p:cNvPr id="143" name="组合 142"/>
                  <p:cNvGrpSpPr/>
                  <p:nvPr/>
                </p:nvGrpSpPr>
                <p:grpSpPr>
                  <a:xfrm>
                    <a:off x="971600" y="656692"/>
                    <a:ext cx="1157585" cy="1080120"/>
                    <a:chOff x="2118271" y="2924944"/>
                    <a:chExt cx="3821488" cy="2088232"/>
                  </a:xfrm>
                </p:grpSpPr>
                <p:sp>
                  <p:nvSpPr>
                    <p:cNvPr id="162" name="弧形 161"/>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63" name="直接箭头连接符 162"/>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4" name="组合 143"/>
                  <p:cNvGrpSpPr/>
                  <p:nvPr/>
                </p:nvGrpSpPr>
                <p:grpSpPr>
                  <a:xfrm>
                    <a:off x="2195736" y="843309"/>
                    <a:ext cx="848243" cy="641475"/>
                    <a:chOff x="2118271" y="2924944"/>
                    <a:chExt cx="3821488" cy="2088232"/>
                  </a:xfrm>
                </p:grpSpPr>
                <p:sp>
                  <p:nvSpPr>
                    <p:cNvPr id="160" name="弧形 159"/>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61" name="直接箭头连接符 160"/>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5" name="组合 144"/>
                  <p:cNvGrpSpPr/>
                  <p:nvPr/>
                </p:nvGrpSpPr>
                <p:grpSpPr>
                  <a:xfrm>
                    <a:off x="2173303" y="619794"/>
                    <a:ext cx="1390585" cy="1080120"/>
                    <a:chOff x="2118271" y="2924944"/>
                    <a:chExt cx="3821488" cy="2088232"/>
                  </a:xfrm>
                </p:grpSpPr>
                <p:sp>
                  <p:nvSpPr>
                    <p:cNvPr id="158" name="弧形 157"/>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59" name="直接箭头连接符 158"/>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6" name="组合 145"/>
                  <p:cNvGrpSpPr/>
                  <p:nvPr/>
                </p:nvGrpSpPr>
                <p:grpSpPr>
                  <a:xfrm>
                    <a:off x="3609318" y="692696"/>
                    <a:ext cx="941561" cy="972108"/>
                    <a:chOff x="2118271" y="2924944"/>
                    <a:chExt cx="3821488" cy="2088232"/>
                  </a:xfrm>
                </p:grpSpPr>
                <p:sp>
                  <p:nvSpPr>
                    <p:cNvPr id="156" name="弧形 155"/>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57" name="直接箭头连接符 156"/>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7" name="组合 146"/>
                  <p:cNvGrpSpPr/>
                  <p:nvPr/>
                </p:nvGrpSpPr>
                <p:grpSpPr>
                  <a:xfrm>
                    <a:off x="1480316" y="990914"/>
                    <a:ext cx="581521" cy="493870"/>
                    <a:chOff x="1480316" y="2935130"/>
                    <a:chExt cx="581521" cy="493870"/>
                  </a:xfrm>
                </p:grpSpPr>
                <p:sp>
                  <p:nvSpPr>
                    <p:cNvPr id="154" name="弧形 153"/>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55" name="直接箭头连接符 154"/>
                    <p:cNvCxnSpPr>
                      <a:stCxn id="154"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8" name="组合 147"/>
                  <p:cNvGrpSpPr/>
                  <p:nvPr/>
                </p:nvGrpSpPr>
                <p:grpSpPr>
                  <a:xfrm>
                    <a:off x="2483768" y="980728"/>
                    <a:ext cx="504056" cy="493870"/>
                    <a:chOff x="1480316" y="2935130"/>
                    <a:chExt cx="581521" cy="493870"/>
                  </a:xfrm>
                </p:grpSpPr>
                <p:sp>
                  <p:nvSpPr>
                    <p:cNvPr id="152" name="弧形 151"/>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53" name="直接箭头连接符 152"/>
                    <p:cNvCxnSpPr>
                      <a:stCxn id="152"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49" name="组合 148"/>
                  <p:cNvGrpSpPr/>
                  <p:nvPr/>
                </p:nvGrpSpPr>
                <p:grpSpPr>
                  <a:xfrm>
                    <a:off x="4067944" y="980728"/>
                    <a:ext cx="432048" cy="406230"/>
                    <a:chOff x="1480316" y="2935130"/>
                    <a:chExt cx="581521" cy="493870"/>
                  </a:xfrm>
                </p:grpSpPr>
                <p:sp>
                  <p:nvSpPr>
                    <p:cNvPr id="150" name="弧形 149"/>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51" name="直接箭头连接符 150"/>
                    <p:cNvCxnSpPr>
                      <a:stCxn id="150"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sp>
            <p:nvSpPr>
              <p:cNvPr id="113" name="右箭头 112"/>
              <p:cNvSpPr/>
              <p:nvPr/>
            </p:nvSpPr>
            <p:spPr>
              <a:xfrm>
                <a:off x="4465147" y="665456"/>
                <a:ext cx="491319" cy="257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14" name="组合 113"/>
              <p:cNvGrpSpPr/>
              <p:nvPr/>
            </p:nvGrpSpPr>
            <p:grpSpPr>
              <a:xfrm>
                <a:off x="5433861" y="350403"/>
                <a:ext cx="4165364" cy="1080120"/>
                <a:chOff x="2265529" y="1864698"/>
                <a:chExt cx="4165364" cy="1080120"/>
              </a:xfrm>
            </p:grpSpPr>
            <p:sp>
              <p:nvSpPr>
                <p:cNvPr id="119" name="文本框 118"/>
                <p:cNvSpPr txBox="1"/>
                <p:nvPr/>
              </p:nvSpPr>
              <p:spPr>
                <a:xfrm>
                  <a:off x="2265529" y="2404758"/>
                  <a:ext cx="4165364" cy="400109"/>
                </a:xfrm>
                <a:prstGeom prst="rect">
                  <a:avLst/>
                </a:prstGeom>
                <a:noFill/>
              </p:spPr>
              <p:txBody>
                <a:bodyPr wrap="square" rtlCol="0">
                  <a:spAutoFit/>
                </a:bodyPr>
                <a:lstStyle/>
                <a:p>
                  <a:r>
                    <a:rPr lang="en-US" altLang="zh-CN" sz="1350" dirty="0">
                      <a:latin typeface="Times New Roman" panose="02020603050405020304" pitchFamily="18" charset="0"/>
                      <a:cs typeface="Times New Roman" panose="02020603050405020304" pitchFamily="18" charset="0"/>
                    </a:rPr>
                    <a:t>root   John   hit   the   ball   with   the   bat</a:t>
                  </a:r>
                  <a:endParaRPr lang="zh-CN" altLang="en-US" sz="1350" dirty="0">
                    <a:latin typeface="Times New Roman" panose="02020603050405020304" pitchFamily="18" charset="0"/>
                    <a:cs typeface="Times New Roman" panose="02020603050405020304" pitchFamily="18" charset="0"/>
                  </a:endParaRPr>
                </a:p>
              </p:txBody>
            </p:sp>
            <p:grpSp>
              <p:nvGrpSpPr>
                <p:cNvPr id="120" name="组合 119"/>
                <p:cNvGrpSpPr/>
                <p:nvPr/>
              </p:nvGrpSpPr>
              <p:grpSpPr>
                <a:xfrm>
                  <a:off x="2481613" y="1864698"/>
                  <a:ext cx="1157909" cy="1080120"/>
                  <a:chOff x="2118271" y="2924944"/>
                  <a:chExt cx="3821488" cy="2088232"/>
                </a:xfrm>
              </p:grpSpPr>
              <p:sp>
                <p:nvSpPr>
                  <p:cNvPr id="139" name="弧形 138"/>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40" name="直接箭头连接符 139"/>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21" name="组合 120"/>
                <p:cNvGrpSpPr/>
                <p:nvPr/>
              </p:nvGrpSpPr>
              <p:grpSpPr>
                <a:xfrm>
                  <a:off x="3706091" y="2051315"/>
                  <a:ext cx="848480" cy="641475"/>
                  <a:chOff x="2118271" y="2924944"/>
                  <a:chExt cx="3821488" cy="2088232"/>
                </a:xfrm>
              </p:grpSpPr>
              <p:sp>
                <p:nvSpPr>
                  <p:cNvPr id="137" name="弧形 136"/>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38" name="直接箭头连接符 137"/>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22" name="组合 121"/>
                <p:cNvGrpSpPr/>
                <p:nvPr/>
              </p:nvGrpSpPr>
              <p:grpSpPr>
                <a:xfrm>
                  <a:off x="4587971" y="2101774"/>
                  <a:ext cx="485046" cy="570151"/>
                  <a:chOff x="2118271" y="2924944"/>
                  <a:chExt cx="3821488" cy="2088232"/>
                </a:xfrm>
              </p:grpSpPr>
              <p:sp>
                <p:nvSpPr>
                  <p:cNvPr id="135" name="弧形 134"/>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36" name="直接箭头连接符 135"/>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23" name="组合 122"/>
                <p:cNvGrpSpPr/>
                <p:nvPr/>
              </p:nvGrpSpPr>
              <p:grpSpPr>
                <a:xfrm>
                  <a:off x="5120069" y="1900702"/>
                  <a:ext cx="941824" cy="972108"/>
                  <a:chOff x="2118271" y="2924944"/>
                  <a:chExt cx="3821488" cy="2088232"/>
                </a:xfrm>
              </p:grpSpPr>
              <p:sp>
                <p:nvSpPr>
                  <p:cNvPr id="133" name="弧形 132"/>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34" name="直接箭头连接符 133"/>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24" name="组合 123"/>
                <p:cNvGrpSpPr/>
                <p:nvPr/>
              </p:nvGrpSpPr>
              <p:grpSpPr>
                <a:xfrm>
                  <a:off x="2990471" y="2198920"/>
                  <a:ext cx="581684" cy="493870"/>
                  <a:chOff x="1480316" y="2935130"/>
                  <a:chExt cx="581521" cy="493870"/>
                </a:xfrm>
              </p:grpSpPr>
              <p:sp>
                <p:nvSpPr>
                  <p:cNvPr id="131" name="弧形 130"/>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32" name="直接箭头连接符 131"/>
                  <p:cNvCxnSpPr>
                    <a:stCxn id="131"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25" name="组合 124"/>
                <p:cNvGrpSpPr/>
                <p:nvPr/>
              </p:nvGrpSpPr>
              <p:grpSpPr>
                <a:xfrm>
                  <a:off x="3994204" y="2188734"/>
                  <a:ext cx="504197" cy="493870"/>
                  <a:chOff x="1480316" y="2935130"/>
                  <a:chExt cx="581521" cy="493870"/>
                </a:xfrm>
              </p:grpSpPr>
              <p:sp>
                <p:nvSpPr>
                  <p:cNvPr id="129" name="弧形 128"/>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30" name="直接箭头连接符 129"/>
                  <p:cNvCxnSpPr>
                    <a:stCxn id="129"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26" name="组合 125"/>
                <p:cNvGrpSpPr/>
                <p:nvPr/>
              </p:nvGrpSpPr>
              <p:grpSpPr>
                <a:xfrm>
                  <a:off x="5578823" y="2188734"/>
                  <a:ext cx="432169" cy="406230"/>
                  <a:chOff x="1480316" y="2935130"/>
                  <a:chExt cx="581521" cy="493870"/>
                </a:xfrm>
              </p:grpSpPr>
              <p:sp>
                <p:nvSpPr>
                  <p:cNvPr id="127" name="弧形 126"/>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28" name="直接箭头连接符 127"/>
                  <p:cNvCxnSpPr>
                    <a:stCxn id="127"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115" name="右箭头 114"/>
              <p:cNvSpPr/>
              <p:nvPr/>
            </p:nvSpPr>
            <p:spPr>
              <a:xfrm>
                <a:off x="9985641" y="665456"/>
                <a:ext cx="491319" cy="257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6" name="圆角矩形 115"/>
              <p:cNvSpPr/>
              <p:nvPr/>
            </p:nvSpPr>
            <p:spPr>
              <a:xfrm>
                <a:off x="10704513" y="299714"/>
                <a:ext cx="1473491" cy="10801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solidFill>
                      <a:schemeClr val="tx1"/>
                    </a:solidFill>
                  </a:rPr>
                  <a:t>Structured Perceptron Update</a:t>
                </a:r>
                <a:endParaRPr lang="zh-CN" altLang="en-US" sz="1350" dirty="0">
                  <a:solidFill>
                    <a:schemeClr val="tx1"/>
                  </a:solidFill>
                </a:endParaRPr>
              </a:p>
            </p:txBody>
          </p:sp>
          <p:sp>
            <p:nvSpPr>
              <p:cNvPr id="117" name="文本框 116"/>
              <p:cNvSpPr txBox="1"/>
              <p:nvPr/>
            </p:nvSpPr>
            <p:spPr>
              <a:xfrm>
                <a:off x="1391188" y="1325298"/>
                <a:ext cx="2316116" cy="400109"/>
              </a:xfrm>
              <a:prstGeom prst="rect">
                <a:avLst/>
              </a:prstGeom>
              <a:noFill/>
            </p:spPr>
            <p:txBody>
              <a:bodyPr wrap="square" rtlCol="0">
                <a:spAutoFit/>
              </a:bodyPr>
              <a:lstStyle/>
              <a:p>
                <a:r>
                  <a:rPr lang="en-US" altLang="zh-CN" sz="1350" dirty="0"/>
                  <a:t>training sample</a:t>
                </a:r>
                <a:endParaRPr lang="zh-CN" altLang="en-US" sz="1350" dirty="0"/>
              </a:p>
            </p:txBody>
          </p:sp>
          <p:sp>
            <p:nvSpPr>
              <p:cNvPr id="118" name="文本框 117"/>
              <p:cNvSpPr txBox="1"/>
              <p:nvPr/>
            </p:nvSpPr>
            <p:spPr>
              <a:xfrm>
                <a:off x="6480653" y="1318967"/>
                <a:ext cx="1774421" cy="400109"/>
              </a:xfrm>
              <a:prstGeom prst="rect">
                <a:avLst/>
              </a:prstGeom>
              <a:noFill/>
            </p:spPr>
            <p:txBody>
              <a:bodyPr wrap="square" rtlCol="0">
                <a:spAutoFit/>
              </a:bodyPr>
              <a:lstStyle/>
              <a:p>
                <a:r>
                  <a:rPr lang="en-US" altLang="zh-CN" sz="1350" dirty="0"/>
                  <a:t>1-best sample</a:t>
                </a:r>
                <a:endParaRPr lang="zh-CN" altLang="en-US" sz="1350" dirty="0"/>
              </a:p>
            </p:txBody>
          </p:sp>
        </p:grpSp>
        <p:sp>
          <p:nvSpPr>
            <p:cNvPr id="8" name="文本框 7"/>
            <p:cNvSpPr txBox="1"/>
            <p:nvPr/>
          </p:nvSpPr>
          <p:spPr>
            <a:xfrm>
              <a:off x="4273743" y="5729481"/>
              <a:ext cx="2530505" cy="300082"/>
            </a:xfrm>
            <a:prstGeom prst="rect">
              <a:avLst/>
            </a:prstGeom>
            <a:noFill/>
          </p:spPr>
          <p:txBody>
            <a:bodyPr wrap="square" rtlCol="0">
              <a:spAutoFit/>
            </a:bodyPr>
            <a:lstStyle/>
            <a:p>
              <a:r>
                <a:rPr lang="en-US" altLang="zh-CN" sz="1350" dirty="0"/>
                <a:t>n-best samples with probability </a:t>
              </a:r>
              <a:endParaRPr lang="zh-CN" altLang="en-US" sz="1350" dirty="0"/>
            </a:p>
          </p:txBody>
        </p:sp>
        <p:grpSp>
          <p:nvGrpSpPr>
            <p:cNvPr id="9" name="组合 8"/>
            <p:cNvGrpSpPr/>
            <p:nvPr/>
          </p:nvGrpSpPr>
          <p:grpSpPr>
            <a:xfrm>
              <a:off x="-36417" y="2708920"/>
              <a:ext cx="9072913" cy="3092924"/>
              <a:chOff x="94295" y="2243954"/>
              <a:chExt cx="12097216" cy="4123898"/>
            </a:xfrm>
          </p:grpSpPr>
          <p:grpSp>
            <p:nvGrpSpPr>
              <p:cNvPr id="11" name="组合 10"/>
              <p:cNvGrpSpPr/>
              <p:nvPr/>
            </p:nvGrpSpPr>
            <p:grpSpPr>
              <a:xfrm>
                <a:off x="94295" y="3673291"/>
                <a:ext cx="4128331" cy="1117018"/>
                <a:chOff x="755576" y="619794"/>
                <a:chExt cx="4127177" cy="1117018"/>
              </a:xfrm>
            </p:grpSpPr>
            <p:sp>
              <p:nvSpPr>
                <p:cNvPr id="89" name="文本框 88"/>
                <p:cNvSpPr txBox="1"/>
                <p:nvPr/>
              </p:nvSpPr>
              <p:spPr>
                <a:xfrm>
                  <a:off x="755576" y="1196752"/>
                  <a:ext cx="4127177" cy="400109"/>
                </a:xfrm>
                <a:prstGeom prst="rect">
                  <a:avLst/>
                </a:prstGeom>
                <a:noFill/>
              </p:spPr>
              <p:txBody>
                <a:bodyPr wrap="square" rtlCol="0">
                  <a:spAutoFit/>
                </a:bodyPr>
                <a:lstStyle/>
                <a:p>
                  <a:r>
                    <a:rPr lang="en-US" altLang="zh-CN" sz="1350" dirty="0">
                      <a:latin typeface="Times New Roman" panose="02020603050405020304" pitchFamily="18" charset="0"/>
                      <a:cs typeface="Times New Roman" panose="02020603050405020304" pitchFamily="18" charset="0"/>
                    </a:rPr>
                    <a:t>root   John   hit   the   ball   with   the   bat</a:t>
                  </a:r>
                  <a:endParaRPr lang="zh-CN" altLang="en-US" sz="1350" dirty="0">
                    <a:latin typeface="Times New Roman" panose="02020603050405020304" pitchFamily="18" charset="0"/>
                    <a:cs typeface="Times New Roman" panose="02020603050405020304" pitchFamily="18" charset="0"/>
                  </a:endParaRPr>
                </a:p>
              </p:txBody>
            </p:sp>
            <p:grpSp>
              <p:nvGrpSpPr>
                <p:cNvPr id="90" name="组合 89"/>
                <p:cNvGrpSpPr/>
                <p:nvPr/>
              </p:nvGrpSpPr>
              <p:grpSpPr>
                <a:xfrm>
                  <a:off x="971600" y="619794"/>
                  <a:ext cx="3579279" cy="1117018"/>
                  <a:chOff x="971600" y="619794"/>
                  <a:chExt cx="3579279" cy="1117018"/>
                </a:xfrm>
              </p:grpSpPr>
              <p:grpSp>
                <p:nvGrpSpPr>
                  <p:cNvPr id="91" name="组合 90"/>
                  <p:cNvGrpSpPr/>
                  <p:nvPr/>
                </p:nvGrpSpPr>
                <p:grpSpPr>
                  <a:xfrm>
                    <a:off x="971600" y="656692"/>
                    <a:ext cx="1157585" cy="1080120"/>
                    <a:chOff x="2118271" y="2924944"/>
                    <a:chExt cx="3821488" cy="2088232"/>
                  </a:xfrm>
                </p:grpSpPr>
                <p:sp>
                  <p:nvSpPr>
                    <p:cNvPr id="110" name="弧形 109"/>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11" name="直接箭头连接符 110"/>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2" name="组合 91"/>
                  <p:cNvGrpSpPr/>
                  <p:nvPr/>
                </p:nvGrpSpPr>
                <p:grpSpPr>
                  <a:xfrm>
                    <a:off x="2195736" y="843309"/>
                    <a:ext cx="848243" cy="641475"/>
                    <a:chOff x="2118271" y="2924944"/>
                    <a:chExt cx="3821488" cy="2088232"/>
                  </a:xfrm>
                </p:grpSpPr>
                <p:sp>
                  <p:nvSpPr>
                    <p:cNvPr id="108" name="弧形 107"/>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09" name="直接箭头连接符 108"/>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3" name="组合 92"/>
                  <p:cNvGrpSpPr/>
                  <p:nvPr/>
                </p:nvGrpSpPr>
                <p:grpSpPr>
                  <a:xfrm>
                    <a:off x="2173303" y="619794"/>
                    <a:ext cx="1390585" cy="1080120"/>
                    <a:chOff x="2118271" y="2924944"/>
                    <a:chExt cx="3821488" cy="2088232"/>
                  </a:xfrm>
                </p:grpSpPr>
                <p:sp>
                  <p:nvSpPr>
                    <p:cNvPr id="106" name="弧形 105"/>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07" name="直接箭头连接符 106"/>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4" name="组合 93"/>
                  <p:cNvGrpSpPr/>
                  <p:nvPr/>
                </p:nvGrpSpPr>
                <p:grpSpPr>
                  <a:xfrm>
                    <a:off x="3609318" y="692696"/>
                    <a:ext cx="941561" cy="972108"/>
                    <a:chOff x="2118271" y="2924944"/>
                    <a:chExt cx="3821488" cy="2088232"/>
                  </a:xfrm>
                </p:grpSpPr>
                <p:sp>
                  <p:nvSpPr>
                    <p:cNvPr id="104" name="弧形 103"/>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05" name="直接箭头连接符 104"/>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5" name="组合 94"/>
                  <p:cNvGrpSpPr/>
                  <p:nvPr/>
                </p:nvGrpSpPr>
                <p:grpSpPr>
                  <a:xfrm>
                    <a:off x="1480316" y="990914"/>
                    <a:ext cx="581521" cy="493870"/>
                    <a:chOff x="1480316" y="2935130"/>
                    <a:chExt cx="581521" cy="493870"/>
                  </a:xfrm>
                </p:grpSpPr>
                <p:sp>
                  <p:nvSpPr>
                    <p:cNvPr id="102" name="弧形 101"/>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03" name="直接箭头连接符 102"/>
                    <p:cNvCxnSpPr>
                      <a:stCxn id="102"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6" name="组合 95"/>
                  <p:cNvGrpSpPr/>
                  <p:nvPr/>
                </p:nvGrpSpPr>
                <p:grpSpPr>
                  <a:xfrm>
                    <a:off x="2483768" y="980728"/>
                    <a:ext cx="504056" cy="493870"/>
                    <a:chOff x="1480316" y="2935130"/>
                    <a:chExt cx="581521" cy="493870"/>
                  </a:xfrm>
                </p:grpSpPr>
                <p:sp>
                  <p:nvSpPr>
                    <p:cNvPr id="100" name="弧形 99"/>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101" name="直接箭头连接符 100"/>
                    <p:cNvCxnSpPr>
                      <a:stCxn id="100"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7" name="组合 96"/>
                  <p:cNvGrpSpPr/>
                  <p:nvPr/>
                </p:nvGrpSpPr>
                <p:grpSpPr>
                  <a:xfrm>
                    <a:off x="4067944" y="980728"/>
                    <a:ext cx="432048" cy="406230"/>
                    <a:chOff x="1480316" y="2935130"/>
                    <a:chExt cx="581521" cy="493870"/>
                  </a:xfrm>
                </p:grpSpPr>
                <p:sp>
                  <p:nvSpPr>
                    <p:cNvPr id="98" name="弧形 97"/>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99" name="直接箭头连接符 98"/>
                    <p:cNvCxnSpPr>
                      <a:stCxn id="98"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sp>
            <p:nvSpPr>
              <p:cNvPr id="12" name="右箭头 11"/>
              <p:cNvSpPr/>
              <p:nvPr/>
            </p:nvSpPr>
            <p:spPr>
              <a:xfrm>
                <a:off x="4346221" y="4167674"/>
                <a:ext cx="491319" cy="257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3" name="组合 12"/>
              <p:cNvGrpSpPr/>
              <p:nvPr/>
            </p:nvGrpSpPr>
            <p:grpSpPr>
              <a:xfrm>
                <a:off x="5135908" y="2243954"/>
                <a:ext cx="4079272" cy="1080120"/>
                <a:chOff x="2265529" y="1864698"/>
                <a:chExt cx="4079272" cy="1080120"/>
              </a:xfrm>
            </p:grpSpPr>
            <p:sp>
              <p:nvSpPr>
                <p:cNvPr id="67" name="文本框 66"/>
                <p:cNvSpPr txBox="1"/>
                <p:nvPr/>
              </p:nvSpPr>
              <p:spPr>
                <a:xfrm>
                  <a:off x="2265529" y="2404758"/>
                  <a:ext cx="4079272" cy="400109"/>
                </a:xfrm>
                <a:prstGeom prst="rect">
                  <a:avLst/>
                </a:prstGeom>
                <a:noFill/>
              </p:spPr>
              <p:txBody>
                <a:bodyPr wrap="square" rtlCol="0">
                  <a:spAutoFit/>
                </a:bodyPr>
                <a:lstStyle/>
                <a:p>
                  <a:r>
                    <a:rPr lang="en-US" altLang="zh-CN" sz="1350" dirty="0">
                      <a:latin typeface="Times New Roman" panose="02020603050405020304" pitchFamily="18" charset="0"/>
                      <a:cs typeface="Times New Roman" panose="02020603050405020304" pitchFamily="18" charset="0"/>
                    </a:rPr>
                    <a:t>root   John   hit   the   ball   with   the   bat</a:t>
                  </a:r>
                  <a:endParaRPr lang="zh-CN" altLang="en-US" sz="1350" dirty="0">
                    <a:latin typeface="Times New Roman" panose="02020603050405020304" pitchFamily="18" charset="0"/>
                    <a:cs typeface="Times New Roman" panose="02020603050405020304" pitchFamily="18" charset="0"/>
                  </a:endParaRPr>
                </a:p>
              </p:txBody>
            </p:sp>
            <p:grpSp>
              <p:nvGrpSpPr>
                <p:cNvPr id="68" name="组合 67"/>
                <p:cNvGrpSpPr/>
                <p:nvPr/>
              </p:nvGrpSpPr>
              <p:grpSpPr>
                <a:xfrm>
                  <a:off x="2481613" y="1864698"/>
                  <a:ext cx="1157909" cy="1080120"/>
                  <a:chOff x="2118271" y="2924944"/>
                  <a:chExt cx="3821488" cy="2088232"/>
                </a:xfrm>
              </p:grpSpPr>
              <p:sp>
                <p:nvSpPr>
                  <p:cNvPr id="87" name="弧形 86"/>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88" name="直接箭头连接符 87"/>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9" name="组合 68"/>
                <p:cNvGrpSpPr/>
                <p:nvPr/>
              </p:nvGrpSpPr>
              <p:grpSpPr>
                <a:xfrm>
                  <a:off x="3706091" y="2051315"/>
                  <a:ext cx="848480" cy="641475"/>
                  <a:chOff x="2118271" y="2924944"/>
                  <a:chExt cx="3821488" cy="2088232"/>
                </a:xfrm>
              </p:grpSpPr>
              <p:sp>
                <p:nvSpPr>
                  <p:cNvPr id="85" name="弧形 84"/>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86" name="直接箭头连接符 85"/>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0" name="组合 69"/>
                <p:cNvGrpSpPr/>
                <p:nvPr/>
              </p:nvGrpSpPr>
              <p:grpSpPr>
                <a:xfrm>
                  <a:off x="4587971" y="2101774"/>
                  <a:ext cx="485046" cy="570151"/>
                  <a:chOff x="2118271" y="2924944"/>
                  <a:chExt cx="3821488" cy="2088232"/>
                </a:xfrm>
              </p:grpSpPr>
              <p:sp>
                <p:nvSpPr>
                  <p:cNvPr id="83" name="弧形 82"/>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84" name="直接箭头连接符 83"/>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1" name="组合 70"/>
                <p:cNvGrpSpPr/>
                <p:nvPr/>
              </p:nvGrpSpPr>
              <p:grpSpPr>
                <a:xfrm>
                  <a:off x="5120069" y="1900702"/>
                  <a:ext cx="941824" cy="972108"/>
                  <a:chOff x="2118271" y="2924944"/>
                  <a:chExt cx="3821488" cy="2088232"/>
                </a:xfrm>
              </p:grpSpPr>
              <p:sp>
                <p:nvSpPr>
                  <p:cNvPr id="81" name="弧形 80"/>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82" name="直接箭头连接符 81"/>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2" name="组合 71"/>
                <p:cNvGrpSpPr/>
                <p:nvPr/>
              </p:nvGrpSpPr>
              <p:grpSpPr>
                <a:xfrm>
                  <a:off x="2990471" y="2198920"/>
                  <a:ext cx="581684" cy="493870"/>
                  <a:chOff x="1480316" y="2935130"/>
                  <a:chExt cx="581521" cy="493870"/>
                </a:xfrm>
              </p:grpSpPr>
              <p:sp>
                <p:nvSpPr>
                  <p:cNvPr id="79" name="弧形 78"/>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80" name="直接箭头连接符 79"/>
                  <p:cNvCxnSpPr>
                    <a:stCxn id="79"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3" name="组合 72"/>
                <p:cNvGrpSpPr/>
                <p:nvPr/>
              </p:nvGrpSpPr>
              <p:grpSpPr>
                <a:xfrm>
                  <a:off x="3994204" y="2188734"/>
                  <a:ext cx="504197" cy="493870"/>
                  <a:chOff x="1480316" y="2935130"/>
                  <a:chExt cx="581521" cy="493870"/>
                </a:xfrm>
              </p:grpSpPr>
              <p:sp>
                <p:nvSpPr>
                  <p:cNvPr id="77" name="弧形 76"/>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78" name="直接箭头连接符 77"/>
                  <p:cNvCxnSpPr>
                    <a:stCxn id="77"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4" name="组合 73"/>
                <p:cNvGrpSpPr/>
                <p:nvPr/>
              </p:nvGrpSpPr>
              <p:grpSpPr>
                <a:xfrm>
                  <a:off x="5578823" y="2188734"/>
                  <a:ext cx="432169" cy="406230"/>
                  <a:chOff x="1480316" y="2935130"/>
                  <a:chExt cx="581521" cy="493870"/>
                </a:xfrm>
              </p:grpSpPr>
              <p:sp>
                <p:nvSpPr>
                  <p:cNvPr id="75" name="弧形 74"/>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76" name="直接箭头连接符 75"/>
                  <p:cNvCxnSpPr>
                    <a:stCxn id="75"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14" name="组合 13"/>
              <p:cNvGrpSpPr/>
              <p:nvPr/>
            </p:nvGrpSpPr>
            <p:grpSpPr>
              <a:xfrm>
                <a:off x="5102288" y="3551346"/>
                <a:ext cx="4112892" cy="1116014"/>
                <a:chOff x="2265529" y="1828804"/>
                <a:chExt cx="4112892" cy="1116014"/>
              </a:xfrm>
            </p:grpSpPr>
            <p:sp>
              <p:nvSpPr>
                <p:cNvPr id="45" name="文本框 44"/>
                <p:cNvSpPr txBox="1"/>
                <p:nvPr/>
              </p:nvSpPr>
              <p:spPr>
                <a:xfrm>
                  <a:off x="2265529" y="2404758"/>
                  <a:ext cx="4112892" cy="400109"/>
                </a:xfrm>
                <a:prstGeom prst="rect">
                  <a:avLst/>
                </a:prstGeom>
                <a:noFill/>
              </p:spPr>
              <p:txBody>
                <a:bodyPr wrap="square" rtlCol="0">
                  <a:spAutoFit/>
                </a:bodyPr>
                <a:lstStyle/>
                <a:p>
                  <a:r>
                    <a:rPr lang="en-US" altLang="zh-CN" sz="1350" dirty="0">
                      <a:latin typeface="Times New Roman" panose="02020603050405020304" pitchFamily="18" charset="0"/>
                      <a:cs typeface="Times New Roman" panose="02020603050405020304" pitchFamily="18" charset="0"/>
                    </a:rPr>
                    <a:t>root   John   hit   the   ball   with   the   bat</a:t>
                  </a:r>
                  <a:endParaRPr lang="zh-CN" altLang="en-US" sz="1350" dirty="0">
                    <a:latin typeface="Times New Roman" panose="02020603050405020304" pitchFamily="18" charset="0"/>
                    <a:cs typeface="Times New Roman" panose="02020603050405020304" pitchFamily="18" charset="0"/>
                  </a:endParaRPr>
                </a:p>
              </p:txBody>
            </p:sp>
            <p:grpSp>
              <p:nvGrpSpPr>
                <p:cNvPr id="46" name="组合 45"/>
                <p:cNvGrpSpPr/>
                <p:nvPr/>
              </p:nvGrpSpPr>
              <p:grpSpPr>
                <a:xfrm>
                  <a:off x="2481613" y="1864698"/>
                  <a:ext cx="1157909" cy="1080120"/>
                  <a:chOff x="2118271" y="2924944"/>
                  <a:chExt cx="3821488" cy="2088232"/>
                </a:xfrm>
              </p:grpSpPr>
              <p:sp>
                <p:nvSpPr>
                  <p:cNvPr id="65" name="弧形 64"/>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66" name="直接箭头连接符 65"/>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3706090" y="1828804"/>
                  <a:ext cx="1359055" cy="1096002"/>
                  <a:chOff x="2118271" y="2924944"/>
                  <a:chExt cx="3821488" cy="2088232"/>
                </a:xfrm>
              </p:grpSpPr>
              <p:sp>
                <p:nvSpPr>
                  <p:cNvPr id="63" name="弧形 62"/>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64" name="直接箭头连接符 63"/>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8" name="组合 47"/>
                <p:cNvGrpSpPr/>
                <p:nvPr/>
              </p:nvGrpSpPr>
              <p:grpSpPr>
                <a:xfrm>
                  <a:off x="5120069" y="1900702"/>
                  <a:ext cx="941824" cy="972108"/>
                  <a:chOff x="2118271" y="2924944"/>
                  <a:chExt cx="3821488" cy="2088232"/>
                </a:xfrm>
              </p:grpSpPr>
              <p:sp>
                <p:nvSpPr>
                  <p:cNvPr id="61" name="弧形 60"/>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62" name="直接箭头连接符 61"/>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2990471" y="2198920"/>
                  <a:ext cx="581684" cy="493870"/>
                  <a:chOff x="1480316" y="2935130"/>
                  <a:chExt cx="581521" cy="493870"/>
                </a:xfrm>
              </p:grpSpPr>
              <p:sp>
                <p:nvSpPr>
                  <p:cNvPr id="59" name="弧形 58"/>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60" name="直接箭头连接符 59"/>
                  <p:cNvCxnSpPr>
                    <a:stCxn id="59"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a:off x="3994204" y="2188734"/>
                  <a:ext cx="504197" cy="493870"/>
                  <a:chOff x="1480316" y="2935130"/>
                  <a:chExt cx="581521" cy="493870"/>
                </a:xfrm>
              </p:grpSpPr>
              <p:sp>
                <p:nvSpPr>
                  <p:cNvPr id="57" name="弧形 56"/>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58" name="直接箭头连接符 57"/>
                  <p:cNvCxnSpPr>
                    <a:stCxn id="57"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a:off x="5578823" y="2188734"/>
                  <a:ext cx="432169" cy="406230"/>
                  <a:chOff x="1480316" y="2935130"/>
                  <a:chExt cx="581521" cy="493870"/>
                </a:xfrm>
              </p:grpSpPr>
              <p:sp>
                <p:nvSpPr>
                  <p:cNvPr id="55" name="弧形 54"/>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56" name="直接箭头连接符 55"/>
                  <p:cNvCxnSpPr>
                    <a:stCxn id="55"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2" name="组合 51"/>
                <p:cNvGrpSpPr/>
                <p:nvPr/>
              </p:nvGrpSpPr>
              <p:grpSpPr>
                <a:xfrm>
                  <a:off x="4548650" y="2163713"/>
                  <a:ext cx="470645" cy="493870"/>
                  <a:chOff x="1480316" y="2935130"/>
                  <a:chExt cx="581521" cy="493870"/>
                </a:xfrm>
              </p:grpSpPr>
              <p:sp>
                <p:nvSpPr>
                  <p:cNvPr id="53" name="弧形 52"/>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54" name="直接箭头连接符 53"/>
                  <p:cNvCxnSpPr>
                    <a:stCxn id="53"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15" name="文本框 14"/>
              <p:cNvSpPr txBox="1"/>
              <p:nvPr/>
            </p:nvSpPr>
            <p:spPr>
              <a:xfrm>
                <a:off x="6923803" y="4662552"/>
                <a:ext cx="889953" cy="400109"/>
              </a:xfrm>
              <a:prstGeom prst="rect">
                <a:avLst/>
              </a:prstGeom>
              <a:noFill/>
            </p:spPr>
            <p:txBody>
              <a:bodyPr wrap="square" rtlCol="0">
                <a:spAutoFit/>
              </a:bodyPr>
              <a:lstStyle/>
              <a:p>
                <a:r>
                  <a:rPr lang="en-US" altLang="zh-CN" sz="1350" dirty="0"/>
                  <a:t>……</a:t>
                </a:r>
                <a:endParaRPr lang="zh-CN" altLang="en-US" sz="1350" dirty="0"/>
              </a:p>
            </p:txBody>
          </p:sp>
          <p:grpSp>
            <p:nvGrpSpPr>
              <p:cNvPr id="16" name="组合 15"/>
              <p:cNvGrpSpPr/>
              <p:nvPr/>
            </p:nvGrpSpPr>
            <p:grpSpPr>
              <a:xfrm>
                <a:off x="5118898" y="5271850"/>
                <a:ext cx="4096282" cy="1096002"/>
                <a:chOff x="2265529" y="1828804"/>
                <a:chExt cx="4096282" cy="1096002"/>
              </a:xfrm>
            </p:grpSpPr>
            <p:sp>
              <p:nvSpPr>
                <p:cNvPr id="23" name="文本框 22"/>
                <p:cNvSpPr txBox="1"/>
                <p:nvPr/>
              </p:nvSpPr>
              <p:spPr>
                <a:xfrm>
                  <a:off x="2265529" y="2404758"/>
                  <a:ext cx="4096282" cy="400109"/>
                </a:xfrm>
                <a:prstGeom prst="rect">
                  <a:avLst/>
                </a:prstGeom>
                <a:noFill/>
              </p:spPr>
              <p:txBody>
                <a:bodyPr wrap="square" rtlCol="0">
                  <a:spAutoFit/>
                </a:bodyPr>
                <a:lstStyle/>
                <a:p>
                  <a:r>
                    <a:rPr lang="en-US" altLang="zh-CN" sz="1350" dirty="0">
                      <a:latin typeface="Times New Roman" panose="02020603050405020304" pitchFamily="18" charset="0"/>
                      <a:cs typeface="Times New Roman" panose="02020603050405020304" pitchFamily="18" charset="0"/>
                    </a:rPr>
                    <a:t>root   John   hit   the   ball   with   the   bat</a:t>
                  </a:r>
                  <a:endParaRPr lang="zh-CN" altLang="en-US" sz="1350" dirty="0">
                    <a:latin typeface="Times New Roman" panose="02020603050405020304" pitchFamily="18" charset="0"/>
                    <a:cs typeface="Times New Roman" panose="02020603050405020304" pitchFamily="18" charset="0"/>
                  </a:endParaRPr>
                </a:p>
              </p:txBody>
            </p:sp>
            <p:grpSp>
              <p:nvGrpSpPr>
                <p:cNvPr id="24" name="组合 23"/>
                <p:cNvGrpSpPr/>
                <p:nvPr/>
              </p:nvGrpSpPr>
              <p:grpSpPr>
                <a:xfrm>
                  <a:off x="2481614" y="2106602"/>
                  <a:ext cx="672338" cy="633496"/>
                  <a:chOff x="2118271" y="2924944"/>
                  <a:chExt cx="3821488" cy="2088232"/>
                </a:xfrm>
              </p:grpSpPr>
              <p:sp>
                <p:nvSpPr>
                  <p:cNvPr id="43" name="弧形 42"/>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44" name="直接箭头连接符 43"/>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3706090" y="1828804"/>
                  <a:ext cx="1359055" cy="1096002"/>
                  <a:chOff x="2118271" y="2924944"/>
                  <a:chExt cx="3821488" cy="2088232"/>
                </a:xfrm>
              </p:grpSpPr>
              <p:sp>
                <p:nvSpPr>
                  <p:cNvPr id="41" name="弧形 40"/>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42" name="直接箭头连接符 41"/>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5120069" y="1900702"/>
                  <a:ext cx="941824" cy="972108"/>
                  <a:chOff x="2118271" y="2924944"/>
                  <a:chExt cx="3821488" cy="2088232"/>
                </a:xfrm>
              </p:grpSpPr>
              <p:sp>
                <p:nvSpPr>
                  <p:cNvPr id="39" name="弧形 38"/>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40" name="直接箭头连接符 39"/>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3994204" y="2188734"/>
                  <a:ext cx="504197" cy="493870"/>
                  <a:chOff x="1480316" y="2935130"/>
                  <a:chExt cx="581521" cy="493870"/>
                </a:xfrm>
              </p:grpSpPr>
              <p:sp>
                <p:nvSpPr>
                  <p:cNvPr id="37" name="弧形 36"/>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38" name="直接箭头连接符 37"/>
                  <p:cNvCxnSpPr>
                    <a:stCxn id="37"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5578823" y="2188734"/>
                  <a:ext cx="432169" cy="406230"/>
                  <a:chOff x="1480316" y="2935130"/>
                  <a:chExt cx="581521" cy="493870"/>
                </a:xfrm>
              </p:grpSpPr>
              <p:sp>
                <p:nvSpPr>
                  <p:cNvPr id="35" name="弧形 34"/>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36" name="直接箭头连接符 35"/>
                  <p:cNvCxnSpPr>
                    <a:stCxn id="35"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4548650" y="2163713"/>
                  <a:ext cx="470645" cy="493870"/>
                  <a:chOff x="1480316" y="2935130"/>
                  <a:chExt cx="581521" cy="493870"/>
                </a:xfrm>
              </p:grpSpPr>
              <p:sp>
                <p:nvSpPr>
                  <p:cNvPr id="33" name="弧形 32"/>
                  <p:cNvSpPr/>
                  <p:nvPr/>
                </p:nvSpPr>
                <p:spPr>
                  <a:xfrm>
                    <a:off x="1484543" y="2935130"/>
                    <a:ext cx="577294" cy="493870"/>
                  </a:xfrm>
                  <a:prstGeom prst="arc">
                    <a:avLst>
                      <a:gd name="adj1" fmla="val 12016585"/>
                      <a:gd name="adj2" fmla="val 2087492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34" name="直接箭头连接符 33"/>
                  <p:cNvCxnSpPr>
                    <a:stCxn id="33" idx="0"/>
                  </p:cNvCxnSpPr>
                  <p:nvPr/>
                </p:nvCxnSpPr>
                <p:spPr>
                  <a:xfrm flipH="1">
                    <a:off x="1480316" y="3084165"/>
                    <a:ext cx="27881" cy="8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a:off x="3191117" y="2099634"/>
                  <a:ext cx="460049" cy="599676"/>
                  <a:chOff x="2118271" y="2924944"/>
                  <a:chExt cx="3821488" cy="2088232"/>
                </a:xfrm>
              </p:grpSpPr>
              <p:sp>
                <p:nvSpPr>
                  <p:cNvPr id="31" name="弧形 30"/>
                  <p:cNvSpPr/>
                  <p:nvPr/>
                </p:nvSpPr>
                <p:spPr>
                  <a:xfrm>
                    <a:off x="2118271" y="2924944"/>
                    <a:ext cx="3780420" cy="2088232"/>
                  </a:xfrm>
                  <a:prstGeom prst="arc">
                    <a:avLst>
                      <a:gd name="adj1" fmla="val 10883310"/>
                      <a:gd name="adj2" fmla="val 2113926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cxnSp>
                <p:nvCxnSpPr>
                  <p:cNvPr id="32" name="直接箭头连接符 31"/>
                  <p:cNvCxnSpPr/>
                  <p:nvPr/>
                </p:nvCxnSpPr>
                <p:spPr>
                  <a:xfrm>
                    <a:off x="5837204" y="3703384"/>
                    <a:ext cx="102555" cy="2520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17" name="文本框 16"/>
              <p:cNvSpPr txBox="1"/>
              <p:nvPr/>
            </p:nvSpPr>
            <p:spPr>
              <a:xfrm>
                <a:off x="1396866" y="4811610"/>
                <a:ext cx="2316116" cy="400109"/>
              </a:xfrm>
              <a:prstGeom prst="rect">
                <a:avLst/>
              </a:prstGeom>
              <a:noFill/>
            </p:spPr>
            <p:txBody>
              <a:bodyPr wrap="square" rtlCol="0">
                <a:spAutoFit/>
              </a:bodyPr>
              <a:lstStyle/>
              <a:p>
                <a:r>
                  <a:rPr lang="en-US" altLang="zh-CN" sz="1350" dirty="0"/>
                  <a:t>training sample</a:t>
                </a:r>
                <a:endParaRPr lang="zh-CN" altLang="en-US" sz="1350" dirty="0"/>
              </a:p>
            </p:txBody>
          </p:sp>
          <p:sp>
            <p:nvSpPr>
              <p:cNvPr id="18" name="文本框 17"/>
              <p:cNvSpPr txBox="1"/>
              <p:nvPr/>
            </p:nvSpPr>
            <p:spPr>
              <a:xfrm>
                <a:off x="9180108" y="2508902"/>
                <a:ext cx="756316" cy="400109"/>
              </a:xfrm>
              <a:prstGeom prst="rect">
                <a:avLst/>
              </a:prstGeom>
              <a:noFill/>
            </p:spPr>
            <p:txBody>
              <a:bodyPr wrap="square" rtlCol="0">
                <a:spAutoFit/>
              </a:bodyPr>
              <a:lstStyle/>
              <a:p>
                <a:r>
                  <a:rPr lang="en-US" altLang="zh-CN" sz="1350" dirty="0"/>
                  <a:t>0.53</a:t>
                </a:r>
                <a:endParaRPr lang="zh-CN" altLang="en-US" sz="1350" dirty="0"/>
              </a:p>
            </p:txBody>
          </p:sp>
          <p:sp>
            <p:nvSpPr>
              <p:cNvPr id="19" name="文本框 18"/>
              <p:cNvSpPr txBox="1"/>
              <p:nvPr/>
            </p:nvSpPr>
            <p:spPr>
              <a:xfrm>
                <a:off x="9174009" y="3880518"/>
                <a:ext cx="762415" cy="400109"/>
              </a:xfrm>
              <a:prstGeom prst="rect">
                <a:avLst/>
              </a:prstGeom>
              <a:noFill/>
            </p:spPr>
            <p:txBody>
              <a:bodyPr wrap="square" rtlCol="0">
                <a:spAutoFit/>
              </a:bodyPr>
              <a:lstStyle/>
              <a:p>
                <a:r>
                  <a:rPr lang="en-US" altLang="zh-CN" sz="1350" dirty="0"/>
                  <a:t>0.25</a:t>
                </a:r>
                <a:endParaRPr lang="zh-CN" altLang="en-US" sz="1350" dirty="0"/>
              </a:p>
            </p:txBody>
          </p:sp>
          <p:sp>
            <p:nvSpPr>
              <p:cNvPr id="20" name="文本框 19"/>
              <p:cNvSpPr txBox="1"/>
              <p:nvPr/>
            </p:nvSpPr>
            <p:spPr>
              <a:xfrm>
                <a:off x="9181163" y="5607416"/>
                <a:ext cx="755263" cy="400109"/>
              </a:xfrm>
              <a:prstGeom prst="rect">
                <a:avLst/>
              </a:prstGeom>
              <a:noFill/>
            </p:spPr>
            <p:txBody>
              <a:bodyPr wrap="square" rtlCol="0">
                <a:spAutoFit/>
              </a:bodyPr>
              <a:lstStyle/>
              <a:p>
                <a:r>
                  <a:rPr lang="en-US" altLang="zh-CN" sz="1350" dirty="0"/>
                  <a:t>0.03</a:t>
                </a:r>
                <a:endParaRPr lang="zh-CN" altLang="en-US" sz="1350" dirty="0"/>
              </a:p>
            </p:txBody>
          </p:sp>
          <p:sp>
            <p:nvSpPr>
              <p:cNvPr id="21" name="右箭头 20"/>
              <p:cNvSpPr/>
              <p:nvPr/>
            </p:nvSpPr>
            <p:spPr>
              <a:xfrm>
                <a:off x="9972159" y="4103686"/>
                <a:ext cx="491319" cy="257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2" name="圆角矩形 21"/>
              <p:cNvSpPr/>
              <p:nvPr/>
            </p:nvSpPr>
            <p:spPr>
              <a:xfrm>
                <a:off x="10559330" y="3683739"/>
                <a:ext cx="1632181" cy="10801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smtClean="0">
                    <a:solidFill>
                      <a:schemeClr val="tx1"/>
                    </a:solidFill>
                  </a:rPr>
                  <a:t>Probabilistic </a:t>
                </a:r>
                <a:r>
                  <a:rPr lang="en-US" altLang="zh-CN" sz="1350" dirty="0">
                    <a:solidFill>
                      <a:schemeClr val="tx1"/>
                    </a:solidFill>
                  </a:rPr>
                  <a:t>Perceptron Update</a:t>
                </a:r>
                <a:endParaRPr lang="zh-CN" altLang="en-US" sz="1350" dirty="0">
                  <a:solidFill>
                    <a:schemeClr val="tx1"/>
                  </a:solidFill>
                </a:endParaRPr>
              </a:p>
            </p:txBody>
          </p:sp>
        </p:grpSp>
        <p:cxnSp>
          <p:nvCxnSpPr>
            <p:cNvPr id="10" name="直接连接符 9"/>
            <p:cNvCxnSpPr/>
            <p:nvPr/>
          </p:nvCxnSpPr>
          <p:spPr>
            <a:xfrm>
              <a:off x="0" y="2348593"/>
              <a:ext cx="9144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74950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Theoretical guarantee of convergence</a:t>
            </a:r>
          </a:p>
          <a:p>
            <a:pPr lvl="4"/>
            <a:endParaRPr lang="en-US" altLang="zh-CN" dirty="0" smtClean="0"/>
          </a:p>
          <a:p>
            <a:pPr lvl="1"/>
            <a:endParaRPr lang="en-US" altLang="zh-CN" dirty="0" smtClean="0"/>
          </a:p>
        </p:txBody>
      </p:sp>
      <p:sp>
        <p:nvSpPr>
          <p:cNvPr id="3" name="标题 2"/>
          <p:cNvSpPr>
            <a:spLocks noGrp="1"/>
          </p:cNvSpPr>
          <p:nvPr>
            <p:ph type="title"/>
          </p:nvPr>
        </p:nvSpPr>
        <p:spPr/>
        <p:txBody>
          <a:bodyPr/>
          <a:lstStyle/>
          <a:p>
            <a:r>
              <a:rPr lang="en-US" altLang="zh-CN" dirty="0" smtClean="0"/>
              <a:t>Probabilistic </a:t>
            </a:r>
            <a:r>
              <a:rPr lang="en-US" altLang="zh-CN" dirty="0"/>
              <a:t>Perceptron (SAPO)</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23</a:t>
            </a:fld>
            <a:endParaRPr lang="zh-CN" altLang="en-US"/>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340768"/>
            <a:ext cx="7968801" cy="5112568"/>
          </a:xfrm>
          <a:prstGeom prst="rect">
            <a:avLst/>
          </a:prstGeom>
        </p:spPr>
      </p:pic>
      <p:sp>
        <p:nvSpPr>
          <p:cNvPr id="6" name="文本框 5"/>
          <p:cNvSpPr txBox="1"/>
          <p:nvPr/>
        </p:nvSpPr>
        <p:spPr>
          <a:xfrm>
            <a:off x="1475656" y="2060848"/>
            <a:ext cx="6336704" cy="523220"/>
          </a:xfrm>
          <a:prstGeom prst="rect">
            <a:avLst/>
          </a:prstGeom>
          <a:solidFill>
            <a:schemeClr val="bg1"/>
          </a:solidFill>
        </p:spPr>
        <p:txBody>
          <a:bodyPr wrap="square" rtlCol="0">
            <a:spAutoFit/>
          </a:bodyPr>
          <a:lstStyle/>
          <a:p>
            <a:r>
              <a:rPr lang="en-US" altLang="zh-CN" sz="2800" dirty="0" smtClean="0">
                <a:solidFill>
                  <a:srgbClr val="FF0000"/>
                </a:solidFill>
              </a:rPr>
              <a:t>Probabilistic perceptron converges!</a:t>
            </a:r>
            <a:endParaRPr lang="zh-CN" altLang="en-US" sz="2800" dirty="0">
              <a:solidFill>
                <a:srgbClr val="FF0000"/>
              </a:solidFill>
            </a:endParaRPr>
          </a:p>
        </p:txBody>
      </p:sp>
      <p:sp>
        <p:nvSpPr>
          <p:cNvPr id="8" name="矩形 7"/>
          <p:cNvSpPr/>
          <p:nvPr/>
        </p:nvSpPr>
        <p:spPr bwMode="blackWhite">
          <a:xfrm>
            <a:off x="3707904" y="6093296"/>
            <a:ext cx="1872208" cy="432048"/>
          </a:xfrm>
          <a:prstGeom prst="rect">
            <a:avLst/>
          </a:prstGeom>
          <a:noFill/>
          <a:ln>
            <a:solidFill>
              <a:srgbClr val="FF0000"/>
            </a:solidFill>
          </a:ln>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9" name="矩形 8"/>
          <p:cNvSpPr/>
          <p:nvPr/>
        </p:nvSpPr>
        <p:spPr bwMode="blackWhite">
          <a:xfrm>
            <a:off x="6701176" y="5489936"/>
            <a:ext cx="1872208" cy="432048"/>
          </a:xfrm>
          <a:prstGeom prst="rect">
            <a:avLst/>
          </a:prstGeom>
          <a:noFill/>
          <a:ln>
            <a:solidFill>
              <a:srgbClr val="FF0000"/>
            </a:solidFill>
          </a:ln>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53565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Experiment results</a:t>
            </a:r>
          </a:p>
          <a:p>
            <a:pPr lvl="1"/>
            <a:r>
              <a:rPr lang="en-US" altLang="zh-CN" dirty="0" smtClean="0">
                <a:solidFill>
                  <a:srgbClr val="FF0000"/>
                </a:solidFill>
              </a:rPr>
              <a:t>Similar or even higher</a:t>
            </a:r>
            <a:r>
              <a:rPr lang="en-US" altLang="zh-CN" dirty="0" smtClean="0"/>
              <a:t> accuracy compared with CRFs, perceptron and MIRA</a:t>
            </a:r>
            <a:endParaRPr lang="zh-CN" altLang="en-US" dirty="0"/>
          </a:p>
        </p:txBody>
      </p:sp>
      <p:sp>
        <p:nvSpPr>
          <p:cNvPr id="3" name="标题 2"/>
          <p:cNvSpPr>
            <a:spLocks noGrp="1"/>
          </p:cNvSpPr>
          <p:nvPr>
            <p:ph type="title"/>
          </p:nvPr>
        </p:nvSpPr>
        <p:spPr/>
        <p:txBody>
          <a:bodyPr/>
          <a:lstStyle/>
          <a:p>
            <a:r>
              <a:rPr lang="en-US" altLang="zh-CN" dirty="0" smtClean="0"/>
              <a:t>Probabilistic </a:t>
            </a:r>
            <a:r>
              <a:rPr lang="en-US" altLang="zh-CN" dirty="0"/>
              <a:t>Perceptron (SAPO)</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24</a:t>
            </a:fld>
            <a:endParaRPr lang="zh-CN" altLang="en-US"/>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311" y="2132856"/>
            <a:ext cx="6695956" cy="2304256"/>
          </a:xfrm>
          <a:prstGeom prst="rect">
            <a:avLst/>
          </a:prstGeom>
        </p:spPr>
      </p:pic>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725" y="4488085"/>
            <a:ext cx="6593635" cy="2218135"/>
          </a:xfrm>
          <a:prstGeom prst="rect">
            <a:avLst/>
          </a:prstGeom>
        </p:spPr>
      </p:pic>
      <p:sp>
        <p:nvSpPr>
          <p:cNvPr id="7" name="圆角矩形 6"/>
          <p:cNvSpPr/>
          <p:nvPr/>
        </p:nvSpPr>
        <p:spPr bwMode="blackWhite">
          <a:xfrm>
            <a:off x="2862000" y="1314000"/>
            <a:ext cx="900000" cy="450000"/>
          </a:xfrm>
          <a:prstGeom prst="roundRect">
            <a:avLst/>
          </a:prstGeom>
          <a:noFill/>
          <a:ln w="19050">
            <a:solidFill>
              <a:srgbClr val="FF0000"/>
            </a:solidFill>
          </a:ln>
          <a:extLst/>
        </p:spPr>
        <p:txBody>
          <a:bodyPr rtlCol="0" anchor="ctr"/>
          <a:lstStyle/>
          <a:p>
            <a:pPr algn="ctr"/>
            <a:endParaRPr lang="zh-CN" altLang="en-US"/>
          </a:p>
        </p:txBody>
      </p:sp>
      <p:sp>
        <p:nvSpPr>
          <p:cNvPr id="8" name="文本框 7"/>
          <p:cNvSpPr txBox="1"/>
          <p:nvPr/>
        </p:nvSpPr>
        <p:spPr>
          <a:xfrm>
            <a:off x="4887000" y="691425"/>
            <a:ext cx="4050000" cy="646331"/>
          </a:xfrm>
          <a:prstGeom prst="rect">
            <a:avLst/>
          </a:prstGeom>
          <a:noFill/>
        </p:spPr>
        <p:txBody>
          <a:bodyPr wrap="square" rtlCol="0">
            <a:spAutoFit/>
          </a:bodyPr>
          <a:lstStyle/>
          <a:p>
            <a:r>
              <a:rPr lang="en-US" altLang="zh-CN" dirty="0" smtClean="0">
                <a:solidFill>
                  <a:srgbClr val="FF0000"/>
                </a:solidFill>
              </a:rPr>
              <a:t>It indicates the number of samples is not the larger the better, why?</a:t>
            </a:r>
          </a:p>
        </p:txBody>
      </p:sp>
      <p:cxnSp>
        <p:nvCxnSpPr>
          <p:cNvPr id="10" name="直接箭头连接符 9"/>
          <p:cNvCxnSpPr/>
          <p:nvPr/>
        </p:nvCxnSpPr>
        <p:spPr>
          <a:xfrm flipH="1">
            <a:off x="3807000" y="1014590"/>
            <a:ext cx="1035000" cy="2994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16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79388" y="765175"/>
            <a:ext cx="4122612" cy="5616575"/>
          </a:xfrm>
        </p:spPr>
        <p:txBody>
          <a:bodyPr/>
          <a:lstStyle/>
          <a:p>
            <a:endParaRPr lang="en-US" altLang="zh-CN" dirty="0" smtClean="0">
              <a:solidFill>
                <a:schemeClr val="accent2">
                  <a:lumMod val="75000"/>
                </a:schemeClr>
              </a:solidFill>
            </a:endParaRPr>
          </a:p>
          <a:p>
            <a:endParaRPr lang="en-US" altLang="zh-CN" dirty="0">
              <a:solidFill>
                <a:schemeClr val="accent2">
                  <a:lumMod val="75000"/>
                </a:schemeClr>
              </a:solidFill>
            </a:endParaRPr>
          </a:p>
          <a:p>
            <a:r>
              <a:rPr lang="en-US" altLang="zh-CN" dirty="0" smtClean="0">
                <a:solidFill>
                  <a:schemeClr val="accent2">
                    <a:lumMod val="75000"/>
                  </a:schemeClr>
                </a:solidFill>
              </a:rPr>
              <a:t>Experiment results</a:t>
            </a:r>
          </a:p>
          <a:p>
            <a:pPr lvl="1"/>
            <a:r>
              <a:rPr lang="en-US" altLang="zh-CN" sz="2400" dirty="0" smtClean="0">
                <a:solidFill>
                  <a:srgbClr val="FF0000"/>
                </a:solidFill>
              </a:rPr>
              <a:t>Much faster</a:t>
            </a:r>
            <a:r>
              <a:rPr lang="en-US" altLang="zh-CN" sz="2400" dirty="0" smtClean="0"/>
              <a:t> than CRFs </a:t>
            </a:r>
          </a:p>
          <a:p>
            <a:pPr lvl="1"/>
            <a:r>
              <a:rPr lang="en-US" altLang="zh-CN" sz="2400" dirty="0">
                <a:solidFill>
                  <a:srgbClr val="FF0000"/>
                </a:solidFill>
              </a:rPr>
              <a:t>Nearly as </a:t>
            </a:r>
            <a:r>
              <a:rPr lang="en-US" altLang="zh-CN" sz="2400" dirty="0" smtClean="0">
                <a:solidFill>
                  <a:srgbClr val="FF0000"/>
                </a:solidFill>
              </a:rPr>
              <a:t>fast as </a:t>
            </a:r>
            <a:r>
              <a:rPr lang="en-US" altLang="zh-CN" sz="2400" dirty="0" err="1" smtClean="0"/>
              <a:t>perceptrons</a:t>
            </a:r>
            <a:endParaRPr lang="en-US" altLang="zh-CN" sz="2400" dirty="0"/>
          </a:p>
          <a:p>
            <a:endParaRPr lang="zh-CN" altLang="en-US" dirty="0"/>
          </a:p>
        </p:txBody>
      </p:sp>
      <p:sp>
        <p:nvSpPr>
          <p:cNvPr id="3" name="标题 2"/>
          <p:cNvSpPr>
            <a:spLocks noGrp="1"/>
          </p:cNvSpPr>
          <p:nvPr>
            <p:ph type="title"/>
          </p:nvPr>
        </p:nvSpPr>
        <p:spPr/>
        <p:txBody>
          <a:bodyPr/>
          <a:lstStyle/>
          <a:p>
            <a:r>
              <a:rPr lang="en-US" altLang="zh-CN" dirty="0" smtClean="0"/>
              <a:t>Probabilistic </a:t>
            </a:r>
            <a:r>
              <a:rPr lang="en-US" altLang="zh-CN" dirty="0"/>
              <a:t>Perceptron (SAPO)</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25</a:t>
            </a:fld>
            <a:endParaRPr lang="zh-CN" altLang="en-US"/>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000" y="1134000"/>
            <a:ext cx="4518844" cy="2296289"/>
          </a:xfrm>
          <a:prstGeom prst="rect">
            <a:avLst/>
          </a:prstGeom>
        </p:spPr>
      </p:pic>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016" y="3510263"/>
            <a:ext cx="4320480" cy="2342615"/>
          </a:xfrm>
          <a:prstGeom prst="rect">
            <a:avLst/>
          </a:prstGeom>
        </p:spPr>
      </p:pic>
    </p:spTree>
    <p:extLst>
      <p:ext uri="{BB962C8B-B14F-4D97-AF65-F5344CB8AC3E}">
        <p14:creationId xmlns:p14="http://schemas.microsoft.com/office/powerpoint/2010/main" val="423785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chemeClr val="accent2">
                    <a:lumMod val="75000"/>
                  </a:schemeClr>
                </a:solidFill>
              </a:rPr>
              <a:t>Experiment </a:t>
            </a:r>
            <a:r>
              <a:rPr lang="en-US" altLang="zh-CN" dirty="0" smtClean="0">
                <a:solidFill>
                  <a:schemeClr val="accent2">
                    <a:lumMod val="75000"/>
                  </a:schemeClr>
                </a:solidFill>
              </a:rPr>
              <a:t>result</a:t>
            </a:r>
          </a:p>
          <a:p>
            <a:pPr lvl="1"/>
            <a:endParaRPr lang="en-US" altLang="zh-CN" dirty="0" smtClean="0">
              <a:solidFill>
                <a:srgbClr val="FF0000"/>
              </a:solidFill>
            </a:endParaRPr>
          </a:p>
          <a:p>
            <a:pPr lvl="1"/>
            <a:endParaRPr lang="en-US" altLang="zh-CN" dirty="0">
              <a:solidFill>
                <a:srgbClr val="FF0000"/>
              </a:solidFill>
            </a:endParaRPr>
          </a:p>
          <a:p>
            <a:pPr lvl="1"/>
            <a:endParaRPr lang="en-US" altLang="zh-CN" dirty="0" smtClean="0">
              <a:solidFill>
                <a:srgbClr val="FF0000"/>
              </a:solidFill>
            </a:endParaRPr>
          </a:p>
          <a:p>
            <a:pPr lvl="1"/>
            <a:endParaRPr lang="en-US" altLang="zh-CN" dirty="0">
              <a:solidFill>
                <a:srgbClr val="FF0000"/>
              </a:solidFill>
            </a:endParaRPr>
          </a:p>
          <a:p>
            <a:pPr lvl="1"/>
            <a:endParaRPr lang="en-US" altLang="zh-CN" dirty="0" smtClean="0">
              <a:solidFill>
                <a:srgbClr val="FF0000"/>
              </a:solidFill>
            </a:endParaRPr>
          </a:p>
          <a:p>
            <a:pPr marL="457200" lvl="1" indent="0" algn="ctr">
              <a:buNone/>
            </a:pPr>
            <a:endParaRPr lang="en-US" altLang="zh-CN" sz="1800" dirty="0" smtClean="0">
              <a:solidFill>
                <a:srgbClr val="FF0000"/>
              </a:solidFill>
            </a:endParaRPr>
          </a:p>
          <a:p>
            <a:pPr marL="457200" lvl="1" indent="0" algn="ctr">
              <a:buNone/>
            </a:pPr>
            <a:r>
              <a:rPr lang="en-US" altLang="zh-CN" dirty="0" smtClean="0">
                <a:solidFill>
                  <a:srgbClr val="FF0000"/>
                </a:solidFill>
              </a:rPr>
              <a:t>No rising complexity of weights </a:t>
            </a:r>
            <a:r>
              <a:rPr lang="en-US" altLang="zh-CN" dirty="0" smtClean="0"/>
              <a:t>compared to </a:t>
            </a:r>
            <a:r>
              <a:rPr lang="en-US" altLang="zh-CN" dirty="0" smtClean="0">
                <a:solidFill>
                  <a:schemeClr val="accent2">
                    <a:lumMod val="75000"/>
                  </a:schemeClr>
                </a:solidFill>
              </a:rPr>
              <a:t>MIRA or Perc</a:t>
            </a:r>
            <a:r>
              <a:rPr lang="en-US" altLang="zh-CN" dirty="0" smtClean="0">
                <a:solidFill>
                  <a:srgbClr val="FF0000"/>
                </a:solidFill>
              </a:rPr>
              <a:t>.</a:t>
            </a:r>
            <a:endParaRPr lang="en-US" altLang="zh-CN" dirty="0">
              <a:solidFill>
                <a:srgbClr val="FF0000"/>
              </a:solidFill>
            </a:endParaRPr>
          </a:p>
          <a:p>
            <a:endParaRPr lang="zh-CN" altLang="en-US" dirty="0"/>
          </a:p>
        </p:txBody>
      </p:sp>
      <p:sp>
        <p:nvSpPr>
          <p:cNvPr id="3" name="标题 2"/>
          <p:cNvSpPr>
            <a:spLocks noGrp="1"/>
          </p:cNvSpPr>
          <p:nvPr>
            <p:ph type="title"/>
          </p:nvPr>
        </p:nvSpPr>
        <p:spPr/>
        <p:txBody>
          <a:bodyPr/>
          <a:lstStyle/>
          <a:p>
            <a:r>
              <a:rPr lang="en-US" altLang="zh-CN" dirty="0" smtClean="0"/>
              <a:t>Probabilistic </a:t>
            </a:r>
            <a:r>
              <a:rPr lang="en-US" altLang="zh-CN" dirty="0"/>
              <a:t>Perceptron (SAPO)</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26</a:t>
            </a:fld>
            <a:endParaRPr lang="zh-CN" altLang="en-US"/>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629" y="4393541"/>
            <a:ext cx="7092280" cy="2347827"/>
          </a:xfrm>
          <a:prstGeom prst="rect">
            <a:avLst/>
          </a:prstGeom>
        </p:spPr>
      </p:pic>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174" y="1401708"/>
            <a:ext cx="7028939" cy="2312294"/>
          </a:xfrm>
          <a:prstGeom prst="rect">
            <a:avLst/>
          </a:prstGeom>
        </p:spPr>
      </p:pic>
      <p:cxnSp>
        <p:nvCxnSpPr>
          <p:cNvPr id="8" name="直接箭头连接符 7"/>
          <p:cNvCxnSpPr/>
          <p:nvPr/>
        </p:nvCxnSpPr>
        <p:spPr>
          <a:xfrm flipV="1">
            <a:off x="2364032" y="3382464"/>
            <a:ext cx="1854880" cy="5781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2305295" y="4350535"/>
            <a:ext cx="2356705" cy="186846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flipV="1">
            <a:off x="5337000" y="2057267"/>
            <a:ext cx="1845001" cy="190337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H="1" flipV="1">
            <a:off x="7182001" y="2381737"/>
            <a:ext cx="796775" cy="1616516"/>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H="1">
            <a:off x="7453921" y="4357871"/>
            <a:ext cx="515067" cy="736129"/>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H="1">
            <a:off x="5144202" y="4322201"/>
            <a:ext cx="2207095" cy="898490"/>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a:off x="2305295" y="4357871"/>
            <a:ext cx="3962408" cy="189679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flipV="1">
            <a:off x="2364032" y="3382463"/>
            <a:ext cx="3746466" cy="6084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7941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Probabilistic Perceptron </a:t>
            </a:r>
            <a:r>
              <a:rPr lang="en-US" altLang="zh-CN" b="0" dirty="0" smtClean="0">
                <a:latin typeface="Yu Mincho Light" panose="02020300000000000000" pitchFamily="18" charset="-128"/>
                <a:ea typeface="Yu Mincho Light" panose="02020300000000000000" pitchFamily="18" charset="-128"/>
              </a:rPr>
              <a:t>Sun (2015)</a:t>
            </a:r>
          </a:p>
          <a:p>
            <a:pPr lvl="1"/>
            <a:endParaRPr lang="en-US" altLang="zh-CN" b="0" dirty="0" smtClean="0"/>
          </a:p>
          <a:p>
            <a:pPr marL="0" indent="0">
              <a:buNone/>
            </a:pPr>
            <a:endParaRPr lang="en-US" altLang="zh-CN" dirty="0" smtClean="0"/>
          </a:p>
          <a:p>
            <a:endParaRPr lang="zh-CN" altLang="en-US" dirty="0"/>
          </a:p>
        </p:txBody>
      </p:sp>
      <p:sp>
        <p:nvSpPr>
          <p:cNvPr id="3" name="标题 2"/>
          <p:cNvSpPr>
            <a:spLocks noGrp="1"/>
          </p:cNvSpPr>
          <p:nvPr>
            <p:ph type="title"/>
          </p:nvPr>
        </p:nvSpPr>
        <p:spPr/>
        <p:txBody>
          <a:bodyPr/>
          <a:lstStyle/>
          <a:p>
            <a:r>
              <a:rPr lang="en-US" altLang="zh-CN" dirty="0"/>
              <a:t>For </a:t>
            </a:r>
            <a:r>
              <a:rPr lang="en-US" altLang="zh-CN" dirty="0">
                <a:solidFill>
                  <a:srgbClr val="FFC000"/>
                </a:solidFill>
              </a:rPr>
              <a:t>Large-scale</a:t>
            </a:r>
            <a:r>
              <a:rPr lang="en-US" altLang="zh-CN" dirty="0"/>
              <a:t> Structured Prediction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27</a:t>
            </a:fld>
            <a:endParaRPr lang="zh-CN" altLang="en-US"/>
          </a:p>
        </p:txBody>
      </p:sp>
      <p:sp>
        <p:nvSpPr>
          <p:cNvPr id="5" name="左右箭头 4"/>
          <p:cNvSpPr/>
          <p:nvPr/>
        </p:nvSpPr>
        <p:spPr bwMode="blackWhite">
          <a:xfrm rot="16200000">
            <a:off x="-912392" y="3693555"/>
            <a:ext cx="3766651" cy="746268"/>
          </a:xfrm>
          <a:prstGeom prst="leftRightArrow">
            <a:avLst/>
          </a:prstGeom>
          <a:ln/>
          <a:extLst/>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smtClean="0"/>
              <a:t>bad     performance   good</a:t>
            </a:r>
            <a:endParaRPr lang="zh-CN" altLang="en-US"/>
          </a:p>
        </p:txBody>
      </p:sp>
      <p:sp>
        <p:nvSpPr>
          <p:cNvPr id="6" name="左右箭头 5"/>
          <p:cNvSpPr/>
          <p:nvPr/>
        </p:nvSpPr>
        <p:spPr bwMode="blackWhite">
          <a:xfrm>
            <a:off x="1229977" y="5908663"/>
            <a:ext cx="6525000" cy="746268"/>
          </a:xfrm>
          <a:prstGeom prst="leftRightArrow">
            <a:avLst/>
          </a:prstGeom>
          <a:ln/>
          <a:extLst/>
        </p:spPr>
        <p:style>
          <a:lnRef idx="3">
            <a:schemeClr val="lt1"/>
          </a:lnRef>
          <a:fillRef idx="1">
            <a:schemeClr val="accent6"/>
          </a:fillRef>
          <a:effectRef idx="1">
            <a:schemeClr val="accent6"/>
          </a:effectRef>
          <a:fontRef idx="minor">
            <a:schemeClr val="lt1"/>
          </a:fontRef>
        </p:style>
        <p:txBody>
          <a:bodyPr rtlCol="0" anchor="ctr"/>
          <a:lstStyle/>
          <a:p>
            <a:pPr algn="ctr"/>
            <a:r>
              <a:rPr lang="en-US" altLang="zh-CN" dirty="0" smtClean="0"/>
              <a:t>slow                                speed                             </a:t>
            </a:r>
            <a:r>
              <a:rPr lang="en-US" altLang="zh-CN" dirty="0"/>
              <a:t>fast</a:t>
            </a:r>
            <a:endParaRPr lang="zh-CN" altLang="en-US"/>
          </a:p>
        </p:txBody>
      </p:sp>
      <p:sp>
        <p:nvSpPr>
          <p:cNvPr id="7" name="文本框 6"/>
          <p:cNvSpPr txBox="1"/>
          <p:nvPr/>
        </p:nvSpPr>
        <p:spPr>
          <a:xfrm>
            <a:off x="1221009" y="2702244"/>
            <a:ext cx="1544300" cy="400110"/>
          </a:xfrm>
          <a:prstGeom prst="rect">
            <a:avLst/>
          </a:prstGeom>
          <a:noFill/>
        </p:spPr>
        <p:txBody>
          <a:bodyPr wrap="square" rtlCol="0">
            <a:spAutoFit/>
          </a:bodyPr>
          <a:lstStyle/>
          <a:p>
            <a:pPr algn="ctr"/>
            <a:r>
              <a:rPr lang="en-US" altLang="zh-CN" sz="2000" dirty="0" smtClean="0">
                <a:solidFill>
                  <a:schemeClr val="accent2">
                    <a:lumMod val="75000"/>
                  </a:schemeClr>
                </a:solidFill>
                <a:latin typeface="Segoe UI Historic" panose="020B0502040204020203" pitchFamily="34" charset="0"/>
                <a:ea typeface="Segoe UI Historic" panose="020B0502040204020203" pitchFamily="34" charset="0"/>
                <a:cs typeface="Segoe UI Historic" panose="020B0502040204020203" pitchFamily="34" charset="0"/>
              </a:rPr>
              <a:t>CRFs</a:t>
            </a:r>
          </a:p>
        </p:txBody>
      </p:sp>
      <p:sp>
        <p:nvSpPr>
          <p:cNvPr id="8" name="文本框 7"/>
          <p:cNvSpPr txBox="1"/>
          <p:nvPr/>
        </p:nvSpPr>
        <p:spPr>
          <a:xfrm>
            <a:off x="5697000" y="5080064"/>
            <a:ext cx="2790000" cy="400110"/>
          </a:xfrm>
          <a:prstGeom prst="rect">
            <a:avLst/>
          </a:prstGeom>
          <a:noFill/>
        </p:spPr>
        <p:txBody>
          <a:bodyPr wrap="square" rtlCol="0">
            <a:spAutoFit/>
          </a:bodyPr>
          <a:lstStyle/>
          <a:p>
            <a:pPr algn="ctr"/>
            <a:r>
              <a:rPr lang="en-US" altLang="zh-CN" sz="2000" dirty="0" smtClean="0">
                <a:solidFill>
                  <a:schemeClr val="accent2">
                    <a:lumMod val="75000"/>
                  </a:schemeClr>
                </a:solidFill>
                <a:latin typeface="Segoe UI Historic" panose="020B0502040204020203" pitchFamily="34" charset="0"/>
                <a:ea typeface="Segoe UI Historic" panose="020B0502040204020203" pitchFamily="34" charset="0"/>
                <a:cs typeface="Segoe UI Historic" panose="020B0502040204020203" pitchFamily="34" charset="0"/>
              </a:rPr>
              <a:t>Structured Perceptron</a:t>
            </a:r>
          </a:p>
        </p:txBody>
      </p:sp>
      <p:sp>
        <p:nvSpPr>
          <p:cNvPr id="9" name="文本框 8"/>
          <p:cNvSpPr txBox="1"/>
          <p:nvPr/>
        </p:nvSpPr>
        <p:spPr>
          <a:xfrm>
            <a:off x="5299590" y="4606204"/>
            <a:ext cx="923735" cy="400110"/>
          </a:xfrm>
          <a:prstGeom prst="rect">
            <a:avLst/>
          </a:prstGeom>
          <a:noFill/>
        </p:spPr>
        <p:txBody>
          <a:bodyPr wrap="square" rtlCol="0">
            <a:spAutoFit/>
          </a:bodyPr>
          <a:lstStyle/>
          <a:p>
            <a:pPr algn="ctr"/>
            <a:r>
              <a:rPr lang="en-US" altLang="zh-CN" sz="2000" dirty="0" smtClean="0">
                <a:solidFill>
                  <a:schemeClr val="accent2">
                    <a:lumMod val="75000"/>
                  </a:schemeClr>
                </a:solidFill>
                <a:latin typeface="Segoe UI Historic" panose="020B0502040204020203" pitchFamily="34" charset="0"/>
                <a:ea typeface="Segoe UI Historic" panose="020B0502040204020203" pitchFamily="34" charset="0"/>
                <a:cs typeface="Segoe UI Historic" panose="020B0502040204020203" pitchFamily="34" charset="0"/>
              </a:rPr>
              <a:t>MIRA</a:t>
            </a:r>
          </a:p>
        </p:txBody>
      </p:sp>
      <p:sp>
        <p:nvSpPr>
          <p:cNvPr id="10" name="文本框 9"/>
          <p:cNvSpPr txBox="1"/>
          <p:nvPr/>
        </p:nvSpPr>
        <p:spPr>
          <a:xfrm>
            <a:off x="3733341" y="4010426"/>
            <a:ext cx="1782687" cy="400110"/>
          </a:xfrm>
          <a:prstGeom prst="rect">
            <a:avLst/>
          </a:prstGeom>
          <a:noFill/>
        </p:spPr>
        <p:txBody>
          <a:bodyPr wrap="square" rtlCol="0">
            <a:spAutoFit/>
          </a:bodyPr>
          <a:lstStyle/>
          <a:p>
            <a:pPr algn="ctr"/>
            <a:r>
              <a:rPr lang="en-US" altLang="zh-CN" sz="2000" dirty="0" smtClean="0">
                <a:solidFill>
                  <a:schemeClr val="accent2">
                    <a:lumMod val="75000"/>
                  </a:schemeClr>
                </a:solidFill>
                <a:latin typeface="Segoe UI Historic" panose="020B0502040204020203" pitchFamily="34" charset="0"/>
                <a:ea typeface="Segoe UI Historic" panose="020B0502040204020203" pitchFamily="34" charset="0"/>
                <a:cs typeface="Segoe UI Historic" panose="020B0502040204020203" pitchFamily="34" charset="0"/>
              </a:rPr>
              <a:t>k-best MIRA</a:t>
            </a:r>
          </a:p>
        </p:txBody>
      </p:sp>
      <p:sp>
        <p:nvSpPr>
          <p:cNvPr id="11" name="文本框 10"/>
          <p:cNvSpPr txBox="1"/>
          <p:nvPr/>
        </p:nvSpPr>
        <p:spPr>
          <a:xfrm>
            <a:off x="5967000" y="2440634"/>
            <a:ext cx="1284968" cy="523220"/>
          </a:xfrm>
          <a:prstGeom prst="rect">
            <a:avLst/>
          </a:prstGeom>
          <a:noFill/>
          <a:ln>
            <a:solidFill>
              <a:srgbClr val="FF0000"/>
            </a:solidFill>
          </a:ln>
        </p:spPr>
        <p:txBody>
          <a:bodyPr wrap="square" rtlCol="0">
            <a:spAutoFit/>
          </a:bodyPr>
          <a:lstStyle/>
          <a:p>
            <a:r>
              <a:rPr lang="en-US" altLang="zh-CN" sz="2800" dirty="0" smtClean="0">
                <a:solidFill>
                  <a:srgbClr val="FF0000"/>
                </a:solidFill>
              </a:rPr>
              <a:t>SAPO</a:t>
            </a:r>
            <a:endParaRPr lang="zh-CN" altLang="en-US" sz="2800" dirty="0">
              <a:solidFill>
                <a:srgbClr val="FF0000"/>
              </a:solidFill>
            </a:endParaRPr>
          </a:p>
        </p:txBody>
      </p:sp>
      <p:cxnSp>
        <p:nvCxnSpPr>
          <p:cNvPr id="13" name="直接连接符 12"/>
          <p:cNvCxnSpPr/>
          <p:nvPr/>
        </p:nvCxnSpPr>
        <p:spPr>
          <a:xfrm flipH="1">
            <a:off x="1344068" y="2671466"/>
            <a:ext cx="441739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609484" y="3024000"/>
            <a:ext cx="0" cy="29260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H="1" flipV="1">
            <a:off x="2457000" y="729000"/>
            <a:ext cx="3766325" cy="1575000"/>
          </a:xfrm>
          <a:prstGeom prst="straightConnector1">
            <a:avLst/>
          </a:prstGeom>
          <a:ln w="19050">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1" name="椭圆 7"/>
          <p:cNvSpPr>
            <a:spLocks noChangeAspect="1" noChangeArrowheads="1"/>
          </p:cNvSpPr>
          <p:nvPr/>
        </p:nvSpPr>
        <p:spPr bwMode="auto">
          <a:xfrm>
            <a:off x="567000" y="-36000"/>
            <a:ext cx="2385000" cy="609600"/>
          </a:xfrm>
          <a:prstGeom prst="ellipse">
            <a:avLst/>
          </a:prstGeom>
          <a:noFill/>
          <a:ln w="19050" algn="ctr">
            <a:solidFill>
              <a:srgbClr val="FFC000"/>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Tree>
    <p:extLst>
      <p:ext uri="{BB962C8B-B14F-4D97-AF65-F5344CB8AC3E}">
        <p14:creationId xmlns:p14="http://schemas.microsoft.com/office/powerpoint/2010/main" val="315194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Typical methods need large-scale annotations</a:t>
            </a:r>
          </a:p>
          <a:p>
            <a:r>
              <a:rPr lang="en-US" altLang="zh-CN" dirty="0" smtClean="0">
                <a:solidFill>
                  <a:schemeClr val="accent2">
                    <a:lumMod val="75000"/>
                  </a:schemeClr>
                </a:solidFill>
              </a:rPr>
              <a:t>Problem in reality</a:t>
            </a:r>
            <a:endParaRPr lang="en-US" altLang="zh-CN" dirty="0">
              <a:solidFill>
                <a:schemeClr val="accent2">
                  <a:lumMod val="75000"/>
                </a:schemeClr>
              </a:solidFill>
            </a:endParaRPr>
          </a:p>
          <a:p>
            <a:pPr lvl="1"/>
            <a:r>
              <a:rPr lang="en-US" altLang="zh-CN" dirty="0">
                <a:solidFill>
                  <a:srgbClr val="FF0000"/>
                </a:solidFill>
              </a:rPr>
              <a:t>Lack of annotations</a:t>
            </a:r>
          </a:p>
          <a:p>
            <a:pPr lvl="1"/>
            <a:r>
              <a:rPr lang="en-US" altLang="zh-CN" dirty="0" smtClean="0">
                <a:solidFill>
                  <a:srgbClr val="FF0000"/>
                </a:solidFill>
              </a:rPr>
              <a:t>Inaccurate annotations</a:t>
            </a:r>
          </a:p>
          <a:p>
            <a:r>
              <a:rPr lang="en-US" altLang="zh-CN" dirty="0" smtClean="0">
                <a:solidFill>
                  <a:schemeClr val="accent2">
                    <a:lumMod val="75000"/>
                  </a:schemeClr>
                </a:solidFill>
              </a:rPr>
              <a:t>Latent Model</a:t>
            </a:r>
          </a:p>
          <a:p>
            <a:pPr lvl="1"/>
            <a:r>
              <a:rPr lang="en-US" altLang="zh-CN" dirty="0" smtClean="0"/>
              <a:t>Reduce </a:t>
            </a:r>
            <a:r>
              <a:rPr lang="en-US" altLang="zh-CN" dirty="0">
                <a:solidFill>
                  <a:srgbClr val="FF0000"/>
                </a:solidFill>
              </a:rPr>
              <a:t>A</a:t>
            </a:r>
            <a:r>
              <a:rPr lang="en-US" altLang="zh-CN" dirty="0" smtClean="0">
                <a:solidFill>
                  <a:srgbClr val="FF0000"/>
                </a:solidFill>
              </a:rPr>
              <a:t>nnotation </a:t>
            </a:r>
            <a:r>
              <a:rPr lang="en-US" altLang="zh-CN" dirty="0">
                <a:solidFill>
                  <a:srgbClr val="FF0000"/>
                </a:solidFill>
              </a:rPr>
              <a:t>E</a:t>
            </a:r>
            <a:r>
              <a:rPr lang="en-US" altLang="zh-CN" dirty="0" smtClean="0">
                <a:solidFill>
                  <a:srgbClr val="FF0000"/>
                </a:solidFill>
              </a:rPr>
              <a:t>ngineering</a:t>
            </a:r>
          </a:p>
        </p:txBody>
      </p:sp>
      <p:sp>
        <p:nvSpPr>
          <p:cNvPr id="3" name="标题 2"/>
          <p:cNvSpPr>
            <a:spLocks noGrp="1"/>
          </p:cNvSpPr>
          <p:nvPr>
            <p:ph type="title"/>
          </p:nvPr>
        </p:nvSpPr>
        <p:spPr/>
        <p:txBody>
          <a:bodyPr/>
          <a:lstStyle/>
          <a:p>
            <a:r>
              <a:rPr lang="en-US" altLang="zh-CN" dirty="0"/>
              <a:t>Outline</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28</a:t>
            </a:fld>
            <a:endParaRPr lang="zh-CN" altLang="en-US"/>
          </a:p>
        </p:txBody>
      </p:sp>
      <p:pic>
        <p:nvPicPr>
          <p:cNvPr id="6" name="图片 5" descr="屏幕剪辑"/>
          <p:cNvPicPr>
            <a:picLocks noChangeAspect="1"/>
          </p:cNvPicPr>
          <p:nvPr/>
        </p:nvPicPr>
        <p:blipFill rotWithShape="1">
          <a:blip r:embed="rId2">
            <a:extLst>
              <a:ext uri="{28A0092B-C50C-407E-A947-70E740481C1C}">
                <a14:useLocalDpi xmlns:a14="http://schemas.microsoft.com/office/drawing/2010/main" val="0"/>
              </a:ext>
            </a:extLst>
          </a:blip>
          <a:srcRect l="4994" t="3029" r="1281" b="3048"/>
          <a:stretch/>
        </p:blipFill>
        <p:spPr>
          <a:xfrm>
            <a:off x="404769" y="3924000"/>
            <a:ext cx="8190000" cy="2232248"/>
          </a:xfrm>
          <a:prstGeom prst="rect">
            <a:avLst/>
          </a:prstGeom>
        </p:spPr>
      </p:pic>
    </p:spTree>
    <p:extLst>
      <p:ext uri="{BB962C8B-B14F-4D97-AF65-F5344CB8AC3E}">
        <p14:creationId xmlns:p14="http://schemas.microsoft.com/office/powerpoint/2010/main" val="109602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0" dur="500"/>
                                        <p:tgtEl>
                                          <p:spTgt spid="2">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8" dur="500"/>
                                        <p:tgtEl>
                                          <p:spTgt spid="2">
                                            <p:txEl>
                                              <p:pRg st="4" end="4"/>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extLst>
              <p:ext uri="{D42A27DB-BD31-4B8C-83A1-F6EECF244321}">
                <p14:modId xmlns:p14="http://schemas.microsoft.com/office/powerpoint/2010/main" val="2026669704"/>
              </p:ext>
            </p:extLst>
          </p:nvPr>
        </p:nvGraphicFramePr>
        <p:xfrm>
          <a:off x="179388" y="765175"/>
          <a:ext cx="8640762" cy="561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标题 2"/>
          <p:cNvSpPr>
            <a:spLocks noGrp="1"/>
          </p:cNvSpPr>
          <p:nvPr>
            <p:ph type="title"/>
          </p:nvPr>
        </p:nvSpPr>
        <p:spPr/>
        <p:txBody>
          <a:bodyPr/>
          <a:lstStyle/>
          <a:p>
            <a:r>
              <a:rPr lang="en-US" altLang="zh-CN" dirty="0" smtClean="0"/>
              <a:t>Outline</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29</a:t>
            </a:fld>
            <a:endParaRPr lang="zh-CN" altLang="en-US"/>
          </a:p>
        </p:txBody>
      </p:sp>
      <p:graphicFrame>
        <p:nvGraphicFramePr>
          <p:cNvPr id="7" name="内容占位符 4"/>
          <p:cNvGraphicFramePr>
            <a:graphicFrameLocks/>
          </p:cNvGraphicFramePr>
          <p:nvPr>
            <p:extLst>
              <p:ext uri="{D42A27DB-BD31-4B8C-83A1-F6EECF244321}">
                <p14:modId xmlns:p14="http://schemas.microsoft.com/office/powerpoint/2010/main" val="2249028707"/>
              </p:ext>
            </p:extLst>
          </p:nvPr>
        </p:nvGraphicFramePr>
        <p:xfrm>
          <a:off x="5825506" y="4869160"/>
          <a:ext cx="3309776" cy="21513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文本框 10"/>
          <p:cNvSpPr txBox="1"/>
          <p:nvPr/>
        </p:nvSpPr>
        <p:spPr>
          <a:xfrm>
            <a:off x="792000" y="3068960"/>
            <a:ext cx="2123816" cy="1200329"/>
          </a:xfrm>
          <a:prstGeom prst="rect">
            <a:avLst/>
          </a:prstGeom>
          <a:noFill/>
        </p:spPr>
        <p:txBody>
          <a:bodyPr wrap="square" rtlCol="0">
            <a:spAutoFit/>
          </a:bodyPr>
          <a:lstStyle/>
          <a:p>
            <a:r>
              <a:rPr lang="en-US" altLang="zh-CN" sz="2400" b="1" dirty="0" smtClean="0">
                <a:solidFill>
                  <a:srgbClr val="FF0000"/>
                </a:solidFill>
                <a:latin typeface="Segoe Print" panose="02000600000000000000" pitchFamily="2" charset="0"/>
              </a:rPr>
              <a:t>Reduce Annotation Engineering</a:t>
            </a:r>
            <a:endParaRPr lang="zh-CN" altLang="en-US" sz="2400" b="1" dirty="0">
              <a:solidFill>
                <a:srgbClr val="FF0000"/>
              </a:solidFill>
              <a:latin typeface="Segoe Print" panose="02000600000000000000" pitchFamily="2" charset="0"/>
            </a:endParaRPr>
          </a:p>
        </p:txBody>
      </p:sp>
      <p:sp>
        <p:nvSpPr>
          <p:cNvPr id="12" name="文本框 11"/>
          <p:cNvSpPr txBox="1"/>
          <p:nvPr/>
        </p:nvSpPr>
        <p:spPr>
          <a:xfrm>
            <a:off x="6048584" y="4616976"/>
            <a:ext cx="2123816" cy="1200329"/>
          </a:xfrm>
          <a:prstGeom prst="rect">
            <a:avLst/>
          </a:prstGeom>
          <a:noFill/>
        </p:spPr>
        <p:txBody>
          <a:bodyPr wrap="square" rtlCol="0">
            <a:spAutoFit/>
          </a:bodyPr>
          <a:lstStyle/>
          <a:p>
            <a:r>
              <a:rPr lang="en-US" altLang="zh-CN" sz="2400" b="1" dirty="0" smtClean="0">
                <a:solidFill>
                  <a:schemeClr val="accent1">
                    <a:lumMod val="50000"/>
                  </a:schemeClr>
                </a:solidFill>
                <a:latin typeface="Segoe Print" panose="02000600000000000000" pitchFamily="2" charset="0"/>
              </a:rPr>
              <a:t>Reduce </a:t>
            </a:r>
          </a:p>
          <a:p>
            <a:r>
              <a:rPr lang="en-US" altLang="zh-CN" sz="2400" b="1" dirty="0" smtClean="0">
                <a:solidFill>
                  <a:schemeClr val="accent1">
                    <a:lumMod val="50000"/>
                  </a:schemeClr>
                </a:solidFill>
                <a:latin typeface="Segoe Print" panose="02000600000000000000" pitchFamily="2" charset="0"/>
              </a:rPr>
              <a:t>Feature Engineering</a:t>
            </a:r>
            <a:endParaRPr lang="zh-CN" altLang="en-US" sz="2400" b="1">
              <a:solidFill>
                <a:schemeClr val="accent1">
                  <a:lumMod val="50000"/>
                </a:schemeClr>
              </a:solidFill>
              <a:latin typeface="Segoe Print" panose="02000600000000000000" pitchFamily="2" charset="0"/>
            </a:endParaRPr>
          </a:p>
        </p:txBody>
      </p:sp>
    </p:spTree>
    <p:extLst>
      <p:ext uri="{BB962C8B-B14F-4D97-AF65-F5344CB8AC3E}">
        <p14:creationId xmlns:p14="http://schemas.microsoft.com/office/powerpoint/2010/main" val="124905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extLst>
              <p:ext uri="{D42A27DB-BD31-4B8C-83A1-F6EECF244321}">
                <p14:modId xmlns:p14="http://schemas.microsoft.com/office/powerpoint/2010/main" val="2386859014"/>
              </p:ext>
            </p:extLst>
          </p:nvPr>
        </p:nvGraphicFramePr>
        <p:xfrm>
          <a:off x="432000" y="639000"/>
          <a:ext cx="4725000" cy="6075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标题 2"/>
          <p:cNvSpPr>
            <a:spLocks noGrp="1"/>
          </p:cNvSpPr>
          <p:nvPr>
            <p:ph type="title"/>
          </p:nvPr>
        </p:nvSpPr>
        <p:spPr/>
        <p:txBody>
          <a:bodyPr/>
          <a:lstStyle/>
          <a:p>
            <a:r>
              <a:rPr lang="en-US" altLang="zh-CN" dirty="0" smtClean="0"/>
              <a:t>Content And Lecturer</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3</a:t>
            </a:fld>
            <a:endParaRPr lang="zh-CN" altLang="en-US"/>
          </a:p>
        </p:txBody>
      </p:sp>
      <p:sp>
        <p:nvSpPr>
          <p:cNvPr id="6" name="右大括号 5"/>
          <p:cNvSpPr/>
          <p:nvPr/>
        </p:nvSpPr>
        <p:spPr>
          <a:xfrm>
            <a:off x="5508556" y="1359000"/>
            <a:ext cx="675000" cy="1710000"/>
          </a:xfrm>
          <a:prstGeom prst="rightBrace">
            <a:avLst>
              <a:gd name="adj1" fmla="val 52815"/>
              <a:gd name="adj2" fmla="val 50000"/>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右大括号 6"/>
          <p:cNvSpPr/>
          <p:nvPr/>
        </p:nvSpPr>
        <p:spPr>
          <a:xfrm>
            <a:off x="5508556" y="4872353"/>
            <a:ext cx="675000" cy="1350001"/>
          </a:xfrm>
          <a:prstGeom prst="rightBrace">
            <a:avLst>
              <a:gd name="adj1" fmla="val 52815"/>
              <a:gd name="adj2" fmla="val 50000"/>
            </a:avLst>
          </a:prstGeom>
          <a:ln w="38100">
            <a:solidFill>
              <a:schemeClr val="accent1">
                <a:lumMod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副标题 2"/>
          <p:cNvSpPr txBox="1">
            <a:spLocks/>
          </p:cNvSpPr>
          <p:nvPr/>
        </p:nvSpPr>
        <p:spPr bwMode="auto">
          <a:xfrm>
            <a:off x="6307657" y="1961989"/>
            <a:ext cx="1676976" cy="504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ts val="1200"/>
              </a:spcAft>
              <a:buClr>
                <a:srgbClr val="7030A0"/>
              </a:buClr>
              <a:buSzPct val="80000"/>
              <a:buFont typeface="Wingdings" pitchFamily="2" charset="2"/>
              <a:buChar char="p"/>
              <a:defRPr sz="24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ts val="600"/>
              </a:spcAft>
              <a:buClr>
                <a:srgbClr val="00B0F0"/>
              </a:buClr>
              <a:buSzPct val="70000"/>
              <a:buFont typeface="Wingdings" pitchFamily="2" charset="2"/>
              <a:buChar char="p"/>
              <a:defRPr sz="2000">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ts val="400"/>
              </a:spcAft>
              <a:buClr>
                <a:srgbClr val="7030A0"/>
              </a:buClr>
              <a:buSzPct val="65000"/>
              <a:buFont typeface="Wingdings" pitchFamily="2" charset="2"/>
              <a:buChar char="n"/>
              <a:defRPr sz="1800">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ts val="200"/>
              </a:spcAft>
              <a:buClr>
                <a:schemeClr val="hlink"/>
              </a:buClr>
              <a:buSzPct val="60000"/>
              <a:buFont typeface="Wingdings" pitchFamily="2" charset="2"/>
              <a:buChar char="n"/>
              <a:defRPr sz="1600">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lr>
                <a:schemeClr val="bg2"/>
              </a:buClr>
              <a:buSzPct val="40000"/>
              <a:buFont typeface="Wingdings" pitchFamily="2" charset="2"/>
              <a:buChar char="n"/>
              <a:defRPr sz="140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pPr marL="0" indent="0">
              <a:buNone/>
            </a:pPr>
            <a:r>
              <a:rPr lang="en-US" altLang="zh-CN" kern="0" dirty="0" smtClean="0">
                <a:solidFill>
                  <a:schemeClr val="accent2">
                    <a:lumMod val="75000"/>
                  </a:schemeClr>
                </a:solidFill>
              </a:rPr>
              <a:t>Xu SUN</a:t>
            </a:r>
          </a:p>
        </p:txBody>
      </p:sp>
      <p:sp>
        <p:nvSpPr>
          <p:cNvPr id="9" name="矩形 8"/>
          <p:cNvSpPr/>
          <p:nvPr/>
        </p:nvSpPr>
        <p:spPr>
          <a:xfrm>
            <a:off x="6328462" y="5316520"/>
            <a:ext cx="2358338" cy="461665"/>
          </a:xfrm>
          <a:prstGeom prst="rect">
            <a:avLst/>
          </a:prstGeom>
        </p:spPr>
        <p:txBody>
          <a:bodyPr wrap="none">
            <a:spAutoFit/>
          </a:bodyPr>
          <a:lstStyle/>
          <a:p>
            <a:r>
              <a:rPr lang="en-US" altLang="zh-CN" sz="2400" kern="0" dirty="0">
                <a:solidFill>
                  <a:schemeClr val="accent1">
                    <a:lumMod val="75000"/>
                  </a:schemeClr>
                </a:solidFill>
                <a:latin typeface="微软雅黑" panose="020B0503020204020204" pitchFamily="34" charset="-122"/>
                <a:ea typeface="微软雅黑" panose="020B0503020204020204" pitchFamily="34" charset="-122"/>
              </a:rPr>
              <a:t>Yansong FENG</a:t>
            </a:r>
          </a:p>
        </p:txBody>
      </p:sp>
    </p:spTree>
    <p:extLst>
      <p:ext uri="{BB962C8B-B14F-4D97-AF65-F5344CB8AC3E}">
        <p14:creationId xmlns:p14="http://schemas.microsoft.com/office/powerpoint/2010/main" val="32936784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rgbClr val="FF0000"/>
                </a:solidFill>
                <a:ea typeface="宋体" charset="-122"/>
              </a:rPr>
              <a:t>Latent-structures</a:t>
            </a:r>
            <a:r>
              <a:rPr lang="en-US" altLang="zh-CN" dirty="0">
                <a:ea typeface="宋体" charset="-122"/>
              </a:rPr>
              <a:t> (hidden info) are important in </a:t>
            </a:r>
            <a:r>
              <a:rPr lang="en-US" altLang="zh-CN" dirty="0" smtClean="0">
                <a:solidFill>
                  <a:schemeClr val="accent2">
                    <a:lumMod val="75000"/>
                  </a:schemeClr>
                </a:solidFill>
                <a:ea typeface="宋体" charset="-122"/>
              </a:rPr>
              <a:t>natural language processing </a:t>
            </a:r>
            <a:r>
              <a:rPr lang="en-US" altLang="zh-CN" sz="1200" b="0" dirty="0" smtClean="0">
                <a:ea typeface="宋体" charset="-122"/>
              </a:rPr>
              <a:t>(</a:t>
            </a:r>
            <a:r>
              <a:rPr lang="en-US" altLang="zh-CN" sz="1200" b="0" dirty="0" err="1" smtClean="0">
                <a:ea typeface="宋体" charset="-122"/>
              </a:rPr>
              <a:t>Matsuzaki</a:t>
            </a:r>
            <a:r>
              <a:rPr lang="en-US" altLang="zh-CN" sz="1200" b="0" dirty="0" smtClean="0">
                <a:ea typeface="宋体" charset="-122"/>
              </a:rPr>
              <a:t> </a:t>
            </a:r>
            <a:r>
              <a:rPr lang="en-US" altLang="zh-CN" sz="1200" b="0" dirty="0">
                <a:ea typeface="宋体" charset="-122"/>
              </a:rPr>
              <a:t>et al., ACL 2005; </a:t>
            </a:r>
            <a:r>
              <a:rPr lang="nl-NL" altLang="zh-CN" sz="1200" b="0" dirty="0" smtClean="0"/>
              <a:t>Petrov </a:t>
            </a:r>
            <a:r>
              <a:rPr lang="nl-NL" altLang="zh-CN" sz="1200" b="0" dirty="0"/>
              <a:t>&amp;</a:t>
            </a:r>
            <a:r>
              <a:rPr lang="nl-NL" altLang="zh-CN" sz="1200" b="0" dirty="0" smtClean="0"/>
              <a:t> Klein</a:t>
            </a:r>
            <a:r>
              <a:rPr lang="nl-NL" altLang="zh-CN" sz="1200" b="0" dirty="0"/>
              <a:t>, </a:t>
            </a:r>
            <a:r>
              <a:rPr lang="nl-NL" altLang="zh-CN" sz="1200" b="0" dirty="0" smtClean="0"/>
              <a:t>NIPS 2008</a:t>
            </a:r>
            <a:r>
              <a:rPr lang="en-US" altLang="zh-CN" sz="1200" b="0" dirty="0" smtClean="0">
                <a:ea typeface="宋体" charset="-122"/>
              </a:rPr>
              <a:t>)</a:t>
            </a:r>
            <a:endParaRPr lang="en-US" altLang="zh-CN" sz="1200" b="0" dirty="0">
              <a:ea typeface="宋体" charset="-122"/>
            </a:endParaRPr>
          </a:p>
          <a:p>
            <a:endParaRPr lang="zh-CN" altLang="en-US" dirty="0"/>
          </a:p>
          <a:p>
            <a:endParaRPr lang="zh-CN" altLang="en-US" dirty="0"/>
          </a:p>
        </p:txBody>
      </p:sp>
      <p:sp>
        <p:nvSpPr>
          <p:cNvPr id="3" name="标题 2"/>
          <p:cNvSpPr>
            <a:spLocks noGrp="1"/>
          </p:cNvSpPr>
          <p:nvPr>
            <p:ph type="title"/>
          </p:nvPr>
        </p:nvSpPr>
        <p:spPr/>
        <p:txBody>
          <a:bodyPr/>
          <a:lstStyle/>
          <a:p>
            <a:r>
              <a:rPr lang="en-US" altLang="zh-CN" dirty="0" smtClean="0"/>
              <a:t>Motivation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30</a:t>
            </a:fld>
            <a:endParaRPr lang="zh-CN" altLang="en-US"/>
          </a:p>
        </p:txBody>
      </p:sp>
      <p:grpSp>
        <p:nvGrpSpPr>
          <p:cNvPr id="34" name="组合 33"/>
          <p:cNvGrpSpPr/>
          <p:nvPr/>
        </p:nvGrpSpPr>
        <p:grpSpPr>
          <a:xfrm>
            <a:off x="1805136" y="1844824"/>
            <a:ext cx="5791200" cy="3936087"/>
            <a:chOff x="1805136" y="2060848"/>
            <a:chExt cx="5791200" cy="3936087"/>
          </a:xfrm>
        </p:grpSpPr>
        <p:sp>
          <p:nvSpPr>
            <p:cNvPr id="5" name="TextBox 12"/>
            <p:cNvSpPr txBox="1"/>
            <p:nvPr/>
          </p:nvSpPr>
          <p:spPr>
            <a:xfrm>
              <a:off x="1805136" y="2060848"/>
              <a:ext cx="5791200" cy="400110"/>
            </a:xfrm>
            <a:prstGeom prst="rect">
              <a:avLst/>
            </a:prstGeom>
            <a:noFill/>
          </p:spPr>
          <p:txBody>
            <a:bodyPr wrap="square" rtlCol="0">
              <a:spAutoFit/>
            </a:bodyPr>
            <a:lstStyle/>
            <a:p>
              <a:r>
                <a:rPr lang="en-US" altLang="zh-CN" sz="2000" dirty="0" smtClean="0"/>
                <a:t>Parsing: Learn refined grammars with latent info</a:t>
              </a:r>
              <a:endParaRPr lang="zh-CN" altLang="en-US" sz="2000" dirty="0"/>
            </a:p>
          </p:txBody>
        </p:sp>
        <p:grpSp>
          <p:nvGrpSpPr>
            <p:cNvPr id="6" name="组合 46"/>
            <p:cNvGrpSpPr>
              <a:grpSpLocks noChangeAspect="1"/>
            </p:cNvGrpSpPr>
            <p:nvPr/>
          </p:nvGrpSpPr>
          <p:grpSpPr>
            <a:xfrm>
              <a:off x="1957536" y="2575843"/>
              <a:ext cx="5562600" cy="3421092"/>
              <a:chOff x="990600" y="750879"/>
              <a:chExt cx="6324600" cy="4374375"/>
            </a:xfrm>
          </p:grpSpPr>
          <p:sp>
            <p:nvSpPr>
              <p:cNvPr id="7" name="Text Box 72"/>
              <p:cNvSpPr txBox="1">
                <a:spLocks noChangeArrowheads="1"/>
              </p:cNvSpPr>
              <p:nvPr/>
            </p:nvSpPr>
            <p:spPr bwMode="auto">
              <a:xfrm>
                <a:off x="3961356" y="750879"/>
                <a:ext cx="1447800" cy="60998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S</a:t>
                </a:r>
                <a:endParaRPr lang="en-US" altLang="zh-CN" sz="2500" dirty="0" smtClean="0">
                  <a:solidFill>
                    <a:srgbClr val="FF0000"/>
                  </a:solidFill>
                  <a:latin typeface="Times New Roman" pitchFamily="18" charset="0"/>
                  <a:cs typeface="Times New Roman" pitchFamily="18" charset="0"/>
                </a:endParaRPr>
              </a:p>
            </p:txBody>
          </p:sp>
          <p:sp>
            <p:nvSpPr>
              <p:cNvPr id="8" name="Text Box 72"/>
              <p:cNvSpPr txBox="1">
                <a:spLocks noChangeArrowheads="1"/>
              </p:cNvSpPr>
              <p:nvPr/>
            </p:nvSpPr>
            <p:spPr bwMode="auto">
              <a:xfrm>
                <a:off x="3657600" y="1676399"/>
                <a:ext cx="1447800" cy="60998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VP</a:t>
                </a:r>
                <a:endParaRPr lang="en-US" altLang="zh-CN" sz="2500" dirty="0" smtClean="0">
                  <a:solidFill>
                    <a:srgbClr val="FF0000"/>
                  </a:solidFill>
                  <a:latin typeface="Times New Roman" pitchFamily="18" charset="0"/>
                  <a:cs typeface="Times New Roman" pitchFamily="18" charset="0"/>
                </a:endParaRPr>
              </a:p>
            </p:txBody>
          </p:sp>
          <p:sp>
            <p:nvSpPr>
              <p:cNvPr id="9" name="Text Box 72"/>
              <p:cNvSpPr txBox="1">
                <a:spLocks noChangeArrowheads="1"/>
              </p:cNvSpPr>
              <p:nvPr/>
            </p:nvSpPr>
            <p:spPr bwMode="auto">
              <a:xfrm>
                <a:off x="2133600" y="1676399"/>
                <a:ext cx="1447800" cy="60998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NP</a:t>
                </a:r>
                <a:endParaRPr lang="en-US" altLang="zh-CN" sz="2500" dirty="0" smtClean="0">
                  <a:solidFill>
                    <a:srgbClr val="FF0000"/>
                  </a:solidFill>
                  <a:latin typeface="Times New Roman" pitchFamily="18" charset="0"/>
                  <a:cs typeface="Times New Roman" pitchFamily="18" charset="0"/>
                </a:endParaRPr>
              </a:p>
            </p:txBody>
          </p:sp>
          <p:sp>
            <p:nvSpPr>
              <p:cNvPr id="10" name="Text Box 72"/>
              <p:cNvSpPr txBox="1">
                <a:spLocks noChangeArrowheads="1"/>
              </p:cNvSpPr>
              <p:nvPr/>
            </p:nvSpPr>
            <p:spPr bwMode="auto">
              <a:xfrm>
                <a:off x="4495800" y="2667001"/>
                <a:ext cx="1447800" cy="60998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NP</a:t>
                </a:r>
                <a:endParaRPr lang="en-US" altLang="zh-CN" sz="2500" dirty="0" smtClean="0">
                  <a:solidFill>
                    <a:srgbClr val="FF0000"/>
                  </a:solidFill>
                  <a:latin typeface="Times New Roman" pitchFamily="18" charset="0"/>
                  <a:cs typeface="Times New Roman" pitchFamily="18" charset="0"/>
                </a:endParaRPr>
              </a:p>
            </p:txBody>
          </p:sp>
          <p:sp>
            <p:nvSpPr>
              <p:cNvPr id="11" name="Text Box 72"/>
              <p:cNvSpPr txBox="1">
                <a:spLocks noChangeArrowheads="1"/>
              </p:cNvSpPr>
              <p:nvPr/>
            </p:nvSpPr>
            <p:spPr bwMode="auto">
              <a:xfrm>
                <a:off x="990600" y="2667001"/>
                <a:ext cx="1447800" cy="60998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PRP</a:t>
                </a:r>
                <a:endParaRPr lang="en-US" altLang="zh-CN" sz="2500" dirty="0" smtClean="0">
                  <a:solidFill>
                    <a:srgbClr val="FF0000"/>
                  </a:solidFill>
                  <a:latin typeface="Times New Roman" pitchFamily="18" charset="0"/>
                  <a:cs typeface="Times New Roman" pitchFamily="18" charset="0"/>
                </a:endParaRPr>
              </a:p>
            </p:txBody>
          </p:sp>
          <p:sp>
            <p:nvSpPr>
              <p:cNvPr id="12" name="Text Box 72"/>
              <p:cNvSpPr txBox="1">
                <a:spLocks noChangeArrowheads="1"/>
              </p:cNvSpPr>
              <p:nvPr/>
            </p:nvSpPr>
            <p:spPr bwMode="auto">
              <a:xfrm>
                <a:off x="5867400" y="1676399"/>
                <a:ext cx="1447800" cy="60998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a:t>
                </a:r>
                <a:endParaRPr lang="en-US" altLang="zh-CN" sz="2500" dirty="0" smtClean="0">
                  <a:solidFill>
                    <a:srgbClr val="FF0000"/>
                  </a:solidFill>
                  <a:latin typeface="Times New Roman" pitchFamily="18" charset="0"/>
                  <a:cs typeface="Times New Roman" pitchFamily="18" charset="0"/>
                </a:endParaRPr>
              </a:p>
            </p:txBody>
          </p:sp>
          <p:sp>
            <p:nvSpPr>
              <p:cNvPr id="13" name="Text Box 72"/>
              <p:cNvSpPr txBox="1">
                <a:spLocks noChangeArrowheads="1"/>
              </p:cNvSpPr>
              <p:nvPr/>
            </p:nvSpPr>
            <p:spPr bwMode="auto">
              <a:xfrm>
                <a:off x="2438400" y="2667001"/>
                <a:ext cx="1447800" cy="60998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VBD</a:t>
                </a:r>
                <a:endParaRPr lang="en-US" altLang="zh-CN" sz="2500" dirty="0" smtClean="0">
                  <a:solidFill>
                    <a:srgbClr val="FF0000"/>
                  </a:solidFill>
                  <a:latin typeface="Times New Roman" pitchFamily="18" charset="0"/>
                  <a:cs typeface="Times New Roman" pitchFamily="18" charset="0"/>
                </a:endParaRPr>
              </a:p>
            </p:txBody>
          </p:sp>
          <p:sp>
            <p:nvSpPr>
              <p:cNvPr id="14" name="Text Box 72"/>
              <p:cNvSpPr txBox="1">
                <a:spLocks noChangeArrowheads="1"/>
              </p:cNvSpPr>
              <p:nvPr/>
            </p:nvSpPr>
            <p:spPr bwMode="auto">
              <a:xfrm>
                <a:off x="990600" y="3657600"/>
                <a:ext cx="8382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He</a:t>
                </a:r>
                <a:endParaRPr lang="en-US" altLang="zh-CN" sz="2500" dirty="0" smtClean="0">
                  <a:solidFill>
                    <a:srgbClr val="FF0000"/>
                  </a:solidFill>
                  <a:latin typeface="Times New Roman" pitchFamily="18" charset="0"/>
                  <a:cs typeface="Times New Roman" pitchFamily="18" charset="0"/>
                </a:endParaRPr>
              </a:p>
            </p:txBody>
          </p:sp>
          <p:sp>
            <p:nvSpPr>
              <p:cNvPr id="15" name="Text Box 72"/>
              <p:cNvSpPr txBox="1">
                <a:spLocks noChangeArrowheads="1"/>
              </p:cNvSpPr>
              <p:nvPr/>
            </p:nvSpPr>
            <p:spPr bwMode="auto">
              <a:xfrm>
                <a:off x="5943600" y="2667000"/>
                <a:ext cx="9906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a:t>
                </a:r>
                <a:endParaRPr lang="en-US" altLang="zh-CN" sz="2500" dirty="0" smtClean="0">
                  <a:solidFill>
                    <a:srgbClr val="FF0000"/>
                  </a:solidFill>
                  <a:latin typeface="Times New Roman" pitchFamily="18" charset="0"/>
                  <a:cs typeface="Times New Roman" pitchFamily="18" charset="0"/>
                </a:endParaRPr>
              </a:p>
            </p:txBody>
          </p:sp>
          <p:sp>
            <p:nvSpPr>
              <p:cNvPr id="16" name="Text Box 72"/>
              <p:cNvSpPr txBox="1">
                <a:spLocks noChangeArrowheads="1"/>
              </p:cNvSpPr>
              <p:nvPr/>
            </p:nvSpPr>
            <p:spPr bwMode="auto">
              <a:xfrm>
                <a:off x="4114800" y="4648200"/>
                <a:ext cx="12192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the</a:t>
                </a:r>
                <a:endParaRPr lang="en-US" altLang="zh-CN" sz="2500" dirty="0" smtClean="0">
                  <a:solidFill>
                    <a:srgbClr val="FF0000"/>
                  </a:solidFill>
                  <a:latin typeface="Times New Roman" pitchFamily="18" charset="0"/>
                  <a:cs typeface="Times New Roman" pitchFamily="18" charset="0"/>
                </a:endParaRPr>
              </a:p>
            </p:txBody>
          </p:sp>
          <p:sp>
            <p:nvSpPr>
              <p:cNvPr id="17" name="Text Box 72"/>
              <p:cNvSpPr txBox="1">
                <a:spLocks noChangeArrowheads="1"/>
              </p:cNvSpPr>
              <p:nvPr/>
            </p:nvSpPr>
            <p:spPr bwMode="auto">
              <a:xfrm>
                <a:off x="2438400" y="3657600"/>
                <a:ext cx="13716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heard</a:t>
                </a:r>
                <a:endParaRPr lang="en-US" altLang="zh-CN" sz="2500" dirty="0" smtClean="0">
                  <a:solidFill>
                    <a:srgbClr val="FF0000"/>
                  </a:solidFill>
                  <a:latin typeface="Times New Roman" pitchFamily="18" charset="0"/>
                  <a:cs typeface="Times New Roman" pitchFamily="18" charset="0"/>
                </a:endParaRPr>
              </a:p>
            </p:txBody>
          </p:sp>
          <p:sp>
            <p:nvSpPr>
              <p:cNvPr id="18" name="Text Box 72"/>
              <p:cNvSpPr txBox="1">
                <a:spLocks noChangeArrowheads="1"/>
              </p:cNvSpPr>
              <p:nvPr/>
            </p:nvSpPr>
            <p:spPr bwMode="auto">
              <a:xfrm>
                <a:off x="3962400" y="3677455"/>
                <a:ext cx="1447800" cy="60998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DT</a:t>
                </a:r>
                <a:endParaRPr lang="en-US" altLang="zh-CN" sz="2500" dirty="0" smtClean="0">
                  <a:solidFill>
                    <a:srgbClr val="FF0000"/>
                  </a:solidFill>
                  <a:latin typeface="Times New Roman" pitchFamily="18" charset="0"/>
                  <a:cs typeface="Times New Roman" pitchFamily="18" charset="0"/>
                </a:endParaRPr>
              </a:p>
            </p:txBody>
          </p:sp>
          <p:sp>
            <p:nvSpPr>
              <p:cNvPr id="19" name="Text Box 72"/>
              <p:cNvSpPr txBox="1">
                <a:spLocks noChangeArrowheads="1"/>
              </p:cNvSpPr>
              <p:nvPr/>
            </p:nvSpPr>
            <p:spPr bwMode="auto">
              <a:xfrm>
                <a:off x="5334000" y="3677455"/>
                <a:ext cx="1447800" cy="60998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NN</a:t>
                </a:r>
                <a:endParaRPr lang="en-US" altLang="zh-CN" sz="2500" dirty="0" smtClean="0">
                  <a:solidFill>
                    <a:srgbClr val="FF0000"/>
                  </a:solidFill>
                  <a:latin typeface="Times New Roman" pitchFamily="18" charset="0"/>
                  <a:cs typeface="Times New Roman" pitchFamily="18" charset="0"/>
                </a:endParaRPr>
              </a:p>
            </p:txBody>
          </p:sp>
          <p:sp>
            <p:nvSpPr>
              <p:cNvPr id="20" name="Text Box 72"/>
              <p:cNvSpPr txBox="1">
                <a:spLocks noChangeArrowheads="1"/>
              </p:cNvSpPr>
              <p:nvPr/>
            </p:nvSpPr>
            <p:spPr bwMode="auto">
              <a:xfrm>
                <a:off x="5334000" y="4648200"/>
                <a:ext cx="12192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voice</a:t>
                </a:r>
                <a:endParaRPr lang="en-US" altLang="zh-CN" sz="2500" dirty="0" smtClean="0">
                  <a:latin typeface="Times New Roman" pitchFamily="18" charset="0"/>
                  <a:cs typeface="Times New Roman" pitchFamily="18" charset="0"/>
                </a:endParaRPr>
              </a:p>
            </p:txBody>
          </p:sp>
          <p:cxnSp>
            <p:nvCxnSpPr>
              <p:cNvPr id="21" name="直接连接符 20"/>
              <p:cNvCxnSpPr>
                <a:stCxn id="9" idx="0"/>
              </p:cNvCxnSpPr>
              <p:nvPr/>
            </p:nvCxnSpPr>
            <p:spPr>
              <a:xfrm rot="5400000" flipH="1" flipV="1">
                <a:off x="3295650" y="781051"/>
                <a:ext cx="457199" cy="133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flipH="1" flipV="1">
                <a:off x="3924300" y="1409700"/>
                <a:ext cx="457200" cy="7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10800000">
                <a:off x="4191000" y="1219200"/>
                <a:ext cx="1524000" cy="609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flipH="1" flipV="1">
                <a:off x="4381501" y="3238501"/>
                <a:ext cx="533399"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10800000">
                <a:off x="4038600" y="2133600"/>
                <a:ext cx="76200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1" idx="0"/>
              </p:cNvCxnSpPr>
              <p:nvPr/>
            </p:nvCxnSpPr>
            <p:spPr>
              <a:xfrm rot="5400000" flipH="1" flipV="1">
                <a:off x="1809750" y="2038352"/>
                <a:ext cx="533400" cy="7239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rot="5400000" flipH="1" flipV="1">
                <a:off x="5715794" y="2438400"/>
                <a:ext cx="608806" cy="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rot="5400000" flipH="1" flipV="1">
                <a:off x="1143794" y="3352006"/>
                <a:ext cx="4572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5400000" flipH="1" flipV="1">
                <a:off x="2667794" y="3352006"/>
                <a:ext cx="4572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10800000">
                <a:off x="4800600" y="3124202"/>
                <a:ext cx="762000" cy="5333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rot="5400000" flipH="1" flipV="1">
                <a:off x="4115594" y="4418806"/>
                <a:ext cx="4572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5400000" flipH="1" flipV="1">
                <a:off x="5487194" y="4419600"/>
                <a:ext cx="456406" cy="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13" idx="0"/>
              </p:cNvCxnSpPr>
              <p:nvPr/>
            </p:nvCxnSpPr>
            <p:spPr>
              <a:xfrm rot="5400000" flipH="1" flipV="1">
                <a:off x="3333750" y="1962151"/>
                <a:ext cx="533400" cy="87630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7120146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rgbClr val="FF0000"/>
                </a:solidFill>
                <a:ea typeface="宋体" charset="-122"/>
              </a:rPr>
              <a:t>Latent-structures</a:t>
            </a:r>
            <a:r>
              <a:rPr lang="en-US" altLang="zh-CN" dirty="0">
                <a:ea typeface="宋体" charset="-122"/>
              </a:rPr>
              <a:t> (hidden info) are important in </a:t>
            </a:r>
            <a:r>
              <a:rPr lang="en-US" altLang="zh-CN" dirty="0">
                <a:solidFill>
                  <a:schemeClr val="accent2">
                    <a:lumMod val="75000"/>
                  </a:schemeClr>
                </a:solidFill>
                <a:ea typeface="宋体" charset="-122"/>
              </a:rPr>
              <a:t>natural language processing </a:t>
            </a:r>
            <a:r>
              <a:rPr lang="en-US" altLang="zh-CN" sz="1200" b="0" dirty="0">
                <a:ea typeface="宋体" charset="-122"/>
              </a:rPr>
              <a:t>(</a:t>
            </a:r>
            <a:r>
              <a:rPr lang="en-US" altLang="zh-CN" sz="1200" b="0" dirty="0" err="1">
                <a:ea typeface="宋体" charset="-122"/>
              </a:rPr>
              <a:t>Matsuzaki</a:t>
            </a:r>
            <a:r>
              <a:rPr lang="en-US" altLang="zh-CN" sz="1200" b="0" dirty="0">
                <a:ea typeface="宋体" charset="-122"/>
              </a:rPr>
              <a:t> et al., ACL 2005; </a:t>
            </a:r>
            <a:r>
              <a:rPr lang="nl-NL" altLang="zh-CN" sz="1200" b="0" dirty="0"/>
              <a:t>Petrov &amp; Klein, NIPS 2008</a:t>
            </a:r>
            <a:r>
              <a:rPr lang="en-US" altLang="zh-CN" sz="1200" b="0" dirty="0">
                <a:ea typeface="宋体" charset="-122"/>
              </a:rPr>
              <a:t>)</a:t>
            </a:r>
          </a:p>
          <a:p>
            <a:endParaRPr lang="en-US" altLang="zh-CN" dirty="0">
              <a:ea typeface="宋体" charset="-122"/>
            </a:endParaRPr>
          </a:p>
          <a:p>
            <a:endParaRPr lang="zh-CN" altLang="en-US" dirty="0"/>
          </a:p>
          <a:p>
            <a:endParaRPr lang="zh-CN" altLang="en-US" dirty="0"/>
          </a:p>
        </p:txBody>
      </p:sp>
      <p:sp>
        <p:nvSpPr>
          <p:cNvPr id="3" name="标题 2"/>
          <p:cNvSpPr>
            <a:spLocks noGrp="1"/>
          </p:cNvSpPr>
          <p:nvPr>
            <p:ph type="title"/>
          </p:nvPr>
        </p:nvSpPr>
        <p:spPr/>
        <p:txBody>
          <a:bodyPr/>
          <a:lstStyle/>
          <a:p>
            <a:r>
              <a:rPr lang="en-US" altLang="zh-CN" dirty="0"/>
              <a:t>Motivation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31</a:t>
            </a:fld>
            <a:endParaRPr lang="zh-CN" altLang="en-US"/>
          </a:p>
        </p:txBody>
      </p:sp>
      <p:grpSp>
        <p:nvGrpSpPr>
          <p:cNvPr id="36" name="组合 35"/>
          <p:cNvGrpSpPr/>
          <p:nvPr/>
        </p:nvGrpSpPr>
        <p:grpSpPr>
          <a:xfrm>
            <a:off x="1807230" y="1851593"/>
            <a:ext cx="5791200" cy="3953671"/>
            <a:chOff x="1835696" y="2043264"/>
            <a:chExt cx="5791200" cy="3953671"/>
          </a:xfrm>
        </p:grpSpPr>
        <p:sp>
          <p:nvSpPr>
            <p:cNvPr id="37" name="TextBox 12"/>
            <p:cNvSpPr txBox="1"/>
            <p:nvPr/>
          </p:nvSpPr>
          <p:spPr>
            <a:xfrm>
              <a:off x="1835696" y="2043264"/>
              <a:ext cx="5791200" cy="400110"/>
            </a:xfrm>
            <a:prstGeom prst="rect">
              <a:avLst/>
            </a:prstGeom>
            <a:noFill/>
          </p:spPr>
          <p:txBody>
            <a:bodyPr wrap="square" rtlCol="0">
              <a:spAutoFit/>
            </a:bodyPr>
            <a:lstStyle/>
            <a:p>
              <a:r>
                <a:rPr lang="en-US" altLang="zh-CN" sz="2000" dirty="0" smtClean="0"/>
                <a:t>Parsing: Learn refined grammars with latent info</a:t>
              </a:r>
              <a:endParaRPr lang="zh-CN" altLang="en-US" sz="2000" dirty="0"/>
            </a:p>
          </p:txBody>
        </p:sp>
        <p:grpSp>
          <p:nvGrpSpPr>
            <p:cNvPr id="38" name="组合 37"/>
            <p:cNvGrpSpPr>
              <a:grpSpLocks noChangeAspect="1"/>
            </p:cNvGrpSpPr>
            <p:nvPr/>
          </p:nvGrpSpPr>
          <p:grpSpPr>
            <a:xfrm>
              <a:off x="1988096" y="2575843"/>
              <a:ext cx="5562600" cy="3421092"/>
              <a:chOff x="990600" y="750879"/>
              <a:chExt cx="6324600" cy="4374375"/>
            </a:xfrm>
          </p:grpSpPr>
          <p:sp>
            <p:nvSpPr>
              <p:cNvPr id="39" name="Text Box 72"/>
              <p:cNvSpPr txBox="1">
                <a:spLocks noChangeArrowheads="1"/>
              </p:cNvSpPr>
              <p:nvPr/>
            </p:nvSpPr>
            <p:spPr bwMode="auto">
              <a:xfrm>
                <a:off x="3961356" y="750879"/>
                <a:ext cx="14478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S</a:t>
                </a:r>
                <a:r>
                  <a:rPr lang="en-US" altLang="zh-CN" sz="2500" dirty="0" smtClean="0">
                    <a:solidFill>
                      <a:srgbClr val="FF0000"/>
                    </a:solidFill>
                    <a:latin typeface="Times New Roman" pitchFamily="18" charset="0"/>
                    <a:cs typeface="Times New Roman" pitchFamily="18" charset="0"/>
                  </a:rPr>
                  <a:t>-x</a:t>
                </a:r>
              </a:p>
            </p:txBody>
          </p:sp>
          <p:sp>
            <p:nvSpPr>
              <p:cNvPr id="40" name="Text Box 72"/>
              <p:cNvSpPr txBox="1">
                <a:spLocks noChangeArrowheads="1"/>
              </p:cNvSpPr>
              <p:nvPr/>
            </p:nvSpPr>
            <p:spPr bwMode="auto">
              <a:xfrm>
                <a:off x="3657600" y="1676400"/>
                <a:ext cx="14478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VP</a:t>
                </a:r>
                <a:r>
                  <a:rPr lang="en-US" altLang="zh-CN" sz="2500" dirty="0" smtClean="0">
                    <a:solidFill>
                      <a:srgbClr val="FF0000"/>
                    </a:solidFill>
                    <a:latin typeface="Times New Roman" pitchFamily="18" charset="0"/>
                    <a:cs typeface="Times New Roman" pitchFamily="18" charset="0"/>
                  </a:rPr>
                  <a:t>-x</a:t>
                </a:r>
              </a:p>
            </p:txBody>
          </p:sp>
          <p:sp>
            <p:nvSpPr>
              <p:cNvPr id="41" name="Text Box 72"/>
              <p:cNvSpPr txBox="1">
                <a:spLocks noChangeArrowheads="1"/>
              </p:cNvSpPr>
              <p:nvPr/>
            </p:nvSpPr>
            <p:spPr bwMode="auto">
              <a:xfrm>
                <a:off x="2133600" y="1676400"/>
                <a:ext cx="14478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NP</a:t>
                </a:r>
                <a:r>
                  <a:rPr lang="en-US" altLang="zh-CN" sz="2500" dirty="0" smtClean="0">
                    <a:solidFill>
                      <a:srgbClr val="FF0000"/>
                    </a:solidFill>
                    <a:latin typeface="Times New Roman" pitchFamily="18" charset="0"/>
                    <a:cs typeface="Times New Roman" pitchFamily="18" charset="0"/>
                  </a:rPr>
                  <a:t>-x</a:t>
                </a:r>
              </a:p>
            </p:txBody>
          </p:sp>
          <p:sp>
            <p:nvSpPr>
              <p:cNvPr id="42" name="Text Box 72"/>
              <p:cNvSpPr txBox="1">
                <a:spLocks noChangeArrowheads="1"/>
              </p:cNvSpPr>
              <p:nvPr/>
            </p:nvSpPr>
            <p:spPr bwMode="auto">
              <a:xfrm>
                <a:off x="4495800" y="2667000"/>
                <a:ext cx="14478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NP</a:t>
                </a:r>
                <a:r>
                  <a:rPr lang="en-US" altLang="zh-CN" sz="2500" dirty="0" smtClean="0">
                    <a:solidFill>
                      <a:srgbClr val="FF0000"/>
                    </a:solidFill>
                    <a:latin typeface="Times New Roman" pitchFamily="18" charset="0"/>
                    <a:cs typeface="Times New Roman" pitchFamily="18" charset="0"/>
                  </a:rPr>
                  <a:t>-x</a:t>
                </a:r>
              </a:p>
            </p:txBody>
          </p:sp>
          <p:sp>
            <p:nvSpPr>
              <p:cNvPr id="43" name="Text Box 72"/>
              <p:cNvSpPr txBox="1">
                <a:spLocks noChangeArrowheads="1"/>
              </p:cNvSpPr>
              <p:nvPr/>
            </p:nvSpPr>
            <p:spPr bwMode="auto">
              <a:xfrm>
                <a:off x="990600" y="2667000"/>
                <a:ext cx="14478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PRP</a:t>
                </a:r>
                <a:r>
                  <a:rPr lang="en-US" altLang="zh-CN" sz="2500" dirty="0" smtClean="0">
                    <a:solidFill>
                      <a:srgbClr val="FF0000"/>
                    </a:solidFill>
                    <a:latin typeface="Times New Roman" pitchFamily="18" charset="0"/>
                    <a:cs typeface="Times New Roman" pitchFamily="18" charset="0"/>
                  </a:rPr>
                  <a:t>-x</a:t>
                </a:r>
              </a:p>
            </p:txBody>
          </p:sp>
          <p:sp>
            <p:nvSpPr>
              <p:cNvPr id="44" name="Text Box 72"/>
              <p:cNvSpPr txBox="1">
                <a:spLocks noChangeArrowheads="1"/>
              </p:cNvSpPr>
              <p:nvPr/>
            </p:nvSpPr>
            <p:spPr bwMode="auto">
              <a:xfrm>
                <a:off x="5867400" y="1676400"/>
                <a:ext cx="14478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a:t>
                </a:r>
                <a:r>
                  <a:rPr lang="en-US" altLang="zh-CN" sz="2500" dirty="0" smtClean="0">
                    <a:solidFill>
                      <a:srgbClr val="FF0000"/>
                    </a:solidFill>
                    <a:latin typeface="Times New Roman" pitchFamily="18" charset="0"/>
                    <a:cs typeface="Times New Roman" pitchFamily="18" charset="0"/>
                  </a:rPr>
                  <a:t>-x</a:t>
                </a:r>
              </a:p>
            </p:txBody>
          </p:sp>
          <p:sp>
            <p:nvSpPr>
              <p:cNvPr id="45" name="Text Box 72"/>
              <p:cNvSpPr txBox="1">
                <a:spLocks noChangeArrowheads="1"/>
              </p:cNvSpPr>
              <p:nvPr/>
            </p:nvSpPr>
            <p:spPr bwMode="auto">
              <a:xfrm>
                <a:off x="2438400" y="2667000"/>
                <a:ext cx="14478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VBD</a:t>
                </a:r>
                <a:r>
                  <a:rPr lang="en-US" altLang="zh-CN" sz="2500" dirty="0" smtClean="0">
                    <a:solidFill>
                      <a:srgbClr val="FF0000"/>
                    </a:solidFill>
                    <a:latin typeface="Times New Roman" pitchFamily="18" charset="0"/>
                    <a:cs typeface="Times New Roman" pitchFamily="18" charset="0"/>
                  </a:rPr>
                  <a:t>-x</a:t>
                </a:r>
              </a:p>
            </p:txBody>
          </p:sp>
          <p:sp>
            <p:nvSpPr>
              <p:cNvPr id="46" name="Text Box 72"/>
              <p:cNvSpPr txBox="1">
                <a:spLocks noChangeArrowheads="1"/>
              </p:cNvSpPr>
              <p:nvPr/>
            </p:nvSpPr>
            <p:spPr bwMode="auto">
              <a:xfrm>
                <a:off x="990600" y="3657600"/>
                <a:ext cx="8382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He</a:t>
                </a:r>
                <a:endParaRPr lang="en-US" altLang="zh-CN" sz="2500" dirty="0" smtClean="0">
                  <a:solidFill>
                    <a:srgbClr val="FF0000"/>
                  </a:solidFill>
                  <a:latin typeface="Times New Roman" pitchFamily="18" charset="0"/>
                  <a:cs typeface="Times New Roman" pitchFamily="18" charset="0"/>
                </a:endParaRPr>
              </a:p>
            </p:txBody>
          </p:sp>
          <p:sp>
            <p:nvSpPr>
              <p:cNvPr id="47" name="Text Box 72"/>
              <p:cNvSpPr txBox="1">
                <a:spLocks noChangeArrowheads="1"/>
              </p:cNvSpPr>
              <p:nvPr/>
            </p:nvSpPr>
            <p:spPr bwMode="auto">
              <a:xfrm>
                <a:off x="5943600" y="2667000"/>
                <a:ext cx="9906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a:t>
                </a:r>
                <a:endParaRPr lang="en-US" altLang="zh-CN" sz="2500" dirty="0" smtClean="0">
                  <a:solidFill>
                    <a:srgbClr val="FF0000"/>
                  </a:solidFill>
                  <a:latin typeface="Times New Roman" pitchFamily="18" charset="0"/>
                  <a:cs typeface="Times New Roman" pitchFamily="18" charset="0"/>
                </a:endParaRPr>
              </a:p>
            </p:txBody>
          </p:sp>
          <p:sp>
            <p:nvSpPr>
              <p:cNvPr id="48" name="Text Box 72"/>
              <p:cNvSpPr txBox="1">
                <a:spLocks noChangeArrowheads="1"/>
              </p:cNvSpPr>
              <p:nvPr/>
            </p:nvSpPr>
            <p:spPr bwMode="auto">
              <a:xfrm>
                <a:off x="4114800" y="4648200"/>
                <a:ext cx="12192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the</a:t>
                </a:r>
                <a:endParaRPr lang="en-US" altLang="zh-CN" sz="2500" dirty="0" smtClean="0">
                  <a:solidFill>
                    <a:srgbClr val="FF0000"/>
                  </a:solidFill>
                  <a:latin typeface="Times New Roman" pitchFamily="18" charset="0"/>
                  <a:cs typeface="Times New Roman" pitchFamily="18" charset="0"/>
                </a:endParaRPr>
              </a:p>
            </p:txBody>
          </p:sp>
          <p:sp>
            <p:nvSpPr>
              <p:cNvPr id="49" name="Text Box 72"/>
              <p:cNvSpPr txBox="1">
                <a:spLocks noChangeArrowheads="1"/>
              </p:cNvSpPr>
              <p:nvPr/>
            </p:nvSpPr>
            <p:spPr bwMode="auto">
              <a:xfrm>
                <a:off x="2438400" y="3657600"/>
                <a:ext cx="13716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heard</a:t>
                </a:r>
                <a:endParaRPr lang="en-US" altLang="zh-CN" sz="2500" dirty="0" smtClean="0">
                  <a:solidFill>
                    <a:srgbClr val="FF0000"/>
                  </a:solidFill>
                  <a:latin typeface="Times New Roman" pitchFamily="18" charset="0"/>
                  <a:cs typeface="Times New Roman" pitchFamily="18" charset="0"/>
                </a:endParaRPr>
              </a:p>
            </p:txBody>
          </p:sp>
          <p:sp>
            <p:nvSpPr>
              <p:cNvPr id="50" name="Text Box 72"/>
              <p:cNvSpPr txBox="1">
                <a:spLocks noChangeArrowheads="1"/>
              </p:cNvSpPr>
              <p:nvPr/>
            </p:nvSpPr>
            <p:spPr bwMode="auto">
              <a:xfrm>
                <a:off x="3962400" y="3677455"/>
                <a:ext cx="14478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DT</a:t>
                </a:r>
                <a:r>
                  <a:rPr lang="en-US" altLang="zh-CN" sz="2500" dirty="0" smtClean="0">
                    <a:solidFill>
                      <a:srgbClr val="FF0000"/>
                    </a:solidFill>
                    <a:latin typeface="Times New Roman" pitchFamily="18" charset="0"/>
                    <a:cs typeface="Times New Roman" pitchFamily="18" charset="0"/>
                  </a:rPr>
                  <a:t>-x</a:t>
                </a:r>
              </a:p>
            </p:txBody>
          </p:sp>
          <p:sp>
            <p:nvSpPr>
              <p:cNvPr id="51" name="Text Box 72"/>
              <p:cNvSpPr txBox="1">
                <a:spLocks noChangeArrowheads="1"/>
              </p:cNvSpPr>
              <p:nvPr/>
            </p:nvSpPr>
            <p:spPr bwMode="auto">
              <a:xfrm>
                <a:off x="5334000" y="3677455"/>
                <a:ext cx="14478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NN</a:t>
                </a:r>
                <a:r>
                  <a:rPr lang="en-US" altLang="zh-CN" sz="2500" dirty="0" smtClean="0">
                    <a:solidFill>
                      <a:srgbClr val="FF0000"/>
                    </a:solidFill>
                    <a:latin typeface="Times New Roman" pitchFamily="18" charset="0"/>
                    <a:cs typeface="Times New Roman" pitchFamily="18" charset="0"/>
                  </a:rPr>
                  <a:t>-x</a:t>
                </a:r>
              </a:p>
            </p:txBody>
          </p:sp>
          <p:sp>
            <p:nvSpPr>
              <p:cNvPr id="52" name="Text Box 72"/>
              <p:cNvSpPr txBox="1">
                <a:spLocks noChangeArrowheads="1"/>
              </p:cNvSpPr>
              <p:nvPr/>
            </p:nvSpPr>
            <p:spPr bwMode="auto">
              <a:xfrm>
                <a:off x="5334000" y="4648200"/>
                <a:ext cx="1219200" cy="477054"/>
              </a:xfrm>
              <a:prstGeom prst="rect">
                <a:avLst/>
              </a:prstGeom>
              <a:noFill/>
              <a:ln w="28575">
                <a:solidFill>
                  <a:schemeClr val="bg1"/>
                </a:solidFill>
                <a:miter lim="800000"/>
                <a:headEnd/>
                <a:tailEnd/>
              </a:ln>
            </p:spPr>
            <p:txBody>
              <a:bodyPr wrap="square">
                <a:spAutoFit/>
              </a:bodyPr>
              <a:lstStyle/>
              <a:p>
                <a:r>
                  <a:rPr lang="en-US" altLang="zh-CN" sz="2500" b="1" dirty="0" smtClean="0">
                    <a:latin typeface="Times New Roman" pitchFamily="18" charset="0"/>
                    <a:cs typeface="Times New Roman" pitchFamily="18" charset="0"/>
                  </a:rPr>
                  <a:t>voice</a:t>
                </a:r>
                <a:endParaRPr lang="en-US" altLang="zh-CN" sz="2500" dirty="0" smtClean="0">
                  <a:latin typeface="Times New Roman" pitchFamily="18" charset="0"/>
                  <a:cs typeface="Times New Roman" pitchFamily="18" charset="0"/>
                </a:endParaRPr>
              </a:p>
            </p:txBody>
          </p:sp>
          <p:cxnSp>
            <p:nvCxnSpPr>
              <p:cNvPr id="53" name="直接连接符 52"/>
              <p:cNvCxnSpPr>
                <a:stCxn id="41" idx="0"/>
              </p:cNvCxnSpPr>
              <p:nvPr/>
            </p:nvCxnSpPr>
            <p:spPr>
              <a:xfrm rot="5400000" flipH="1" flipV="1">
                <a:off x="3295650" y="781050"/>
                <a:ext cx="457200" cy="1333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5400000" flipH="1" flipV="1">
                <a:off x="3924300" y="1409700"/>
                <a:ext cx="457200" cy="7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rot="10800000">
                <a:off x="4191000" y="1219200"/>
                <a:ext cx="1524000" cy="609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5400000" flipH="1" flipV="1">
                <a:off x="4381501" y="3238501"/>
                <a:ext cx="533399"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10800000">
                <a:off x="4038600" y="2133600"/>
                <a:ext cx="762000" cy="533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43" idx="0"/>
              </p:cNvCxnSpPr>
              <p:nvPr/>
            </p:nvCxnSpPr>
            <p:spPr>
              <a:xfrm rot="5400000" flipH="1" flipV="1">
                <a:off x="1809750" y="2038350"/>
                <a:ext cx="533400" cy="7239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5400000" flipH="1" flipV="1">
                <a:off x="5715794" y="2438400"/>
                <a:ext cx="608806" cy="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rot="5400000" flipH="1" flipV="1">
                <a:off x="1143794" y="3352006"/>
                <a:ext cx="4572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5400000" flipH="1" flipV="1">
                <a:off x="2667794" y="3352006"/>
                <a:ext cx="4572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rot="10800000">
                <a:off x="4800600" y="3124202"/>
                <a:ext cx="762000" cy="5333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rot="5400000" flipH="1" flipV="1">
                <a:off x="4115594" y="4418806"/>
                <a:ext cx="457200"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rot="5400000" flipH="1" flipV="1">
                <a:off x="5487194" y="4419600"/>
                <a:ext cx="456406" cy="7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a:stCxn id="45" idx="0"/>
              </p:cNvCxnSpPr>
              <p:nvPr/>
            </p:nvCxnSpPr>
            <p:spPr>
              <a:xfrm rot="5400000" flipH="1" flipV="1">
                <a:off x="3333750" y="1962150"/>
                <a:ext cx="533400" cy="876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28437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rgbClr val="FF0000"/>
                </a:solidFill>
              </a:rPr>
              <a:t>Latent-structures</a:t>
            </a:r>
            <a:r>
              <a:rPr lang="en-US" altLang="zh-CN" dirty="0">
                <a:solidFill>
                  <a:schemeClr val="accent2">
                    <a:lumMod val="75000"/>
                  </a:schemeClr>
                </a:solidFill>
              </a:rPr>
              <a:t> </a:t>
            </a:r>
            <a:r>
              <a:rPr lang="en-US" altLang="zh-CN" dirty="0"/>
              <a:t>(hidden info) are important in </a:t>
            </a:r>
            <a:r>
              <a:rPr lang="en-US" altLang="zh-CN" dirty="0" smtClean="0">
                <a:solidFill>
                  <a:schemeClr val="accent2">
                    <a:lumMod val="75000"/>
                  </a:schemeClr>
                </a:solidFill>
              </a:rPr>
              <a:t>dependency parsing </a:t>
            </a:r>
            <a:r>
              <a:rPr lang="en-US" altLang="zh-CN" sz="1200" b="0" dirty="0" smtClean="0"/>
              <a:t>(Honnibal &amp; Johnson, TACL 2014)</a:t>
            </a:r>
          </a:p>
          <a:p>
            <a:pPr lvl="1"/>
            <a:r>
              <a:rPr lang="en-US" altLang="zh-CN" b="0" dirty="0" smtClean="0">
                <a:solidFill>
                  <a:schemeClr val="accent2">
                    <a:lumMod val="75000"/>
                  </a:schemeClr>
                </a:solidFill>
              </a:rPr>
              <a:t>A transition system (arc-eager) extended with an </a:t>
            </a:r>
            <a:r>
              <a:rPr lang="en-US" altLang="zh-CN" b="0" dirty="0" smtClean="0">
                <a:solidFill>
                  <a:srgbClr val="FF0000"/>
                </a:solidFill>
              </a:rPr>
              <a:t>EDIT transition </a:t>
            </a:r>
          </a:p>
          <a:p>
            <a:pPr lvl="1"/>
            <a:endParaRPr lang="en-US" altLang="zh-CN" sz="1800" b="0" dirty="0" smtClean="0">
              <a:solidFill>
                <a:schemeClr val="accent2">
                  <a:lumMod val="75000"/>
                </a:schemeClr>
              </a:solidFill>
            </a:endParaRPr>
          </a:p>
        </p:txBody>
      </p:sp>
      <p:sp>
        <p:nvSpPr>
          <p:cNvPr id="3" name="标题 2"/>
          <p:cNvSpPr>
            <a:spLocks noGrp="1"/>
          </p:cNvSpPr>
          <p:nvPr>
            <p:ph type="title"/>
          </p:nvPr>
        </p:nvSpPr>
        <p:spPr/>
        <p:txBody>
          <a:bodyPr/>
          <a:lstStyle/>
          <a:p>
            <a:r>
              <a:rPr lang="en-US" altLang="zh-CN" dirty="0"/>
              <a:t>Motivation</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32</a:t>
            </a:fld>
            <a:endParaRPr lang="zh-CN" altLang="en-US"/>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16" y="2371307"/>
            <a:ext cx="4301484" cy="4490105"/>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1817" y="2844000"/>
            <a:ext cx="4041433" cy="3459467"/>
          </a:xfrm>
          <a:prstGeom prst="rect">
            <a:avLst/>
          </a:prstGeom>
        </p:spPr>
      </p:pic>
    </p:spTree>
    <p:extLst>
      <p:ext uri="{BB962C8B-B14F-4D97-AF65-F5344CB8AC3E}">
        <p14:creationId xmlns:p14="http://schemas.microsoft.com/office/powerpoint/2010/main" val="253509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rgbClr val="FF0000"/>
                </a:solidFill>
              </a:rPr>
              <a:t>Latent-structures</a:t>
            </a:r>
            <a:r>
              <a:rPr lang="en-US" altLang="zh-CN" dirty="0">
                <a:solidFill>
                  <a:schemeClr val="accent2">
                    <a:lumMod val="75000"/>
                  </a:schemeClr>
                </a:solidFill>
              </a:rPr>
              <a:t> </a:t>
            </a:r>
            <a:r>
              <a:rPr lang="en-US" altLang="zh-CN" dirty="0"/>
              <a:t>(hidden info) are important in </a:t>
            </a:r>
            <a:r>
              <a:rPr lang="en-US" altLang="zh-CN" dirty="0" smtClean="0">
                <a:solidFill>
                  <a:schemeClr val="accent2">
                    <a:lumMod val="75000"/>
                  </a:schemeClr>
                </a:solidFill>
              </a:rPr>
              <a:t>dependency parsing </a:t>
            </a:r>
            <a:r>
              <a:rPr lang="en-US" altLang="zh-CN" sz="1200" b="0" dirty="0" smtClean="0"/>
              <a:t>(Honnibal &amp; Johnson, TACL 2014)</a:t>
            </a:r>
          </a:p>
          <a:p>
            <a:pPr lvl="1"/>
            <a:r>
              <a:rPr lang="en-US" altLang="zh-CN" dirty="0" smtClean="0">
                <a:solidFill>
                  <a:srgbClr val="FF0000"/>
                </a:solidFill>
              </a:rPr>
              <a:t>Different </a:t>
            </a:r>
            <a:r>
              <a:rPr lang="en-US" altLang="zh-CN" dirty="0" smtClean="0">
                <a:solidFill>
                  <a:schemeClr val="accent2">
                    <a:lumMod val="75000"/>
                  </a:schemeClr>
                </a:solidFill>
              </a:rPr>
              <a:t>transition sequences to </a:t>
            </a:r>
            <a:r>
              <a:rPr lang="en-US" altLang="zh-CN" dirty="0" smtClean="0">
                <a:solidFill>
                  <a:srgbClr val="FF0000"/>
                </a:solidFill>
              </a:rPr>
              <a:t>the same </a:t>
            </a:r>
            <a:r>
              <a:rPr lang="en-US" altLang="zh-CN" dirty="0" smtClean="0">
                <a:solidFill>
                  <a:schemeClr val="accent2">
                    <a:lumMod val="75000"/>
                  </a:schemeClr>
                </a:solidFill>
              </a:rPr>
              <a:t>gold-standard tree</a:t>
            </a:r>
            <a:endParaRPr lang="en-US" altLang="zh-CN" b="0" dirty="0" smtClean="0">
              <a:solidFill>
                <a:schemeClr val="accent2">
                  <a:lumMod val="75000"/>
                </a:schemeClr>
              </a:solidFill>
            </a:endParaRPr>
          </a:p>
          <a:p>
            <a:pPr lvl="1"/>
            <a:endParaRPr lang="en-US" altLang="zh-CN" sz="1800" b="0" dirty="0" smtClean="0">
              <a:solidFill>
                <a:schemeClr val="accent2">
                  <a:lumMod val="75000"/>
                </a:schemeClr>
              </a:solidFill>
            </a:endParaRPr>
          </a:p>
        </p:txBody>
      </p:sp>
      <p:sp>
        <p:nvSpPr>
          <p:cNvPr id="3" name="标题 2"/>
          <p:cNvSpPr>
            <a:spLocks noGrp="1"/>
          </p:cNvSpPr>
          <p:nvPr>
            <p:ph type="title"/>
          </p:nvPr>
        </p:nvSpPr>
        <p:spPr/>
        <p:txBody>
          <a:bodyPr/>
          <a:lstStyle/>
          <a:p>
            <a:r>
              <a:rPr lang="en-US" altLang="zh-CN" dirty="0"/>
              <a:t>Motivation</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33</a:t>
            </a:fld>
            <a:endParaRPr lang="zh-CN" alt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46" y="2025496"/>
            <a:ext cx="8384104" cy="4643503"/>
          </a:xfrm>
          <a:prstGeom prst="rect">
            <a:avLst/>
          </a:prstGeom>
        </p:spPr>
      </p:pic>
    </p:spTree>
    <p:extLst>
      <p:ext uri="{BB962C8B-B14F-4D97-AF65-F5344CB8AC3E}">
        <p14:creationId xmlns:p14="http://schemas.microsoft.com/office/powerpoint/2010/main" val="68210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rgbClr val="FF0000"/>
                </a:solidFill>
              </a:rPr>
              <a:t>Latent-structures</a:t>
            </a:r>
            <a:r>
              <a:rPr lang="en-US" altLang="zh-CN" dirty="0">
                <a:solidFill>
                  <a:schemeClr val="accent2">
                    <a:lumMod val="75000"/>
                  </a:schemeClr>
                </a:solidFill>
              </a:rPr>
              <a:t> </a:t>
            </a:r>
            <a:r>
              <a:rPr lang="en-US" altLang="zh-CN" dirty="0"/>
              <a:t>(hidden info) are important in </a:t>
            </a:r>
            <a:r>
              <a:rPr lang="en-US" altLang="zh-CN" dirty="0" smtClean="0">
                <a:solidFill>
                  <a:schemeClr val="accent2">
                    <a:lumMod val="75000"/>
                  </a:schemeClr>
                </a:solidFill>
              </a:rPr>
              <a:t>dependency parsing </a:t>
            </a:r>
            <a:r>
              <a:rPr lang="en-US" altLang="zh-CN" sz="1200" b="0" dirty="0" smtClean="0"/>
              <a:t>(Honnibal &amp; Johnson, TACL 2014)</a:t>
            </a:r>
          </a:p>
        </p:txBody>
      </p:sp>
      <p:sp>
        <p:nvSpPr>
          <p:cNvPr id="3" name="标题 2"/>
          <p:cNvSpPr>
            <a:spLocks noGrp="1"/>
          </p:cNvSpPr>
          <p:nvPr>
            <p:ph type="title"/>
          </p:nvPr>
        </p:nvSpPr>
        <p:spPr/>
        <p:txBody>
          <a:bodyPr/>
          <a:lstStyle/>
          <a:p>
            <a:r>
              <a:rPr lang="en-US" altLang="zh-CN" dirty="0"/>
              <a:t>Motivation</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34</a:t>
            </a:fld>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93068"/>
            <a:ext cx="9144000" cy="3546813"/>
          </a:xfrm>
          <a:prstGeom prst="rect">
            <a:avLst/>
          </a:prstGeom>
        </p:spPr>
      </p:pic>
      <p:sp>
        <p:nvSpPr>
          <p:cNvPr id="16" name="文本框 15"/>
          <p:cNvSpPr txBox="1"/>
          <p:nvPr/>
        </p:nvSpPr>
        <p:spPr>
          <a:xfrm>
            <a:off x="1792658" y="5239882"/>
            <a:ext cx="5569342" cy="1323439"/>
          </a:xfrm>
          <a:prstGeom prst="rect">
            <a:avLst/>
          </a:prstGeom>
          <a:noFill/>
        </p:spPr>
        <p:txBody>
          <a:bodyPr wrap="square" rtlCol="0">
            <a:spAutoFit/>
          </a:bodyPr>
          <a:lstStyle/>
          <a:p>
            <a:r>
              <a:rPr lang="en-US" altLang="zh-CN" sz="2000" b="1" dirty="0" smtClean="0">
                <a:solidFill>
                  <a:srgbClr val="FF0000"/>
                </a:solidFill>
                <a:latin typeface="Verdana" panose="020B0604030504040204" pitchFamily="34" charset="0"/>
                <a:ea typeface="Verdana" panose="020B0604030504040204" pitchFamily="34" charset="0"/>
                <a:cs typeface="Verdana" panose="020B0604030504040204" pitchFamily="34" charset="0"/>
              </a:rPr>
              <a:t>dynamic oracle</a:t>
            </a:r>
          </a:p>
          <a:p>
            <a:r>
              <a:rPr lang="en-US" altLang="zh-CN" sz="2000" dirty="0" smtClean="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map a configuration to a set of transitions</a:t>
            </a:r>
          </a:p>
          <a:p>
            <a:r>
              <a:rPr lang="en-US" altLang="zh-CN" sz="2000" dirty="0" smtClean="0">
                <a:solidFill>
                  <a:schemeClr val="accent2">
                    <a:lumMod val="75000"/>
                  </a:schemeClr>
                </a:solidFill>
                <a:latin typeface="Verdana" panose="020B0604030504040204" pitchFamily="34" charset="0"/>
                <a:ea typeface="Verdana" panose="020B0604030504040204" pitchFamily="34" charset="0"/>
                <a:cs typeface="Verdana" panose="020B0604030504040204" pitchFamily="34" charset="0"/>
              </a:rPr>
              <a:t>partially annotated</a:t>
            </a:r>
          </a:p>
          <a:p>
            <a:r>
              <a:rPr lang="en-US" altLang="zh-CN" sz="2000" dirty="0" smtClean="0">
                <a:solidFill>
                  <a:srgbClr val="FF0000"/>
                </a:solidFill>
                <a:latin typeface="Verdana" panose="020B0604030504040204" pitchFamily="34" charset="0"/>
                <a:ea typeface="Verdana" panose="020B0604030504040204" pitchFamily="34" charset="0"/>
                <a:cs typeface="Verdana" panose="020B0604030504040204" pitchFamily="34" charset="0"/>
              </a:rPr>
              <a:t>latent variable</a:t>
            </a:r>
          </a:p>
        </p:txBody>
      </p:sp>
      <p:cxnSp>
        <p:nvCxnSpPr>
          <p:cNvPr id="8" name="直接箭头连接符 7"/>
          <p:cNvCxnSpPr/>
          <p:nvPr/>
        </p:nvCxnSpPr>
        <p:spPr>
          <a:xfrm flipV="1">
            <a:off x="2952000" y="4457362"/>
            <a:ext cx="2104133" cy="7825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49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rgbClr val="FF0000"/>
                </a:solidFill>
                <a:ea typeface="宋体" charset="-122"/>
              </a:rPr>
              <a:t>Latent-structures</a:t>
            </a:r>
            <a:r>
              <a:rPr lang="en-US" altLang="zh-CN" dirty="0">
                <a:ea typeface="宋体" charset="-122"/>
              </a:rPr>
              <a:t> (hidden info) are important in </a:t>
            </a:r>
            <a:r>
              <a:rPr lang="en-US" altLang="zh-CN" dirty="0" smtClean="0">
                <a:solidFill>
                  <a:schemeClr val="accent2">
                    <a:lumMod val="75000"/>
                  </a:schemeClr>
                </a:solidFill>
                <a:ea typeface="宋体" charset="-122"/>
              </a:rPr>
              <a:t>question answering </a:t>
            </a:r>
            <a:r>
              <a:rPr lang="en-US" altLang="zh-CN" sz="1200" b="0" dirty="0" smtClean="0">
                <a:ea typeface="宋体" charset="-122"/>
              </a:rPr>
              <a:t>(</a:t>
            </a:r>
            <a:r>
              <a:rPr lang="en-US" altLang="zh-CN" sz="1200" b="0" dirty="0" smtClean="0"/>
              <a:t>Fader et al., </a:t>
            </a:r>
            <a:r>
              <a:rPr lang="en-US" altLang="zh-CN" sz="1200" b="0" dirty="0"/>
              <a:t>SIGKDD </a:t>
            </a:r>
            <a:r>
              <a:rPr lang="en-US" altLang="zh-CN" sz="1200" b="0" dirty="0" smtClean="0"/>
              <a:t>2014</a:t>
            </a:r>
            <a:r>
              <a:rPr lang="en-US" altLang="zh-CN" sz="1200" b="0" dirty="0" smtClean="0">
                <a:ea typeface="宋体" charset="-122"/>
              </a:rPr>
              <a:t>)</a:t>
            </a:r>
            <a:endParaRPr lang="en-US" altLang="zh-CN" sz="2800" b="0" dirty="0">
              <a:ea typeface="宋体" charset="-122"/>
            </a:endParaRPr>
          </a:p>
          <a:p>
            <a:endParaRPr lang="zh-CN" altLang="en-US" dirty="0"/>
          </a:p>
          <a:p>
            <a:endParaRPr lang="zh-CN" altLang="en-US" dirty="0"/>
          </a:p>
        </p:txBody>
      </p:sp>
      <p:sp>
        <p:nvSpPr>
          <p:cNvPr id="3" name="标题 2"/>
          <p:cNvSpPr>
            <a:spLocks noGrp="1"/>
          </p:cNvSpPr>
          <p:nvPr>
            <p:ph type="title"/>
          </p:nvPr>
        </p:nvSpPr>
        <p:spPr/>
        <p:txBody>
          <a:bodyPr/>
          <a:lstStyle/>
          <a:p>
            <a:r>
              <a:rPr lang="en-US" altLang="zh-CN" dirty="0"/>
              <a:t>Motivation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35</a:t>
            </a:fld>
            <a:endParaRPr lang="zh-CN" altLang="en-US"/>
          </a:p>
        </p:txBody>
      </p:sp>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844824"/>
            <a:ext cx="2416092" cy="4293096"/>
          </a:xfrm>
          <a:prstGeom prst="rect">
            <a:avLst/>
          </a:prstGeom>
        </p:spPr>
      </p:pic>
      <p:sp>
        <p:nvSpPr>
          <p:cNvPr id="7" name="圆角矩形 6"/>
          <p:cNvSpPr/>
          <p:nvPr/>
        </p:nvSpPr>
        <p:spPr bwMode="blackWhite">
          <a:xfrm>
            <a:off x="971600" y="3555878"/>
            <a:ext cx="3096344" cy="1511722"/>
          </a:xfrm>
          <a:prstGeom prst="roundRect">
            <a:avLst/>
          </a:prstGeom>
          <a:noFill/>
          <a:ln>
            <a:solidFill>
              <a:srgbClr val="FF0000"/>
            </a:solidFill>
          </a:ln>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0" name="右箭头 9"/>
          <p:cNvSpPr/>
          <p:nvPr/>
        </p:nvSpPr>
        <p:spPr bwMode="blackWhite">
          <a:xfrm>
            <a:off x="4403403" y="4077072"/>
            <a:ext cx="528637" cy="360040"/>
          </a:xfrm>
          <a:prstGeom prst="rightArrow">
            <a:avLst/>
          </a:prstGeom>
          <a:solidFill>
            <a:srgbClr val="FF0000"/>
          </a:solidFill>
          <a:ln w="9525">
            <a:solidFill>
              <a:srgbClr val="000000"/>
            </a:solidFill>
            <a:miter lim="800000"/>
            <a:headEnd/>
            <a:tailEnd/>
          </a:ln>
          <a:extLst/>
        </p:spPr>
        <p:txBody>
          <a:bodyPr rtlCol="0" anchor="ctr"/>
          <a:lstStyle/>
          <a:p>
            <a:pPr algn="ctr"/>
            <a:endParaRPr lang="zh-CN" altLang="en-US"/>
          </a:p>
        </p:txBody>
      </p:sp>
      <p:sp>
        <p:nvSpPr>
          <p:cNvPr id="11" name="文本框 10"/>
          <p:cNvSpPr txBox="1"/>
          <p:nvPr/>
        </p:nvSpPr>
        <p:spPr>
          <a:xfrm>
            <a:off x="5459488" y="4067780"/>
            <a:ext cx="2592288" cy="369332"/>
          </a:xfrm>
          <a:prstGeom prst="rect">
            <a:avLst/>
          </a:prstGeom>
          <a:noFill/>
        </p:spPr>
        <p:txBody>
          <a:bodyPr wrap="square" rtlCol="0">
            <a:spAutoFit/>
          </a:bodyPr>
          <a:lstStyle/>
          <a:p>
            <a:r>
              <a:rPr lang="en-US" altLang="zh-CN" dirty="0" smtClean="0">
                <a:solidFill>
                  <a:schemeClr val="accent2">
                    <a:lumMod val="75000"/>
                  </a:schemeClr>
                </a:solidFill>
              </a:rPr>
              <a:t>Latent Variable</a:t>
            </a:r>
            <a:endParaRPr lang="zh-CN" altLang="en-US" dirty="0">
              <a:solidFill>
                <a:schemeClr val="accent2">
                  <a:lumMod val="75000"/>
                </a:schemeClr>
              </a:solidFill>
            </a:endParaRPr>
          </a:p>
        </p:txBody>
      </p:sp>
    </p:spTree>
    <p:extLst>
      <p:ext uri="{BB962C8B-B14F-4D97-AF65-F5344CB8AC3E}">
        <p14:creationId xmlns:p14="http://schemas.microsoft.com/office/powerpoint/2010/main" val="320148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rgbClr val="FF0000"/>
                </a:solidFill>
                <a:ea typeface="宋体" charset="-122"/>
              </a:rPr>
              <a:t>Latent-structures</a:t>
            </a:r>
            <a:r>
              <a:rPr lang="en-US" altLang="zh-CN" dirty="0">
                <a:ea typeface="宋体" charset="-122"/>
              </a:rPr>
              <a:t> (hidden info) are important in </a:t>
            </a:r>
            <a:r>
              <a:rPr lang="en-US" altLang="zh-CN" dirty="0" smtClean="0">
                <a:solidFill>
                  <a:schemeClr val="accent2">
                    <a:lumMod val="75000"/>
                  </a:schemeClr>
                </a:solidFill>
                <a:ea typeface="宋体" charset="-122"/>
              </a:rPr>
              <a:t>multi-intent speech recognition </a:t>
            </a:r>
            <a:r>
              <a:rPr lang="en-US" altLang="zh-CN" sz="1200" b="0" dirty="0" smtClean="0">
                <a:ea typeface="宋体" charset="-122"/>
              </a:rPr>
              <a:t>(</a:t>
            </a:r>
            <a:r>
              <a:rPr lang="pt-BR" altLang="zh-CN" sz="1200" b="0" dirty="0" smtClean="0">
                <a:ea typeface="宋体" charset="-122"/>
              </a:rPr>
              <a:t>Xu</a:t>
            </a:r>
            <a:r>
              <a:rPr lang="pt-BR" altLang="zh-CN" sz="1200" b="0" dirty="0">
                <a:ea typeface="宋体" charset="-122"/>
              </a:rPr>
              <a:t> &amp;</a:t>
            </a:r>
            <a:r>
              <a:rPr lang="pt-BR" altLang="zh-CN" sz="1200" b="0" dirty="0" smtClean="0">
                <a:ea typeface="宋体" charset="-122"/>
              </a:rPr>
              <a:t> Sarikaya, INTERSPEECH </a:t>
            </a:r>
            <a:r>
              <a:rPr lang="pt-BR" altLang="zh-CN" sz="1200" b="0" dirty="0">
                <a:ea typeface="宋体" charset="-122"/>
              </a:rPr>
              <a:t>2013</a:t>
            </a:r>
            <a:r>
              <a:rPr lang="en-US" altLang="zh-CN" sz="1200" b="0" dirty="0" smtClean="0">
                <a:ea typeface="宋体" charset="-122"/>
              </a:rPr>
              <a:t>)</a:t>
            </a:r>
            <a:endParaRPr lang="en-US" altLang="zh-CN" sz="2800" b="0" dirty="0">
              <a:ea typeface="宋体" charset="-122"/>
            </a:endParaRPr>
          </a:p>
          <a:p>
            <a:endParaRPr lang="zh-CN" altLang="en-US" dirty="0"/>
          </a:p>
          <a:p>
            <a:endParaRPr lang="zh-CN" altLang="en-US" dirty="0"/>
          </a:p>
        </p:txBody>
      </p:sp>
      <p:sp>
        <p:nvSpPr>
          <p:cNvPr id="3" name="标题 2"/>
          <p:cNvSpPr>
            <a:spLocks noGrp="1"/>
          </p:cNvSpPr>
          <p:nvPr>
            <p:ph type="title"/>
          </p:nvPr>
        </p:nvSpPr>
        <p:spPr/>
        <p:txBody>
          <a:bodyPr/>
          <a:lstStyle/>
          <a:p>
            <a:r>
              <a:rPr lang="en-US" altLang="zh-CN" dirty="0"/>
              <a:t>Motivation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36</a:t>
            </a:fld>
            <a:endParaRPr lang="zh-CN" altLang="en-US"/>
          </a:p>
        </p:txBody>
      </p:sp>
      <p:pic>
        <p:nvPicPr>
          <p:cNvPr id="8" name="图片 7"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776923"/>
            <a:ext cx="3670678" cy="4602822"/>
          </a:xfrm>
          <a:prstGeom prst="rect">
            <a:avLst/>
          </a:prstGeom>
        </p:spPr>
      </p:pic>
      <p:sp>
        <p:nvSpPr>
          <p:cNvPr id="6" name="圆角矩形 5"/>
          <p:cNvSpPr/>
          <p:nvPr/>
        </p:nvSpPr>
        <p:spPr bwMode="blackWhite">
          <a:xfrm>
            <a:off x="1826600" y="3114000"/>
            <a:ext cx="1710400" cy="511902"/>
          </a:xfrm>
          <a:prstGeom prst="roundRect">
            <a:avLst/>
          </a:prstGeom>
          <a:noFill/>
          <a:ln>
            <a:solidFill>
              <a:srgbClr val="FF0000"/>
            </a:solidFill>
          </a:ln>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7" name="右箭头 6"/>
          <p:cNvSpPr/>
          <p:nvPr/>
        </p:nvSpPr>
        <p:spPr bwMode="blackWhite">
          <a:xfrm>
            <a:off x="4403403" y="3168292"/>
            <a:ext cx="528637" cy="360040"/>
          </a:xfrm>
          <a:prstGeom prst="rightArrow">
            <a:avLst/>
          </a:prstGeom>
          <a:solidFill>
            <a:srgbClr val="FF0000"/>
          </a:solidFill>
          <a:ln w="9525">
            <a:solidFill>
              <a:srgbClr val="000000"/>
            </a:solidFill>
            <a:miter lim="800000"/>
            <a:headEnd/>
            <a:tailEnd/>
          </a:ln>
          <a:extLst/>
        </p:spPr>
        <p:txBody>
          <a:bodyPr rtlCol="0" anchor="ctr"/>
          <a:lstStyle/>
          <a:p>
            <a:pPr algn="ctr"/>
            <a:endParaRPr lang="zh-CN" altLang="en-US"/>
          </a:p>
        </p:txBody>
      </p:sp>
      <p:sp>
        <p:nvSpPr>
          <p:cNvPr id="9" name="文本框 10"/>
          <p:cNvSpPr txBox="1"/>
          <p:nvPr/>
        </p:nvSpPr>
        <p:spPr>
          <a:xfrm>
            <a:off x="5459488" y="3159000"/>
            <a:ext cx="2592288" cy="369332"/>
          </a:xfrm>
          <a:prstGeom prst="rect">
            <a:avLst/>
          </a:prstGeom>
          <a:noFill/>
        </p:spPr>
        <p:txBody>
          <a:bodyPr wrap="square" rtlCol="0">
            <a:spAutoFit/>
          </a:bodyPr>
          <a:lstStyle/>
          <a:p>
            <a:r>
              <a:rPr lang="en-US" altLang="zh-CN" dirty="0" smtClean="0">
                <a:solidFill>
                  <a:schemeClr val="accent2">
                    <a:lumMod val="75000"/>
                  </a:schemeClr>
                </a:solidFill>
              </a:rPr>
              <a:t>Latent Variable</a:t>
            </a:r>
            <a:endParaRPr lang="zh-CN" altLang="en-US" dirty="0">
              <a:solidFill>
                <a:schemeClr val="accent2">
                  <a:lumMod val="75000"/>
                </a:schemeClr>
              </a:solidFill>
            </a:endParaRPr>
          </a:p>
        </p:txBody>
      </p:sp>
    </p:spTree>
    <p:extLst>
      <p:ext uri="{BB962C8B-B14F-4D97-AF65-F5344CB8AC3E}">
        <p14:creationId xmlns:p14="http://schemas.microsoft.com/office/powerpoint/2010/main" val="258253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rgbClr val="FF0000"/>
                </a:solidFill>
                <a:ea typeface="宋体" charset="-122"/>
              </a:rPr>
              <a:t>Latent-structures</a:t>
            </a:r>
            <a:r>
              <a:rPr lang="en-US" altLang="zh-CN" dirty="0">
                <a:ea typeface="宋体" charset="-122"/>
              </a:rPr>
              <a:t> (hidden info) are important in </a:t>
            </a:r>
            <a:r>
              <a:rPr lang="en-US" altLang="zh-CN" dirty="0" smtClean="0">
                <a:solidFill>
                  <a:schemeClr val="accent2">
                    <a:lumMod val="75000"/>
                  </a:schemeClr>
                </a:solidFill>
                <a:ea typeface="宋体" charset="-122"/>
              </a:rPr>
              <a:t>multi-intent </a:t>
            </a:r>
            <a:r>
              <a:rPr lang="en-US" altLang="zh-CN" dirty="0">
                <a:solidFill>
                  <a:schemeClr val="accent2">
                    <a:lumMod val="75000"/>
                  </a:schemeClr>
                </a:solidFill>
                <a:ea typeface="宋体" charset="-122"/>
              </a:rPr>
              <a:t>speech </a:t>
            </a:r>
            <a:r>
              <a:rPr lang="en-US" altLang="zh-CN" dirty="0" smtClean="0">
                <a:solidFill>
                  <a:schemeClr val="accent2">
                    <a:lumMod val="75000"/>
                  </a:schemeClr>
                </a:solidFill>
                <a:ea typeface="宋体" charset="-122"/>
              </a:rPr>
              <a:t>recognition </a:t>
            </a:r>
            <a:r>
              <a:rPr lang="en-US" altLang="zh-CN" sz="1200" b="0" dirty="0" smtClean="0">
                <a:ea typeface="宋体" charset="-122"/>
              </a:rPr>
              <a:t>(</a:t>
            </a:r>
            <a:r>
              <a:rPr lang="pt-BR" altLang="zh-CN" sz="1200" b="0" dirty="0" smtClean="0">
                <a:ea typeface="宋体" charset="-122"/>
              </a:rPr>
              <a:t>Xu</a:t>
            </a:r>
            <a:r>
              <a:rPr lang="pt-BR" altLang="zh-CN" sz="1200" b="0" dirty="0">
                <a:ea typeface="宋体" charset="-122"/>
              </a:rPr>
              <a:t> &amp;</a:t>
            </a:r>
            <a:r>
              <a:rPr lang="pt-BR" altLang="zh-CN" sz="1200" b="0" dirty="0" smtClean="0">
                <a:ea typeface="宋体" charset="-122"/>
              </a:rPr>
              <a:t> Sarikaya, INTERSPEECH 2013</a:t>
            </a:r>
            <a:r>
              <a:rPr lang="en-US" altLang="zh-CN" sz="1200" b="0" dirty="0" smtClean="0">
                <a:ea typeface="宋体" charset="-122"/>
              </a:rPr>
              <a:t>)</a:t>
            </a:r>
            <a:endParaRPr lang="en-US" altLang="zh-CN" sz="2800" b="0" dirty="0">
              <a:ea typeface="宋体" charset="-122"/>
            </a:endParaRPr>
          </a:p>
          <a:p>
            <a:endParaRPr lang="zh-CN" altLang="en-US" dirty="0"/>
          </a:p>
          <a:p>
            <a:endParaRPr lang="zh-CN" altLang="en-US" dirty="0"/>
          </a:p>
        </p:txBody>
      </p:sp>
      <p:sp>
        <p:nvSpPr>
          <p:cNvPr id="3" name="标题 2"/>
          <p:cNvSpPr>
            <a:spLocks noGrp="1"/>
          </p:cNvSpPr>
          <p:nvPr>
            <p:ph type="title"/>
          </p:nvPr>
        </p:nvSpPr>
        <p:spPr/>
        <p:txBody>
          <a:bodyPr/>
          <a:lstStyle/>
          <a:p>
            <a:r>
              <a:rPr lang="en-US" altLang="zh-CN" dirty="0" smtClean="0"/>
              <a:t>Challenges</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37</a:t>
            </a:fld>
            <a:endParaRPr lang="zh-CN" altLang="en-US"/>
          </a:p>
        </p:txBody>
      </p:sp>
      <p:pic>
        <p:nvPicPr>
          <p:cNvPr id="8" name="图片 7"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776923"/>
            <a:ext cx="3670678" cy="4602822"/>
          </a:xfrm>
          <a:prstGeom prst="rect">
            <a:avLst/>
          </a:prstGeom>
        </p:spPr>
      </p:pic>
      <p:sp>
        <p:nvSpPr>
          <p:cNvPr id="5" name="文本框 4"/>
          <p:cNvSpPr txBox="1"/>
          <p:nvPr/>
        </p:nvSpPr>
        <p:spPr>
          <a:xfrm>
            <a:off x="4644008" y="2685194"/>
            <a:ext cx="4248472" cy="1938992"/>
          </a:xfrm>
          <a:prstGeom prst="rect">
            <a:avLst/>
          </a:prstGeom>
          <a:noFill/>
        </p:spPr>
        <p:txBody>
          <a:bodyPr wrap="square" rtlCol="0">
            <a:spAutoFit/>
          </a:bodyPr>
          <a:lstStyle/>
          <a:p>
            <a:pPr algn="ctr"/>
            <a:r>
              <a:rPr lang="en-US" altLang="zh-CN" sz="2000" dirty="0">
                <a:solidFill>
                  <a:schemeClr val="accent2">
                    <a:lumMod val="75000"/>
                  </a:schemeClr>
                </a:solidFill>
              </a:rPr>
              <a:t>Problem 1:</a:t>
            </a:r>
          </a:p>
          <a:p>
            <a:pPr algn="ctr"/>
            <a:r>
              <a:rPr lang="en-US" altLang="zh-CN" sz="2000" dirty="0">
                <a:solidFill>
                  <a:srgbClr val="FF0000"/>
                </a:solidFill>
              </a:rPr>
              <a:t>Annotating latent info requires much more tags and human </a:t>
            </a:r>
            <a:r>
              <a:rPr lang="en-US" altLang="zh-CN" sz="2000" dirty="0" smtClean="0">
                <a:solidFill>
                  <a:srgbClr val="FF0000"/>
                </a:solidFill>
              </a:rPr>
              <a:t>time</a:t>
            </a:r>
          </a:p>
          <a:p>
            <a:pPr algn="ctr"/>
            <a:r>
              <a:rPr lang="en-US" altLang="zh-CN" dirty="0">
                <a:solidFill>
                  <a:schemeClr val="accent2">
                    <a:lumMod val="75000"/>
                  </a:schemeClr>
                </a:solidFill>
                <a:sym typeface="Wingdings" pitchFamily="2" charset="2"/>
              </a:rPr>
              <a:t> Costly to annotate</a:t>
            </a:r>
          </a:p>
          <a:p>
            <a:pPr algn="ctr"/>
            <a:endParaRPr lang="en-US" altLang="zh-CN" sz="2000" dirty="0">
              <a:solidFill>
                <a:srgbClr val="FF0000"/>
              </a:solidFill>
            </a:endParaRPr>
          </a:p>
          <a:p>
            <a:endParaRPr lang="zh-CN" altLang="en-US" sz="2000" dirty="0"/>
          </a:p>
        </p:txBody>
      </p:sp>
      <p:sp>
        <p:nvSpPr>
          <p:cNvPr id="6" name="文本框 5"/>
          <p:cNvSpPr txBox="1"/>
          <p:nvPr/>
        </p:nvSpPr>
        <p:spPr>
          <a:xfrm>
            <a:off x="4355976" y="4379115"/>
            <a:ext cx="4716016" cy="984885"/>
          </a:xfrm>
          <a:prstGeom prst="rect">
            <a:avLst/>
          </a:prstGeom>
          <a:noFill/>
        </p:spPr>
        <p:txBody>
          <a:bodyPr wrap="square" rtlCol="0">
            <a:spAutoFit/>
          </a:bodyPr>
          <a:lstStyle/>
          <a:p>
            <a:pPr algn="ctr"/>
            <a:r>
              <a:rPr lang="en-US" altLang="zh-CN" sz="2000" dirty="0">
                <a:solidFill>
                  <a:schemeClr val="accent2">
                    <a:lumMod val="75000"/>
                  </a:schemeClr>
                </a:solidFill>
              </a:rPr>
              <a:t>Problem 2:</a:t>
            </a:r>
          </a:p>
          <a:p>
            <a:pPr algn="ctr"/>
            <a:r>
              <a:rPr lang="en-US" altLang="zh-CN" sz="2000" dirty="0">
                <a:solidFill>
                  <a:srgbClr val="FF0000"/>
                </a:solidFill>
              </a:rPr>
              <a:t>Different tasks have different latent info.</a:t>
            </a:r>
          </a:p>
          <a:p>
            <a:pPr algn="ctr"/>
            <a:r>
              <a:rPr lang="en-US" altLang="zh-CN" dirty="0" smtClean="0">
                <a:solidFill>
                  <a:schemeClr val="accent2">
                    <a:lumMod val="75000"/>
                  </a:schemeClr>
                </a:solidFill>
                <a:sym typeface="Wingdings" pitchFamily="2" charset="2"/>
              </a:rPr>
              <a:t> </a:t>
            </a:r>
            <a:r>
              <a:rPr lang="en-US" altLang="zh-CN" dirty="0" smtClean="0">
                <a:solidFill>
                  <a:schemeClr val="accent2">
                    <a:lumMod val="75000"/>
                  </a:schemeClr>
                </a:solidFill>
              </a:rPr>
              <a:t>Hard to annotate</a:t>
            </a:r>
            <a:endParaRPr lang="zh-CN" altLang="en-US" dirty="0">
              <a:solidFill>
                <a:schemeClr val="accent2">
                  <a:lumMod val="75000"/>
                </a:schemeClr>
              </a:solidFill>
            </a:endParaRPr>
          </a:p>
        </p:txBody>
      </p:sp>
    </p:spTree>
    <p:extLst>
      <p:ext uri="{BB962C8B-B14F-4D97-AF65-F5344CB8AC3E}">
        <p14:creationId xmlns:p14="http://schemas.microsoft.com/office/powerpoint/2010/main" val="419934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chemeClr val="accent2">
                    <a:lumMod val="75000"/>
                  </a:schemeClr>
                </a:solidFill>
                <a:ea typeface="宋体" charset="-122"/>
              </a:rPr>
              <a:t>A solution without </a:t>
            </a:r>
            <a:r>
              <a:rPr lang="en-US" altLang="zh-CN" dirty="0" smtClean="0">
                <a:solidFill>
                  <a:schemeClr val="accent2">
                    <a:lumMod val="75000"/>
                  </a:schemeClr>
                </a:solidFill>
                <a:ea typeface="宋体" charset="-122"/>
              </a:rPr>
              <a:t>additional annotation</a:t>
            </a:r>
          </a:p>
        </p:txBody>
      </p:sp>
      <p:sp>
        <p:nvSpPr>
          <p:cNvPr id="3" name="标题 2"/>
          <p:cNvSpPr>
            <a:spLocks noGrp="1"/>
          </p:cNvSpPr>
          <p:nvPr>
            <p:ph type="title"/>
          </p:nvPr>
        </p:nvSpPr>
        <p:spPr/>
        <p:txBody>
          <a:bodyPr/>
          <a:lstStyle/>
          <a:p>
            <a:r>
              <a:rPr lang="en-US" altLang="zh-CN" dirty="0"/>
              <a:t>Latent-dynamic CRFs</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38</a:t>
            </a:fld>
            <a:endParaRPr lang="zh-CN" altLang="en-US"/>
          </a:p>
        </p:txBody>
      </p:sp>
      <p:sp>
        <p:nvSpPr>
          <p:cNvPr id="13" name="圆角矩形标注 12"/>
          <p:cNvSpPr/>
          <p:nvPr/>
        </p:nvSpPr>
        <p:spPr>
          <a:xfrm>
            <a:off x="575469" y="1463570"/>
            <a:ext cx="7848600" cy="1981200"/>
          </a:xfrm>
          <a:prstGeom prst="wedgeRoundRectCallout">
            <a:avLst>
              <a:gd name="adj1" fmla="val 4826"/>
              <a:gd name="adj2" fmla="val 87957"/>
              <a:gd name="adj3" fmla="val 16667"/>
            </a:avLst>
          </a:prstGeom>
          <a:solidFill>
            <a:schemeClr val="accent3">
              <a:lumMod val="40000"/>
              <a:lumOff val="60000"/>
            </a:schemeClr>
          </a:solidFill>
          <a:ln>
            <a:noFill/>
          </a:ln>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r>
              <a:rPr lang="en-US" altLang="zh-CN" sz="2800" dirty="0" smtClean="0">
                <a:solidFill>
                  <a:srgbClr val="FF0000"/>
                </a:solidFill>
              </a:rPr>
              <a:t>Latent-dynamic CRFs (LDCRF)</a:t>
            </a:r>
            <a:endParaRPr lang="en-US" altLang="zh-CN" sz="2800" dirty="0" smtClean="0">
              <a:solidFill>
                <a:srgbClr val="FF0000"/>
              </a:solidFill>
              <a:latin typeface="Kartika" pitchFamily="18" charset="0"/>
              <a:cs typeface="Kartika" pitchFamily="18" charset="0"/>
            </a:endParaRPr>
          </a:p>
          <a:p>
            <a:pPr algn="ctr"/>
            <a:r>
              <a:rPr lang="en-US" altLang="zh-CN" sz="2400" dirty="0" smtClean="0">
                <a:solidFill>
                  <a:schemeClr val="tx1"/>
                </a:solidFill>
                <a:latin typeface="Kartika" pitchFamily="18" charset="0"/>
                <a:cs typeface="Kartika" pitchFamily="18" charset="0"/>
              </a:rPr>
              <a:t>[</a:t>
            </a:r>
            <a:r>
              <a:rPr lang="it-IT" altLang="zh-CN" sz="2000" dirty="0" smtClean="0">
                <a:solidFill>
                  <a:schemeClr val="tx1"/>
                </a:solidFill>
              </a:rPr>
              <a:t>Morency et al., CVPR 2007; Sun et al., COLING 2008</a:t>
            </a:r>
            <a:r>
              <a:rPr lang="en-US" altLang="zh-CN" sz="2400" dirty="0" smtClean="0">
                <a:solidFill>
                  <a:schemeClr val="tx1"/>
                </a:solidFill>
                <a:latin typeface="Kartika" pitchFamily="18" charset="0"/>
                <a:cs typeface="Kartika" pitchFamily="18" charset="0"/>
              </a:rPr>
              <a:t>]</a:t>
            </a:r>
          </a:p>
          <a:p>
            <a:pPr algn="ctr"/>
            <a:r>
              <a:rPr lang="en-US" altLang="zh-CN" sz="2400" dirty="0" smtClean="0">
                <a:solidFill>
                  <a:srgbClr val="FF0000"/>
                </a:solidFill>
              </a:rPr>
              <a:t>* No need to annotate latent info</a:t>
            </a:r>
            <a:endParaRPr lang="en-US" altLang="zh-CN" sz="500" b="1" dirty="0" smtClean="0">
              <a:solidFill>
                <a:srgbClr val="FF0000"/>
              </a:solidFill>
            </a:endParaRPr>
          </a:p>
        </p:txBody>
      </p:sp>
      <p:pic>
        <p:nvPicPr>
          <p:cNvPr id="14" name="图片 13" descr="屏幕剪辑"/>
          <p:cNvPicPr>
            <a:picLocks noChangeAspect="1"/>
          </p:cNvPicPr>
          <p:nvPr/>
        </p:nvPicPr>
        <p:blipFill rotWithShape="1">
          <a:blip r:embed="rId2">
            <a:extLst>
              <a:ext uri="{28A0092B-C50C-407E-A947-70E740481C1C}">
                <a14:useLocalDpi xmlns:a14="http://schemas.microsoft.com/office/drawing/2010/main" val="0"/>
              </a:ext>
            </a:extLst>
          </a:blip>
          <a:srcRect t="50300" b="8918"/>
          <a:stretch/>
        </p:blipFill>
        <p:spPr>
          <a:xfrm>
            <a:off x="1835696" y="3789040"/>
            <a:ext cx="5256584" cy="2688094"/>
          </a:xfrm>
          <a:prstGeom prst="rect">
            <a:avLst/>
          </a:prstGeom>
        </p:spPr>
      </p:pic>
      <p:sp>
        <p:nvSpPr>
          <p:cNvPr id="15" name="文本框 14"/>
          <p:cNvSpPr txBox="1"/>
          <p:nvPr/>
        </p:nvSpPr>
        <p:spPr>
          <a:xfrm>
            <a:off x="4977000" y="6506906"/>
            <a:ext cx="3420168" cy="261610"/>
          </a:xfrm>
          <a:prstGeom prst="rect">
            <a:avLst/>
          </a:prstGeom>
          <a:noFill/>
        </p:spPr>
        <p:txBody>
          <a:bodyPr wrap="square" rtlCol="0">
            <a:spAutoFit/>
          </a:bodyPr>
          <a:lstStyle/>
          <a:p>
            <a:r>
              <a:rPr lang="en-US" altLang="zh-CN" sz="1100" dirty="0" smtClean="0"/>
              <a:t>Figure from </a:t>
            </a:r>
            <a:r>
              <a:rPr lang="pt-BR" altLang="zh-CN" sz="1100">
                <a:ea typeface="宋体" charset="-122"/>
              </a:rPr>
              <a:t>Xu &amp;</a:t>
            </a:r>
            <a:r>
              <a:rPr lang="pt-BR" altLang="zh-CN" sz="1100" smtClean="0">
                <a:ea typeface="宋体" charset="-122"/>
              </a:rPr>
              <a:t> </a:t>
            </a:r>
            <a:r>
              <a:rPr lang="pt-BR" altLang="zh-CN" sz="1100" dirty="0">
                <a:ea typeface="宋体" charset="-122"/>
              </a:rPr>
              <a:t>Sarikaya</a:t>
            </a:r>
            <a:r>
              <a:rPr lang="pt-BR" altLang="zh-CN" sz="1100">
                <a:ea typeface="宋体" charset="-122"/>
              </a:rPr>
              <a:t>, </a:t>
            </a:r>
            <a:r>
              <a:rPr lang="pt-BR" altLang="zh-CN" sz="1100" smtClean="0">
                <a:ea typeface="宋体" charset="-122"/>
              </a:rPr>
              <a:t>INTERSPEECH 2013.</a:t>
            </a:r>
            <a:endParaRPr lang="zh-CN" altLang="en-US" sz="1100" dirty="0"/>
          </a:p>
        </p:txBody>
      </p:sp>
    </p:spTree>
    <p:extLst>
      <p:ext uri="{BB962C8B-B14F-4D97-AF65-F5344CB8AC3E}">
        <p14:creationId xmlns:p14="http://schemas.microsoft.com/office/powerpoint/2010/main" val="140319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Latent-dynamic CRFs (LDCRF)</a:t>
            </a:r>
            <a:r>
              <a:rPr lang="en-US" altLang="zh-CN" dirty="0" smtClean="0"/>
              <a:t/>
            </a:r>
            <a:br>
              <a:rPr lang="en-US" altLang="zh-CN" dirty="0" smtClean="0"/>
            </a:br>
            <a:r>
              <a:rPr lang="en-US" altLang="zh-CN" sz="1600" b="0" dirty="0" smtClean="0">
                <a:cs typeface="Kartika" pitchFamily="18" charset="0"/>
              </a:rPr>
              <a:t>(Morency et al., CVPR 2007</a:t>
            </a:r>
            <a:r>
              <a:rPr lang="en-US" altLang="zh-CN" sz="1600" b="0" dirty="0">
                <a:cs typeface="Kartika" pitchFamily="18" charset="0"/>
              </a:rPr>
              <a:t>; Sun et al., </a:t>
            </a:r>
            <a:r>
              <a:rPr lang="en-US" altLang="zh-CN" sz="1600" b="0" dirty="0" smtClean="0">
                <a:cs typeface="Kartika" pitchFamily="18" charset="0"/>
              </a:rPr>
              <a:t>COLING </a:t>
            </a:r>
            <a:r>
              <a:rPr lang="en-US" altLang="zh-CN" sz="1600" b="0" dirty="0">
                <a:cs typeface="Kartika" pitchFamily="18" charset="0"/>
              </a:rPr>
              <a:t>2008)</a:t>
            </a:r>
            <a:endParaRPr lang="zh-CN" altLang="en-US" sz="1800" b="0" dirty="0"/>
          </a:p>
        </p:txBody>
      </p:sp>
      <p:sp>
        <p:nvSpPr>
          <p:cNvPr id="3" name="标题 2"/>
          <p:cNvSpPr>
            <a:spLocks noGrp="1"/>
          </p:cNvSpPr>
          <p:nvPr>
            <p:ph type="title"/>
          </p:nvPr>
        </p:nvSpPr>
        <p:spPr/>
        <p:txBody>
          <a:bodyPr/>
          <a:lstStyle/>
          <a:p>
            <a:r>
              <a:rPr lang="en-US" altLang="zh-CN" dirty="0" smtClean="0"/>
              <a:t>Latent-dynamic CRFs</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39</a:t>
            </a:fld>
            <a:endParaRPr lang="zh-CN" altLang="en-US"/>
          </a:p>
        </p:txBody>
      </p:sp>
      <p:grpSp>
        <p:nvGrpSpPr>
          <p:cNvPr id="40" name="Group 74"/>
          <p:cNvGrpSpPr>
            <a:grpSpLocks/>
          </p:cNvGrpSpPr>
          <p:nvPr/>
        </p:nvGrpSpPr>
        <p:grpSpPr bwMode="auto">
          <a:xfrm>
            <a:off x="1066800" y="2081213"/>
            <a:ext cx="5110257" cy="1804987"/>
            <a:chOff x="558" y="1503"/>
            <a:chExt cx="3520" cy="1393"/>
          </a:xfrm>
        </p:grpSpPr>
        <p:sp>
          <p:nvSpPr>
            <p:cNvPr id="41" name="Oval 75"/>
            <p:cNvSpPr>
              <a:spLocks noChangeArrowheads="1"/>
            </p:cNvSpPr>
            <p:nvPr/>
          </p:nvSpPr>
          <p:spPr bwMode="auto">
            <a:xfrm>
              <a:off x="558" y="151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42" name="Oval 76"/>
            <p:cNvSpPr>
              <a:spLocks noChangeArrowheads="1"/>
            </p:cNvSpPr>
            <p:nvPr/>
          </p:nvSpPr>
          <p:spPr bwMode="auto">
            <a:xfrm>
              <a:off x="558" y="2056"/>
              <a:ext cx="294" cy="300"/>
            </a:xfrm>
            <a:prstGeom prst="ellipse">
              <a:avLst/>
            </a:prstGeom>
            <a:noFill/>
            <a:ln w="19050">
              <a:solidFill>
                <a:schemeClr val="tx1"/>
              </a:solidFill>
              <a:round/>
              <a:headEnd/>
              <a:tailEnd/>
            </a:ln>
          </p:spPr>
          <p:txBody>
            <a:bodyPr wrap="none" anchor="ctr"/>
            <a:lstStyle/>
            <a:p>
              <a:endParaRPr lang="zh-CN" altLang="zh-CN">
                <a:latin typeface="Helvetica" pitchFamily="34" charset="0"/>
              </a:endParaRPr>
            </a:p>
          </p:txBody>
        </p:sp>
        <p:sp>
          <p:nvSpPr>
            <p:cNvPr id="43" name="Oval 77"/>
            <p:cNvSpPr>
              <a:spLocks noChangeArrowheads="1"/>
            </p:cNvSpPr>
            <p:nvPr/>
          </p:nvSpPr>
          <p:spPr bwMode="auto">
            <a:xfrm>
              <a:off x="558" y="259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44" name="Line 78"/>
            <p:cNvSpPr>
              <a:spLocks noChangeShapeType="1"/>
            </p:cNvSpPr>
            <p:nvPr/>
          </p:nvSpPr>
          <p:spPr bwMode="auto">
            <a:xfrm>
              <a:off x="705" y="1817"/>
              <a:ext cx="0" cy="236"/>
            </a:xfrm>
            <a:prstGeom prst="line">
              <a:avLst/>
            </a:prstGeom>
            <a:noFill/>
            <a:ln w="38100">
              <a:solidFill>
                <a:schemeClr val="tx1"/>
              </a:solidFill>
              <a:round/>
              <a:headEnd/>
              <a:tailEnd/>
            </a:ln>
          </p:spPr>
          <p:txBody>
            <a:bodyPr/>
            <a:lstStyle/>
            <a:p>
              <a:endParaRPr lang="zh-CN" altLang="en-US"/>
            </a:p>
          </p:txBody>
        </p:sp>
        <p:sp>
          <p:nvSpPr>
            <p:cNvPr id="45" name="Line 79"/>
            <p:cNvSpPr>
              <a:spLocks noChangeShapeType="1"/>
            </p:cNvSpPr>
            <p:nvPr/>
          </p:nvSpPr>
          <p:spPr bwMode="auto">
            <a:xfrm>
              <a:off x="705" y="2359"/>
              <a:ext cx="0" cy="236"/>
            </a:xfrm>
            <a:prstGeom prst="line">
              <a:avLst/>
            </a:prstGeom>
            <a:noFill/>
            <a:ln w="19050">
              <a:solidFill>
                <a:schemeClr val="tx1"/>
              </a:solidFill>
              <a:round/>
              <a:headEnd/>
              <a:tailEnd/>
            </a:ln>
          </p:spPr>
          <p:txBody>
            <a:bodyPr/>
            <a:lstStyle/>
            <a:p>
              <a:endParaRPr lang="zh-CN" altLang="en-US"/>
            </a:p>
          </p:txBody>
        </p:sp>
        <p:sp>
          <p:nvSpPr>
            <p:cNvPr id="46" name="Oval 80"/>
            <p:cNvSpPr>
              <a:spLocks noChangeArrowheads="1"/>
            </p:cNvSpPr>
            <p:nvPr/>
          </p:nvSpPr>
          <p:spPr bwMode="auto">
            <a:xfrm>
              <a:off x="1271" y="151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47" name="Oval 81"/>
            <p:cNvSpPr>
              <a:spLocks noChangeArrowheads="1"/>
            </p:cNvSpPr>
            <p:nvPr/>
          </p:nvSpPr>
          <p:spPr bwMode="auto">
            <a:xfrm>
              <a:off x="1271" y="2056"/>
              <a:ext cx="294" cy="300"/>
            </a:xfrm>
            <a:prstGeom prst="ellipse">
              <a:avLst/>
            </a:prstGeom>
            <a:noFill/>
            <a:ln w="19050">
              <a:solidFill>
                <a:schemeClr val="tx1"/>
              </a:solidFill>
              <a:round/>
              <a:headEnd/>
              <a:tailEnd/>
            </a:ln>
          </p:spPr>
          <p:txBody>
            <a:bodyPr wrap="none" anchor="ctr"/>
            <a:lstStyle/>
            <a:p>
              <a:endParaRPr lang="zh-CN" altLang="zh-CN">
                <a:latin typeface="Helvetica" pitchFamily="34" charset="0"/>
              </a:endParaRPr>
            </a:p>
          </p:txBody>
        </p:sp>
        <p:sp>
          <p:nvSpPr>
            <p:cNvPr id="48" name="Oval 82"/>
            <p:cNvSpPr>
              <a:spLocks noChangeArrowheads="1"/>
            </p:cNvSpPr>
            <p:nvPr/>
          </p:nvSpPr>
          <p:spPr bwMode="auto">
            <a:xfrm>
              <a:off x="1271" y="259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49" name="Line 83"/>
            <p:cNvSpPr>
              <a:spLocks noChangeShapeType="1"/>
            </p:cNvSpPr>
            <p:nvPr/>
          </p:nvSpPr>
          <p:spPr bwMode="auto">
            <a:xfrm>
              <a:off x="1418" y="1817"/>
              <a:ext cx="0" cy="236"/>
            </a:xfrm>
            <a:prstGeom prst="line">
              <a:avLst/>
            </a:prstGeom>
            <a:noFill/>
            <a:ln w="38100">
              <a:solidFill>
                <a:schemeClr val="tx1"/>
              </a:solidFill>
              <a:round/>
              <a:headEnd/>
              <a:tailEnd/>
            </a:ln>
          </p:spPr>
          <p:txBody>
            <a:bodyPr/>
            <a:lstStyle/>
            <a:p>
              <a:endParaRPr lang="zh-CN" altLang="en-US"/>
            </a:p>
          </p:txBody>
        </p:sp>
        <p:sp>
          <p:nvSpPr>
            <p:cNvPr id="50" name="Line 84"/>
            <p:cNvSpPr>
              <a:spLocks noChangeShapeType="1"/>
            </p:cNvSpPr>
            <p:nvPr/>
          </p:nvSpPr>
          <p:spPr bwMode="auto">
            <a:xfrm>
              <a:off x="1418" y="2359"/>
              <a:ext cx="0" cy="236"/>
            </a:xfrm>
            <a:prstGeom prst="line">
              <a:avLst/>
            </a:prstGeom>
            <a:noFill/>
            <a:ln w="19050">
              <a:solidFill>
                <a:schemeClr val="tx1"/>
              </a:solidFill>
              <a:round/>
              <a:headEnd/>
              <a:tailEnd/>
            </a:ln>
          </p:spPr>
          <p:txBody>
            <a:bodyPr/>
            <a:lstStyle/>
            <a:p>
              <a:endParaRPr lang="zh-CN" altLang="en-US"/>
            </a:p>
          </p:txBody>
        </p:sp>
        <p:sp>
          <p:nvSpPr>
            <p:cNvPr id="51" name="Oval 85"/>
            <p:cNvSpPr>
              <a:spLocks noChangeArrowheads="1"/>
            </p:cNvSpPr>
            <p:nvPr/>
          </p:nvSpPr>
          <p:spPr bwMode="auto">
            <a:xfrm>
              <a:off x="1983" y="151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52" name="Oval 86"/>
            <p:cNvSpPr>
              <a:spLocks noChangeArrowheads="1"/>
            </p:cNvSpPr>
            <p:nvPr/>
          </p:nvSpPr>
          <p:spPr bwMode="auto">
            <a:xfrm>
              <a:off x="1983" y="2056"/>
              <a:ext cx="294" cy="300"/>
            </a:xfrm>
            <a:prstGeom prst="ellipse">
              <a:avLst/>
            </a:prstGeom>
            <a:noFill/>
            <a:ln w="19050">
              <a:solidFill>
                <a:schemeClr val="tx1"/>
              </a:solidFill>
              <a:round/>
              <a:headEnd/>
              <a:tailEnd/>
            </a:ln>
          </p:spPr>
          <p:txBody>
            <a:bodyPr wrap="none" anchor="ctr"/>
            <a:lstStyle/>
            <a:p>
              <a:endParaRPr lang="zh-CN" altLang="zh-CN">
                <a:latin typeface="Helvetica" pitchFamily="34" charset="0"/>
              </a:endParaRPr>
            </a:p>
          </p:txBody>
        </p:sp>
        <p:sp>
          <p:nvSpPr>
            <p:cNvPr id="53" name="Oval 87"/>
            <p:cNvSpPr>
              <a:spLocks noChangeArrowheads="1"/>
            </p:cNvSpPr>
            <p:nvPr/>
          </p:nvSpPr>
          <p:spPr bwMode="auto">
            <a:xfrm>
              <a:off x="1983" y="259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54" name="Line 88"/>
            <p:cNvSpPr>
              <a:spLocks noChangeShapeType="1"/>
            </p:cNvSpPr>
            <p:nvPr/>
          </p:nvSpPr>
          <p:spPr bwMode="auto">
            <a:xfrm>
              <a:off x="2130" y="1817"/>
              <a:ext cx="0" cy="236"/>
            </a:xfrm>
            <a:prstGeom prst="line">
              <a:avLst/>
            </a:prstGeom>
            <a:noFill/>
            <a:ln w="38100">
              <a:solidFill>
                <a:schemeClr val="tx1"/>
              </a:solidFill>
              <a:round/>
              <a:headEnd/>
              <a:tailEnd/>
            </a:ln>
          </p:spPr>
          <p:txBody>
            <a:bodyPr/>
            <a:lstStyle/>
            <a:p>
              <a:endParaRPr lang="zh-CN" altLang="en-US"/>
            </a:p>
          </p:txBody>
        </p:sp>
        <p:sp>
          <p:nvSpPr>
            <p:cNvPr id="55" name="Line 89"/>
            <p:cNvSpPr>
              <a:spLocks noChangeShapeType="1"/>
            </p:cNvSpPr>
            <p:nvPr/>
          </p:nvSpPr>
          <p:spPr bwMode="auto">
            <a:xfrm>
              <a:off x="2130" y="2359"/>
              <a:ext cx="0" cy="236"/>
            </a:xfrm>
            <a:prstGeom prst="line">
              <a:avLst/>
            </a:prstGeom>
            <a:noFill/>
            <a:ln w="19050">
              <a:solidFill>
                <a:schemeClr val="tx1"/>
              </a:solidFill>
              <a:round/>
              <a:headEnd/>
              <a:tailEnd/>
            </a:ln>
          </p:spPr>
          <p:txBody>
            <a:bodyPr/>
            <a:lstStyle/>
            <a:p>
              <a:endParaRPr lang="zh-CN" altLang="en-US"/>
            </a:p>
          </p:txBody>
        </p:sp>
        <p:sp>
          <p:nvSpPr>
            <p:cNvPr id="56" name="Oval 90"/>
            <p:cNvSpPr>
              <a:spLocks noChangeArrowheads="1"/>
            </p:cNvSpPr>
            <p:nvPr/>
          </p:nvSpPr>
          <p:spPr bwMode="auto">
            <a:xfrm>
              <a:off x="2699" y="151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57" name="Oval 91"/>
            <p:cNvSpPr>
              <a:spLocks noChangeArrowheads="1"/>
            </p:cNvSpPr>
            <p:nvPr/>
          </p:nvSpPr>
          <p:spPr bwMode="auto">
            <a:xfrm>
              <a:off x="2699" y="2056"/>
              <a:ext cx="294" cy="300"/>
            </a:xfrm>
            <a:prstGeom prst="ellipse">
              <a:avLst/>
            </a:prstGeom>
            <a:noFill/>
            <a:ln w="19050">
              <a:solidFill>
                <a:schemeClr val="tx1"/>
              </a:solidFill>
              <a:round/>
              <a:headEnd/>
              <a:tailEnd/>
            </a:ln>
          </p:spPr>
          <p:txBody>
            <a:bodyPr wrap="none" anchor="ctr"/>
            <a:lstStyle/>
            <a:p>
              <a:endParaRPr lang="zh-CN" altLang="zh-CN">
                <a:latin typeface="Helvetica" pitchFamily="34" charset="0"/>
              </a:endParaRPr>
            </a:p>
          </p:txBody>
        </p:sp>
        <p:sp>
          <p:nvSpPr>
            <p:cNvPr id="58" name="Oval 92"/>
            <p:cNvSpPr>
              <a:spLocks noChangeArrowheads="1"/>
            </p:cNvSpPr>
            <p:nvPr/>
          </p:nvSpPr>
          <p:spPr bwMode="auto">
            <a:xfrm>
              <a:off x="2699" y="259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59" name="Line 93"/>
            <p:cNvSpPr>
              <a:spLocks noChangeShapeType="1"/>
            </p:cNvSpPr>
            <p:nvPr/>
          </p:nvSpPr>
          <p:spPr bwMode="auto">
            <a:xfrm>
              <a:off x="2846" y="1817"/>
              <a:ext cx="0" cy="236"/>
            </a:xfrm>
            <a:prstGeom prst="line">
              <a:avLst/>
            </a:prstGeom>
            <a:noFill/>
            <a:ln w="38100">
              <a:solidFill>
                <a:schemeClr val="tx1"/>
              </a:solidFill>
              <a:round/>
              <a:headEnd/>
              <a:tailEnd/>
            </a:ln>
          </p:spPr>
          <p:txBody>
            <a:bodyPr/>
            <a:lstStyle/>
            <a:p>
              <a:endParaRPr lang="zh-CN" altLang="en-US"/>
            </a:p>
          </p:txBody>
        </p:sp>
        <p:sp>
          <p:nvSpPr>
            <p:cNvPr id="60" name="Line 94"/>
            <p:cNvSpPr>
              <a:spLocks noChangeShapeType="1"/>
            </p:cNvSpPr>
            <p:nvPr/>
          </p:nvSpPr>
          <p:spPr bwMode="auto">
            <a:xfrm>
              <a:off x="2846" y="2359"/>
              <a:ext cx="0" cy="236"/>
            </a:xfrm>
            <a:prstGeom prst="line">
              <a:avLst/>
            </a:prstGeom>
            <a:noFill/>
            <a:ln w="19050">
              <a:solidFill>
                <a:schemeClr val="tx1"/>
              </a:solidFill>
              <a:round/>
              <a:headEnd/>
              <a:tailEnd/>
            </a:ln>
          </p:spPr>
          <p:txBody>
            <a:bodyPr/>
            <a:lstStyle/>
            <a:p>
              <a:endParaRPr lang="zh-CN" altLang="en-US"/>
            </a:p>
          </p:txBody>
        </p:sp>
        <p:sp>
          <p:nvSpPr>
            <p:cNvPr id="61" name="Oval 95"/>
            <p:cNvSpPr>
              <a:spLocks noChangeArrowheads="1"/>
            </p:cNvSpPr>
            <p:nvPr/>
          </p:nvSpPr>
          <p:spPr bwMode="auto">
            <a:xfrm>
              <a:off x="3773" y="151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62" name="Oval 96"/>
            <p:cNvSpPr>
              <a:spLocks noChangeArrowheads="1"/>
            </p:cNvSpPr>
            <p:nvPr/>
          </p:nvSpPr>
          <p:spPr bwMode="auto">
            <a:xfrm>
              <a:off x="3773" y="2056"/>
              <a:ext cx="294" cy="300"/>
            </a:xfrm>
            <a:prstGeom prst="ellipse">
              <a:avLst/>
            </a:prstGeom>
            <a:noFill/>
            <a:ln w="19050">
              <a:solidFill>
                <a:schemeClr val="tx1"/>
              </a:solidFill>
              <a:round/>
              <a:headEnd/>
              <a:tailEnd/>
            </a:ln>
          </p:spPr>
          <p:txBody>
            <a:bodyPr wrap="none" anchor="ctr"/>
            <a:lstStyle/>
            <a:p>
              <a:endParaRPr lang="zh-CN" altLang="zh-CN">
                <a:latin typeface="Helvetica" pitchFamily="34" charset="0"/>
              </a:endParaRPr>
            </a:p>
          </p:txBody>
        </p:sp>
        <p:sp>
          <p:nvSpPr>
            <p:cNvPr id="63" name="Oval 97"/>
            <p:cNvSpPr>
              <a:spLocks noChangeArrowheads="1"/>
            </p:cNvSpPr>
            <p:nvPr/>
          </p:nvSpPr>
          <p:spPr bwMode="auto">
            <a:xfrm>
              <a:off x="3773" y="259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64" name="Line 98"/>
            <p:cNvSpPr>
              <a:spLocks noChangeShapeType="1"/>
            </p:cNvSpPr>
            <p:nvPr/>
          </p:nvSpPr>
          <p:spPr bwMode="auto">
            <a:xfrm>
              <a:off x="3920" y="1817"/>
              <a:ext cx="0" cy="236"/>
            </a:xfrm>
            <a:prstGeom prst="line">
              <a:avLst/>
            </a:prstGeom>
            <a:noFill/>
            <a:ln w="38100">
              <a:solidFill>
                <a:schemeClr val="tx1"/>
              </a:solidFill>
              <a:round/>
              <a:headEnd/>
              <a:tailEnd/>
            </a:ln>
          </p:spPr>
          <p:txBody>
            <a:bodyPr/>
            <a:lstStyle/>
            <a:p>
              <a:endParaRPr lang="zh-CN" altLang="en-US"/>
            </a:p>
          </p:txBody>
        </p:sp>
        <p:sp>
          <p:nvSpPr>
            <p:cNvPr id="65" name="Line 99"/>
            <p:cNvSpPr>
              <a:spLocks noChangeShapeType="1"/>
            </p:cNvSpPr>
            <p:nvPr/>
          </p:nvSpPr>
          <p:spPr bwMode="auto">
            <a:xfrm>
              <a:off x="3920" y="2359"/>
              <a:ext cx="0" cy="236"/>
            </a:xfrm>
            <a:prstGeom prst="line">
              <a:avLst/>
            </a:prstGeom>
            <a:noFill/>
            <a:ln w="19050">
              <a:solidFill>
                <a:schemeClr val="tx1"/>
              </a:solidFill>
              <a:round/>
              <a:headEnd/>
              <a:tailEnd/>
            </a:ln>
          </p:spPr>
          <p:txBody>
            <a:bodyPr/>
            <a:lstStyle/>
            <a:p>
              <a:endParaRPr lang="zh-CN" altLang="en-US"/>
            </a:p>
          </p:txBody>
        </p:sp>
        <p:sp>
          <p:nvSpPr>
            <p:cNvPr id="66" name="Line 100"/>
            <p:cNvSpPr>
              <a:spLocks noChangeShapeType="1"/>
            </p:cNvSpPr>
            <p:nvPr/>
          </p:nvSpPr>
          <p:spPr bwMode="auto">
            <a:xfrm>
              <a:off x="1562" y="2197"/>
              <a:ext cx="418" cy="0"/>
            </a:xfrm>
            <a:prstGeom prst="line">
              <a:avLst/>
            </a:prstGeom>
            <a:noFill/>
            <a:ln w="19050">
              <a:solidFill>
                <a:schemeClr val="tx1"/>
              </a:solidFill>
              <a:round/>
              <a:headEnd/>
              <a:tailEnd/>
            </a:ln>
          </p:spPr>
          <p:txBody>
            <a:bodyPr/>
            <a:lstStyle/>
            <a:p>
              <a:endParaRPr lang="zh-CN" altLang="en-US"/>
            </a:p>
          </p:txBody>
        </p:sp>
        <p:sp>
          <p:nvSpPr>
            <p:cNvPr id="67" name="Line 101"/>
            <p:cNvSpPr>
              <a:spLocks noChangeShapeType="1"/>
            </p:cNvSpPr>
            <p:nvPr/>
          </p:nvSpPr>
          <p:spPr bwMode="auto">
            <a:xfrm>
              <a:off x="854" y="2197"/>
              <a:ext cx="418" cy="0"/>
            </a:xfrm>
            <a:prstGeom prst="line">
              <a:avLst/>
            </a:prstGeom>
            <a:noFill/>
            <a:ln w="19050">
              <a:solidFill>
                <a:schemeClr val="tx1"/>
              </a:solidFill>
              <a:round/>
              <a:headEnd/>
              <a:tailEnd/>
            </a:ln>
          </p:spPr>
          <p:txBody>
            <a:bodyPr/>
            <a:lstStyle/>
            <a:p>
              <a:endParaRPr lang="zh-CN" altLang="en-US"/>
            </a:p>
          </p:txBody>
        </p:sp>
        <p:sp>
          <p:nvSpPr>
            <p:cNvPr id="68" name="Line 102"/>
            <p:cNvSpPr>
              <a:spLocks noChangeShapeType="1"/>
            </p:cNvSpPr>
            <p:nvPr/>
          </p:nvSpPr>
          <p:spPr bwMode="auto">
            <a:xfrm>
              <a:off x="2282" y="2197"/>
              <a:ext cx="418" cy="0"/>
            </a:xfrm>
            <a:prstGeom prst="line">
              <a:avLst/>
            </a:prstGeom>
            <a:noFill/>
            <a:ln w="19050">
              <a:solidFill>
                <a:schemeClr val="tx1"/>
              </a:solidFill>
              <a:round/>
              <a:headEnd/>
              <a:tailEnd/>
            </a:ln>
          </p:spPr>
          <p:txBody>
            <a:bodyPr/>
            <a:lstStyle/>
            <a:p>
              <a:endParaRPr lang="zh-CN" altLang="en-US"/>
            </a:p>
          </p:txBody>
        </p:sp>
        <p:sp>
          <p:nvSpPr>
            <p:cNvPr id="69" name="Line 103"/>
            <p:cNvSpPr>
              <a:spLocks noChangeShapeType="1"/>
            </p:cNvSpPr>
            <p:nvPr/>
          </p:nvSpPr>
          <p:spPr bwMode="auto">
            <a:xfrm>
              <a:off x="3209" y="2195"/>
              <a:ext cx="373" cy="0"/>
            </a:xfrm>
            <a:prstGeom prst="line">
              <a:avLst/>
            </a:prstGeom>
            <a:noFill/>
            <a:ln w="19050">
              <a:solidFill>
                <a:schemeClr val="tx1"/>
              </a:solidFill>
              <a:prstDash val="dash"/>
              <a:round/>
              <a:headEnd/>
              <a:tailEnd/>
            </a:ln>
          </p:spPr>
          <p:txBody>
            <a:bodyPr/>
            <a:lstStyle/>
            <a:p>
              <a:endParaRPr lang="zh-CN" altLang="en-US"/>
            </a:p>
          </p:txBody>
        </p:sp>
        <p:sp>
          <p:nvSpPr>
            <p:cNvPr id="70" name="Text Box 104"/>
            <p:cNvSpPr txBox="1">
              <a:spLocks noChangeArrowheads="1"/>
            </p:cNvSpPr>
            <p:nvPr/>
          </p:nvSpPr>
          <p:spPr bwMode="auto">
            <a:xfrm>
              <a:off x="593" y="2592"/>
              <a:ext cx="260" cy="288"/>
            </a:xfrm>
            <a:prstGeom prst="rect">
              <a:avLst/>
            </a:prstGeom>
            <a:noFill/>
            <a:ln w="9525">
              <a:noFill/>
              <a:miter lim="800000"/>
              <a:headEnd/>
              <a:tailEnd/>
            </a:ln>
          </p:spPr>
          <p:txBody>
            <a:bodyPr wrap="none">
              <a:spAutoFit/>
            </a:bodyPr>
            <a:lstStyle/>
            <a:p>
              <a:r>
                <a:rPr lang="en-US" altLang="zh-CN" b="1" i="1" dirty="0">
                  <a:latin typeface="Helvetica" pitchFamily="34" charset="0"/>
                </a:rPr>
                <a:t>x</a:t>
              </a:r>
              <a:r>
                <a:rPr lang="en-US" altLang="zh-CN" b="1" baseline="-25000" dirty="0">
                  <a:latin typeface="Helvetica" pitchFamily="34" charset="0"/>
                </a:rPr>
                <a:t>1</a:t>
              </a:r>
              <a:endParaRPr lang="en-US" altLang="zh-CN" b="1" dirty="0">
                <a:latin typeface="Helvetica" pitchFamily="34" charset="0"/>
              </a:endParaRPr>
            </a:p>
          </p:txBody>
        </p:sp>
        <p:sp>
          <p:nvSpPr>
            <p:cNvPr id="71" name="Text Box 105"/>
            <p:cNvSpPr txBox="1">
              <a:spLocks noChangeArrowheads="1"/>
            </p:cNvSpPr>
            <p:nvPr/>
          </p:nvSpPr>
          <p:spPr bwMode="auto">
            <a:xfrm>
              <a:off x="1300" y="2592"/>
              <a:ext cx="260" cy="288"/>
            </a:xfrm>
            <a:prstGeom prst="rect">
              <a:avLst/>
            </a:prstGeom>
            <a:noFill/>
            <a:ln w="9525">
              <a:noFill/>
              <a:miter lim="800000"/>
              <a:headEnd/>
              <a:tailEnd/>
            </a:ln>
          </p:spPr>
          <p:txBody>
            <a:bodyPr wrap="none">
              <a:spAutoFit/>
            </a:bodyPr>
            <a:lstStyle/>
            <a:p>
              <a:r>
                <a:rPr lang="en-US" altLang="zh-CN" b="1" i="1" dirty="0">
                  <a:latin typeface="Helvetica" pitchFamily="34" charset="0"/>
                </a:rPr>
                <a:t>x</a:t>
              </a:r>
              <a:r>
                <a:rPr lang="en-US" altLang="zh-CN" b="1" baseline="-25000" dirty="0">
                  <a:latin typeface="Helvetica" pitchFamily="34" charset="0"/>
                </a:rPr>
                <a:t>2</a:t>
              </a:r>
              <a:endParaRPr lang="en-US" altLang="zh-CN" b="1" dirty="0">
                <a:latin typeface="Helvetica" pitchFamily="34" charset="0"/>
              </a:endParaRPr>
            </a:p>
          </p:txBody>
        </p:sp>
        <p:sp>
          <p:nvSpPr>
            <p:cNvPr id="72" name="Text Box 106"/>
            <p:cNvSpPr txBox="1">
              <a:spLocks noChangeArrowheads="1"/>
            </p:cNvSpPr>
            <p:nvPr/>
          </p:nvSpPr>
          <p:spPr bwMode="auto">
            <a:xfrm>
              <a:off x="2007" y="2592"/>
              <a:ext cx="260" cy="288"/>
            </a:xfrm>
            <a:prstGeom prst="rect">
              <a:avLst/>
            </a:prstGeom>
            <a:noFill/>
            <a:ln w="9525">
              <a:noFill/>
              <a:miter lim="800000"/>
              <a:headEnd/>
              <a:tailEnd/>
            </a:ln>
          </p:spPr>
          <p:txBody>
            <a:bodyPr wrap="none">
              <a:spAutoFit/>
            </a:bodyPr>
            <a:lstStyle/>
            <a:p>
              <a:r>
                <a:rPr lang="en-US" altLang="zh-CN" b="1" i="1" dirty="0">
                  <a:latin typeface="Helvetica" pitchFamily="34" charset="0"/>
                </a:rPr>
                <a:t>x</a:t>
              </a:r>
              <a:r>
                <a:rPr lang="en-US" altLang="zh-CN" b="1" baseline="-25000" dirty="0">
                  <a:latin typeface="Helvetica" pitchFamily="34" charset="0"/>
                </a:rPr>
                <a:t>3</a:t>
              </a:r>
              <a:endParaRPr lang="en-US" altLang="zh-CN" b="1" dirty="0">
                <a:latin typeface="Helvetica" pitchFamily="34" charset="0"/>
              </a:endParaRPr>
            </a:p>
          </p:txBody>
        </p:sp>
        <p:sp>
          <p:nvSpPr>
            <p:cNvPr id="73" name="Text Box 107"/>
            <p:cNvSpPr txBox="1">
              <a:spLocks noChangeArrowheads="1"/>
            </p:cNvSpPr>
            <p:nvPr/>
          </p:nvSpPr>
          <p:spPr bwMode="auto">
            <a:xfrm>
              <a:off x="2734" y="2592"/>
              <a:ext cx="260" cy="288"/>
            </a:xfrm>
            <a:prstGeom prst="rect">
              <a:avLst/>
            </a:prstGeom>
            <a:noFill/>
            <a:ln w="9525">
              <a:noFill/>
              <a:miter lim="800000"/>
              <a:headEnd/>
              <a:tailEnd/>
            </a:ln>
          </p:spPr>
          <p:txBody>
            <a:bodyPr wrap="none">
              <a:spAutoFit/>
            </a:bodyPr>
            <a:lstStyle/>
            <a:p>
              <a:r>
                <a:rPr lang="en-US" altLang="zh-CN" b="1" i="1" dirty="0">
                  <a:latin typeface="Helvetica" pitchFamily="34" charset="0"/>
                </a:rPr>
                <a:t>x</a:t>
              </a:r>
              <a:r>
                <a:rPr lang="en-US" altLang="zh-CN" b="1" baseline="-25000" dirty="0">
                  <a:latin typeface="Helvetica" pitchFamily="34" charset="0"/>
                </a:rPr>
                <a:t>4</a:t>
              </a:r>
              <a:endParaRPr lang="en-US" altLang="zh-CN" b="1" dirty="0">
                <a:latin typeface="Helvetica" pitchFamily="34" charset="0"/>
              </a:endParaRPr>
            </a:p>
          </p:txBody>
        </p:sp>
        <p:sp>
          <p:nvSpPr>
            <p:cNvPr id="74" name="Text Box 108"/>
            <p:cNvSpPr txBox="1">
              <a:spLocks noChangeArrowheads="1"/>
            </p:cNvSpPr>
            <p:nvPr/>
          </p:nvSpPr>
          <p:spPr bwMode="auto">
            <a:xfrm>
              <a:off x="3797" y="2592"/>
              <a:ext cx="281" cy="285"/>
            </a:xfrm>
            <a:prstGeom prst="rect">
              <a:avLst/>
            </a:prstGeom>
            <a:noFill/>
            <a:ln w="9525">
              <a:noFill/>
              <a:miter lim="800000"/>
              <a:headEnd/>
              <a:tailEnd/>
            </a:ln>
          </p:spPr>
          <p:txBody>
            <a:bodyPr wrap="none">
              <a:spAutoFit/>
            </a:bodyPr>
            <a:lstStyle/>
            <a:p>
              <a:r>
                <a:rPr lang="en-US" altLang="zh-CN" b="1" i="1" dirty="0">
                  <a:latin typeface="Helvetica" pitchFamily="34" charset="0"/>
                </a:rPr>
                <a:t>x</a:t>
              </a:r>
              <a:r>
                <a:rPr lang="en-US" altLang="zh-CN" b="1" baseline="-25000" dirty="0">
                  <a:latin typeface="Helvetica" pitchFamily="34" charset="0"/>
                </a:rPr>
                <a:t>n</a:t>
              </a:r>
              <a:endParaRPr lang="en-US" altLang="zh-CN" b="1" dirty="0">
                <a:latin typeface="Helvetica" pitchFamily="34" charset="0"/>
              </a:endParaRPr>
            </a:p>
          </p:txBody>
        </p:sp>
        <p:sp>
          <p:nvSpPr>
            <p:cNvPr id="75" name="Text Box 109"/>
            <p:cNvSpPr txBox="1">
              <a:spLocks noChangeArrowheads="1"/>
            </p:cNvSpPr>
            <p:nvPr/>
          </p:nvSpPr>
          <p:spPr bwMode="auto">
            <a:xfrm>
              <a:off x="586" y="2061"/>
              <a:ext cx="251" cy="233"/>
            </a:xfrm>
            <a:prstGeom prst="rect">
              <a:avLst/>
            </a:prstGeom>
            <a:noFill/>
            <a:ln w="9525">
              <a:noFill/>
              <a:miter lim="800000"/>
              <a:headEnd/>
              <a:tailEnd/>
            </a:ln>
          </p:spPr>
          <p:txBody>
            <a:bodyPr wrap="none">
              <a:spAutoFit/>
            </a:bodyPr>
            <a:lstStyle/>
            <a:p>
              <a:r>
                <a:rPr lang="en-US" altLang="zh-CN" i="1" dirty="0">
                  <a:solidFill>
                    <a:srgbClr val="FF0000"/>
                  </a:solidFill>
                  <a:latin typeface="Helvetica" pitchFamily="34" charset="0"/>
                </a:rPr>
                <a:t>h</a:t>
              </a:r>
              <a:r>
                <a:rPr lang="en-US" altLang="zh-CN" baseline="-25000" dirty="0">
                  <a:solidFill>
                    <a:srgbClr val="FF0000"/>
                  </a:solidFill>
                  <a:latin typeface="Helvetica" pitchFamily="34" charset="0"/>
                </a:rPr>
                <a:t>1</a:t>
              </a:r>
              <a:endParaRPr lang="en-US" altLang="zh-CN" dirty="0">
                <a:solidFill>
                  <a:srgbClr val="FF0000"/>
                </a:solidFill>
                <a:latin typeface="Helvetica" pitchFamily="34" charset="0"/>
              </a:endParaRPr>
            </a:p>
          </p:txBody>
        </p:sp>
        <p:sp>
          <p:nvSpPr>
            <p:cNvPr id="76" name="Text Box 110"/>
            <p:cNvSpPr txBox="1">
              <a:spLocks noChangeArrowheads="1"/>
            </p:cNvSpPr>
            <p:nvPr/>
          </p:nvSpPr>
          <p:spPr bwMode="auto">
            <a:xfrm>
              <a:off x="1293" y="2061"/>
              <a:ext cx="251" cy="233"/>
            </a:xfrm>
            <a:prstGeom prst="rect">
              <a:avLst/>
            </a:prstGeom>
            <a:noFill/>
            <a:ln w="9525">
              <a:noFill/>
              <a:miter lim="800000"/>
              <a:headEnd/>
              <a:tailEnd/>
            </a:ln>
          </p:spPr>
          <p:txBody>
            <a:bodyPr wrap="none">
              <a:spAutoFit/>
            </a:bodyPr>
            <a:lstStyle/>
            <a:p>
              <a:r>
                <a:rPr lang="en-US" altLang="zh-CN" i="1" dirty="0">
                  <a:solidFill>
                    <a:srgbClr val="FF0000"/>
                  </a:solidFill>
                  <a:latin typeface="Helvetica" pitchFamily="34" charset="0"/>
                </a:rPr>
                <a:t>h</a:t>
              </a:r>
              <a:r>
                <a:rPr lang="en-US" altLang="zh-CN" baseline="-25000" dirty="0">
                  <a:solidFill>
                    <a:srgbClr val="FF0000"/>
                  </a:solidFill>
                  <a:latin typeface="Helvetica" pitchFamily="34" charset="0"/>
                </a:rPr>
                <a:t>2</a:t>
              </a:r>
              <a:endParaRPr lang="en-US" altLang="zh-CN" dirty="0">
                <a:solidFill>
                  <a:srgbClr val="FF0000"/>
                </a:solidFill>
                <a:latin typeface="Helvetica" pitchFamily="34" charset="0"/>
              </a:endParaRPr>
            </a:p>
          </p:txBody>
        </p:sp>
        <p:sp>
          <p:nvSpPr>
            <p:cNvPr id="77" name="Text Box 111"/>
            <p:cNvSpPr txBox="1">
              <a:spLocks noChangeArrowheads="1"/>
            </p:cNvSpPr>
            <p:nvPr/>
          </p:nvSpPr>
          <p:spPr bwMode="auto">
            <a:xfrm>
              <a:off x="2000" y="2061"/>
              <a:ext cx="251" cy="233"/>
            </a:xfrm>
            <a:prstGeom prst="rect">
              <a:avLst/>
            </a:prstGeom>
            <a:noFill/>
            <a:ln w="9525">
              <a:noFill/>
              <a:miter lim="800000"/>
              <a:headEnd/>
              <a:tailEnd/>
            </a:ln>
          </p:spPr>
          <p:txBody>
            <a:bodyPr wrap="none">
              <a:spAutoFit/>
            </a:bodyPr>
            <a:lstStyle/>
            <a:p>
              <a:r>
                <a:rPr lang="en-US" altLang="zh-CN" i="1" dirty="0">
                  <a:solidFill>
                    <a:srgbClr val="FF0000"/>
                  </a:solidFill>
                  <a:latin typeface="Helvetica" pitchFamily="34" charset="0"/>
                </a:rPr>
                <a:t>h</a:t>
              </a:r>
              <a:r>
                <a:rPr lang="en-US" altLang="zh-CN" baseline="-25000" dirty="0">
                  <a:solidFill>
                    <a:srgbClr val="FF0000"/>
                  </a:solidFill>
                  <a:latin typeface="Helvetica" pitchFamily="34" charset="0"/>
                </a:rPr>
                <a:t>3</a:t>
              </a:r>
              <a:endParaRPr lang="en-US" altLang="zh-CN" dirty="0">
                <a:solidFill>
                  <a:srgbClr val="FF0000"/>
                </a:solidFill>
                <a:latin typeface="Helvetica" pitchFamily="34" charset="0"/>
              </a:endParaRPr>
            </a:p>
          </p:txBody>
        </p:sp>
        <p:sp>
          <p:nvSpPr>
            <p:cNvPr id="78" name="Text Box 112"/>
            <p:cNvSpPr txBox="1">
              <a:spLocks noChangeArrowheads="1"/>
            </p:cNvSpPr>
            <p:nvPr/>
          </p:nvSpPr>
          <p:spPr bwMode="auto">
            <a:xfrm>
              <a:off x="2727" y="2061"/>
              <a:ext cx="251" cy="233"/>
            </a:xfrm>
            <a:prstGeom prst="rect">
              <a:avLst/>
            </a:prstGeom>
            <a:noFill/>
            <a:ln w="9525">
              <a:noFill/>
              <a:miter lim="800000"/>
              <a:headEnd/>
              <a:tailEnd/>
            </a:ln>
          </p:spPr>
          <p:txBody>
            <a:bodyPr wrap="none">
              <a:spAutoFit/>
            </a:bodyPr>
            <a:lstStyle/>
            <a:p>
              <a:r>
                <a:rPr lang="en-US" altLang="zh-CN" i="1" dirty="0">
                  <a:solidFill>
                    <a:srgbClr val="FF0000"/>
                  </a:solidFill>
                  <a:latin typeface="Helvetica" pitchFamily="34" charset="0"/>
                </a:rPr>
                <a:t>h</a:t>
              </a:r>
              <a:r>
                <a:rPr lang="en-US" altLang="zh-CN" baseline="-25000" dirty="0">
                  <a:solidFill>
                    <a:srgbClr val="FF0000"/>
                  </a:solidFill>
                  <a:latin typeface="Helvetica" pitchFamily="34" charset="0"/>
                </a:rPr>
                <a:t>4</a:t>
              </a:r>
              <a:endParaRPr lang="en-US" altLang="zh-CN" dirty="0">
                <a:solidFill>
                  <a:srgbClr val="FF0000"/>
                </a:solidFill>
                <a:latin typeface="Helvetica" pitchFamily="34" charset="0"/>
              </a:endParaRPr>
            </a:p>
          </p:txBody>
        </p:sp>
        <p:sp>
          <p:nvSpPr>
            <p:cNvPr id="79" name="Text Box 113"/>
            <p:cNvSpPr txBox="1">
              <a:spLocks noChangeArrowheads="1"/>
            </p:cNvSpPr>
            <p:nvPr/>
          </p:nvSpPr>
          <p:spPr bwMode="auto">
            <a:xfrm>
              <a:off x="3790" y="2061"/>
              <a:ext cx="274" cy="285"/>
            </a:xfrm>
            <a:prstGeom prst="rect">
              <a:avLst/>
            </a:prstGeom>
            <a:noFill/>
            <a:ln w="9525">
              <a:noFill/>
              <a:miter lim="800000"/>
              <a:headEnd/>
              <a:tailEnd/>
            </a:ln>
          </p:spPr>
          <p:txBody>
            <a:bodyPr wrap="none">
              <a:spAutoFit/>
            </a:bodyPr>
            <a:lstStyle/>
            <a:p>
              <a:r>
                <a:rPr lang="en-US" altLang="zh-CN" i="1" dirty="0">
                  <a:solidFill>
                    <a:srgbClr val="FF0000"/>
                  </a:solidFill>
                  <a:latin typeface="Helvetica" pitchFamily="34" charset="0"/>
                </a:rPr>
                <a:t>h</a:t>
              </a:r>
              <a:r>
                <a:rPr lang="en-US" altLang="zh-CN" baseline="-25000" dirty="0">
                  <a:solidFill>
                    <a:srgbClr val="FF0000"/>
                  </a:solidFill>
                  <a:latin typeface="Helvetica" pitchFamily="34" charset="0"/>
                </a:rPr>
                <a:t>n</a:t>
              </a:r>
              <a:endParaRPr lang="en-US" altLang="zh-CN" dirty="0">
                <a:solidFill>
                  <a:srgbClr val="FF0000"/>
                </a:solidFill>
                <a:latin typeface="Helvetica" pitchFamily="34" charset="0"/>
              </a:endParaRPr>
            </a:p>
          </p:txBody>
        </p:sp>
        <p:sp>
          <p:nvSpPr>
            <p:cNvPr id="80" name="Text Box 114"/>
            <p:cNvSpPr txBox="1">
              <a:spLocks noChangeArrowheads="1"/>
            </p:cNvSpPr>
            <p:nvPr/>
          </p:nvSpPr>
          <p:spPr bwMode="auto">
            <a:xfrm>
              <a:off x="600" y="1503"/>
              <a:ext cx="249" cy="288"/>
            </a:xfrm>
            <a:prstGeom prst="rect">
              <a:avLst/>
            </a:prstGeom>
            <a:noFill/>
            <a:ln w="9525">
              <a:noFill/>
              <a:miter lim="800000"/>
              <a:headEnd/>
              <a:tailEnd/>
            </a:ln>
          </p:spPr>
          <p:txBody>
            <a:bodyPr wrap="none">
              <a:spAutoFit/>
            </a:bodyPr>
            <a:lstStyle/>
            <a:p>
              <a:r>
                <a:rPr lang="en-US" altLang="zh-CN" i="1" dirty="0">
                  <a:latin typeface="Helvetica" pitchFamily="34" charset="0"/>
                </a:rPr>
                <a:t>y</a:t>
              </a:r>
              <a:r>
                <a:rPr lang="en-US" altLang="zh-CN" baseline="-25000" dirty="0">
                  <a:latin typeface="Helvetica" pitchFamily="34" charset="0"/>
                </a:rPr>
                <a:t>1</a:t>
              </a:r>
              <a:endParaRPr lang="en-US" altLang="zh-CN" dirty="0">
                <a:latin typeface="Helvetica" pitchFamily="34" charset="0"/>
              </a:endParaRPr>
            </a:p>
          </p:txBody>
        </p:sp>
        <p:sp>
          <p:nvSpPr>
            <p:cNvPr id="81" name="Text Box 115"/>
            <p:cNvSpPr txBox="1">
              <a:spLocks noChangeArrowheads="1"/>
            </p:cNvSpPr>
            <p:nvPr/>
          </p:nvSpPr>
          <p:spPr bwMode="auto">
            <a:xfrm>
              <a:off x="1307" y="1503"/>
              <a:ext cx="249" cy="288"/>
            </a:xfrm>
            <a:prstGeom prst="rect">
              <a:avLst/>
            </a:prstGeom>
            <a:noFill/>
            <a:ln w="9525">
              <a:noFill/>
              <a:miter lim="800000"/>
              <a:headEnd/>
              <a:tailEnd/>
            </a:ln>
          </p:spPr>
          <p:txBody>
            <a:bodyPr wrap="none">
              <a:spAutoFit/>
            </a:bodyPr>
            <a:lstStyle/>
            <a:p>
              <a:r>
                <a:rPr lang="en-US" altLang="zh-CN" i="1" dirty="0">
                  <a:latin typeface="Helvetica" pitchFamily="34" charset="0"/>
                </a:rPr>
                <a:t>y</a:t>
              </a:r>
              <a:r>
                <a:rPr lang="en-US" altLang="zh-CN" baseline="-25000" dirty="0">
                  <a:latin typeface="Helvetica" pitchFamily="34" charset="0"/>
                </a:rPr>
                <a:t>2</a:t>
              </a:r>
              <a:endParaRPr lang="en-US" altLang="zh-CN" dirty="0">
                <a:latin typeface="Helvetica" pitchFamily="34" charset="0"/>
              </a:endParaRPr>
            </a:p>
          </p:txBody>
        </p:sp>
        <p:sp>
          <p:nvSpPr>
            <p:cNvPr id="82" name="Text Box 116"/>
            <p:cNvSpPr txBox="1">
              <a:spLocks noChangeArrowheads="1"/>
            </p:cNvSpPr>
            <p:nvPr/>
          </p:nvSpPr>
          <p:spPr bwMode="auto">
            <a:xfrm>
              <a:off x="2014" y="1503"/>
              <a:ext cx="249" cy="288"/>
            </a:xfrm>
            <a:prstGeom prst="rect">
              <a:avLst/>
            </a:prstGeom>
            <a:noFill/>
            <a:ln w="9525">
              <a:noFill/>
              <a:miter lim="800000"/>
              <a:headEnd/>
              <a:tailEnd/>
            </a:ln>
          </p:spPr>
          <p:txBody>
            <a:bodyPr wrap="none">
              <a:spAutoFit/>
            </a:bodyPr>
            <a:lstStyle/>
            <a:p>
              <a:r>
                <a:rPr lang="en-US" altLang="zh-CN" i="1" dirty="0">
                  <a:latin typeface="Helvetica" pitchFamily="34" charset="0"/>
                </a:rPr>
                <a:t>y</a:t>
              </a:r>
              <a:r>
                <a:rPr lang="en-US" altLang="zh-CN" baseline="-25000" dirty="0">
                  <a:latin typeface="Helvetica" pitchFamily="34" charset="0"/>
                </a:rPr>
                <a:t>3</a:t>
              </a:r>
              <a:endParaRPr lang="en-US" altLang="zh-CN" dirty="0">
                <a:latin typeface="Helvetica" pitchFamily="34" charset="0"/>
              </a:endParaRPr>
            </a:p>
          </p:txBody>
        </p:sp>
        <p:sp>
          <p:nvSpPr>
            <p:cNvPr id="83" name="Text Box 117"/>
            <p:cNvSpPr txBox="1">
              <a:spLocks noChangeArrowheads="1"/>
            </p:cNvSpPr>
            <p:nvPr/>
          </p:nvSpPr>
          <p:spPr bwMode="auto">
            <a:xfrm>
              <a:off x="2741" y="1503"/>
              <a:ext cx="249" cy="288"/>
            </a:xfrm>
            <a:prstGeom prst="rect">
              <a:avLst/>
            </a:prstGeom>
            <a:noFill/>
            <a:ln w="9525">
              <a:noFill/>
              <a:miter lim="800000"/>
              <a:headEnd/>
              <a:tailEnd/>
            </a:ln>
          </p:spPr>
          <p:txBody>
            <a:bodyPr wrap="none">
              <a:spAutoFit/>
            </a:bodyPr>
            <a:lstStyle/>
            <a:p>
              <a:r>
                <a:rPr lang="en-US" altLang="zh-CN" i="1" dirty="0">
                  <a:latin typeface="Helvetica" pitchFamily="34" charset="0"/>
                </a:rPr>
                <a:t>y</a:t>
              </a:r>
              <a:r>
                <a:rPr lang="en-US" altLang="zh-CN" baseline="-25000" dirty="0">
                  <a:latin typeface="Helvetica" pitchFamily="34" charset="0"/>
                </a:rPr>
                <a:t>4</a:t>
              </a:r>
              <a:endParaRPr lang="en-US" altLang="zh-CN" dirty="0">
                <a:latin typeface="Helvetica" pitchFamily="34" charset="0"/>
              </a:endParaRPr>
            </a:p>
          </p:txBody>
        </p:sp>
        <p:sp>
          <p:nvSpPr>
            <p:cNvPr id="84" name="Text Box 118"/>
            <p:cNvSpPr txBox="1">
              <a:spLocks noChangeArrowheads="1"/>
            </p:cNvSpPr>
            <p:nvPr/>
          </p:nvSpPr>
          <p:spPr bwMode="auto">
            <a:xfrm>
              <a:off x="3804" y="1503"/>
              <a:ext cx="265" cy="285"/>
            </a:xfrm>
            <a:prstGeom prst="rect">
              <a:avLst/>
            </a:prstGeom>
            <a:noFill/>
            <a:ln w="9525">
              <a:noFill/>
              <a:miter lim="800000"/>
              <a:headEnd/>
              <a:tailEnd/>
            </a:ln>
          </p:spPr>
          <p:txBody>
            <a:bodyPr wrap="none">
              <a:spAutoFit/>
            </a:bodyPr>
            <a:lstStyle/>
            <a:p>
              <a:r>
                <a:rPr lang="en-US" altLang="zh-CN" i="1" dirty="0">
                  <a:latin typeface="Helvetica" pitchFamily="34" charset="0"/>
                </a:rPr>
                <a:t>y</a:t>
              </a:r>
              <a:r>
                <a:rPr lang="en-US" altLang="zh-CN" baseline="-25000" dirty="0">
                  <a:latin typeface="Helvetica" pitchFamily="34" charset="0"/>
                </a:rPr>
                <a:t>n</a:t>
              </a:r>
              <a:endParaRPr lang="en-US" altLang="zh-CN" dirty="0">
                <a:latin typeface="Helvetica" pitchFamily="34" charset="0"/>
              </a:endParaRPr>
            </a:p>
          </p:txBody>
        </p:sp>
        <p:sp>
          <p:nvSpPr>
            <p:cNvPr id="85" name="Line 119"/>
            <p:cNvSpPr>
              <a:spLocks noChangeShapeType="1"/>
            </p:cNvSpPr>
            <p:nvPr/>
          </p:nvSpPr>
          <p:spPr bwMode="auto">
            <a:xfrm>
              <a:off x="3582" y="2195"/>
              <a:ext cx="196" cy="1"/>
            </a:xfrm>
            <a:prstGeom prst="line">
              <a:avLst/>
            </a:prstGeom>
            <a:noFill/>
            <a:ln w="19050">
              <a:solidFill>
                <a:schemeClr val="tx1"/>
              </a:solidFill>
              <a:round/>
              <a:headEnd/>
              <a:tailEnd/>
            </a:ln>
          </p:spPr>
          <p:txBody>
            <a:bodyPr/>
            <a:lstStyle/>
            <a:p>
              <a:endParaRPr lang="zh-CN" altLang="en-US"/>
            </a:p>
          </p:txBody>
        </p:sp>
        <p:sp>
          <p:nvSpPr>
            <p:cNvPr id="86" name="Line 120"/>
            <p:cNvSpPr>
              <a:spLocks noChangeShapeType="1"/>
            </p:cNvSpPr>
            <p:nvPr/>
          </p:nvSpPr>
          <p:spPr bwMode="auto">
            <a:xfrm>
              <a:off x="2990" y="2195"/>
              <a:ext cx="193" cy="1"/>
            </a:xfrm>
            <a:prstGeom prst="line">
              <a:avLst/>
            </a:prstGeom>
            <a:noFill/>
            <a:ln w="19050">
              <a:solidFill>
                <a:schemeClr val="tx1"/>
              </a:solidFill>
              <a:round/>
              <a:headEnd/>
              <a:tailEnd/>
            </a:ln>
          </p:spPr>
          <p:txBody>
            <a:bodyPr/>
            <a:lstStyle/>
            <a:p>
              <a:endParaRPr lang="zh-CN" altLang="en-US"/>
            </a:p>
          </p:txBody>
        </p:sp>
      </p:grpSp>
      <p:grpSp>
        <p:nvGrpSpPr>
          <p:cNvPr id="87" name="Group 73"/>
          <p:cNvGrpSpPr>
            <a:grpSpLocks/>
          </p:cNvGrpSpPr>
          <p:nvPr/>
        </p:nvGrpSpPr>
        <p:grpSpPr bwMode="auto">
          <a:xfrm>
            <a:off x="1066801" y="4921250"/>
            <a:ext cx="5119949" cy="1250950"/>
            <a:chOff x="558" y="1558"/>
            <a:chExt cx="3519" cy="836"/>
          </a:xfrm>
        </p:grpSpPr>
        <p:sp>
          <p:nvSpPr>
            <p:cNvPr id="88" name="Oval 3"/>
            <p:cNvSpPr>
              <a:spLocks noChangeArrowheads="1"/>
            </p:cNvSpPr>
            <p:nvPr/>
          </p:nvSpPr>
          <p:spPr bwMode="auto">
            <a:xfrm>
              <a:off x="558" y="1558"/>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89" name="Oval 5"/>
            <p:cNvSpPr>
              <a:spLocks noChangeArrowheads="1"/>
            </p:cNvSpPr>
            <p:nvPr/>
          </p:nvSpPr>
          <p:spPr bwMode="auto">
            <a:xfrm>
              <a:off x="558" y="2092"/>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90" name="Line 7"/>
            <p:cNvSpPr>
              <a:spLocks noChangeShapeType="1"/>
            </p:cNvSpPr>
            <p:nvPr/>
          </p:nvSpPr>
          <p:spPr bwMode="auto">
            <a:xfrm>
              <a:off x="705" y="1855"/>
              <a:ext cx="0" cy="236"/>
            </a:xfrm>
            <a:prstGeom prst="line">
              <a:avLst/>
            </a:prstGeom>
            <a:noFill/>
            <a:ln w="19050">
              <a:solidFill>
                <a:schemeClr val="tx1"/>
              </a:solidFill>
              <a:round/>
              <a:headEnd/>
              <a:tailEnd/>
            </a:ln>
          </p:spPr>
          <p:txBody>
            <a:bodyPr/>
            <a:lstStyle/>
            <a:p>
              <a:endParaRPr lang="zh-CN" altLang="en-US"/>
            </a:p>
          </p:txBody>
        </p:sp>
        <p:sp>
          <p:nvSpPr>
            <p:cNvPr id="91" name="Oval 8"/>
            <p:cNvSpPr>
              <a:spLocks noChangeArrowheads="1"/>
            </p:cNvSpPr>
            <p:nvPr/>
          </p:nvSpPr>
          <p:spPr bwMode="auto">
            <a:xfrm>
              <a:off x="1271" y="1558"/>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92" name="Oval 10"/>
            <p:cNvSpPr>
              <a:spLocks noChangeArrowheads="1"/>
            </p:cNvSpPr>
            <p:nvPr/>
          </p:nvSpPr>
          <p:spPr bwMode="auto">
            <a:xfrm>
              <a:off x="1271" y="2092"/>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93" name="Line 12"/>
            <p:cNvSpPr>
              <a:spLocks noChangeShapeType="1"/>
            </p:cNvSpPr>
            <p:nvPr/>
          </p:nvSpPr>
          <p:spPr bwMode="auto">
            <a:xfrm>
              <a:off x="1418" y="1855"/>
              <a:ext cx="0" cy="236"/>
            </a:xfrm>
            <a:prstGeom prst="line">
              <a:avLst/>
            </a:prstGeom>
            <a:noFill/>
            <a:ln w="19050">
              <a:solidFill>
                <a:schemeClr val="tx1"/>
              </a:solidFill>
              <a:round/>
              <a:headEnd/>
              <a:tailEnd/>
            </a:ln>
          </p:spPr>
          <p:txBody>
            <a:bodyPr/>
            <a:lstStyle/>
            <a:p>
              <a:endParaRPr lang="zh-CN" altLang="en-US"/>
            </a:p>
          </p:txBody>
        </p:sp>
        <p:sp>
          <p:nvSpPr>
            <p:cNvPr id="94" name="Oval 13"/>
            <p:cNvSpPr>
              <a:spLocks noChangeArrowheads="1"/>
            </p:cNvSpPr>
            <p:nvPr/>
          </p:nvSpPr>
          <p:spPr bwMode="auto">
            <a:xfrm>
              <a:off x="1983" y="1558"/>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95" name="Oval 15"/>
            <p:cNvSpPr>
              <a:spLocks noChangeArrowheads="1"/>
            </p:cNvSpPr>
            <p:nvPr/>
          </p:nvSpPr>
          <p:spPr bwMode="auto">
            <a:xfrm>
              <a:off x="1983" y="2092"/>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96" name="Line 17"/>
            <p:cNvSpPr>
              <a:spLocks noChangeShapeType="1"/>
            </p:cNvSpPr>
            <p:nvPr/>
          </p:nvSpPr>
          <p:spPr bwMode="auto">
            <a:xfrm>
              <a:off x="2130" y="1855"/>
              <a:ext cx="0" cy="236"/>
            </a:xfrm>
            <a:prstGeom prst="line">
              <a:avLst/>
            </a:prstGeom>
            <a:noFill/>
            <a:ln w="19050">
              <a:solidFill>
                <a:schemeClr val="tx1"/>
              </a:solidFill>
              <a:round/>
              <a:headEnd/>
              <a:tailEnd/>
            </a:ln>
          </p:spPr>
          <p:txBody>
            <a:bodyPr/>
            <a:lstStyle/>
            <a:p>
              <a:endParaRPr lang="zh-CN" altLang="en-US"/>
            </a:p>
          </p:txBody>
        </p:sp>
        <p:sp>
          <p:nvSpPr>
            <p:cNvPr id="97" name="Oval 18"/>
            <p:cNvSpPr>
              <a:spLocks noChangeArrowheads="1"/>
            </p:cNvSpPr>
            <p:nvPr/>
          </p:nvSpPr>
          <p:spPr bwMode="auto">
            <a:xfrm>
              <a:off x="2699" y="1558"/>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98" name="Oval 20"/>
            <p:cNvSpPr>
              <a:spLocks noChangeArrowheads="1"/>
            </p:cNvSpPr>
            <p:nvPr/>
          </p:nvSpPr>
          <p:spPr bwMode="auto">
            <a:xfrm>
              <a:off x="2699" y="2092"/>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99" name="Line 22"/>
            <p:cNvSpPr>
              <a:spLocks noChangeShapeType="1"/>
            </p:cNvSpPr>
            <p:nvPr/>
          </p:nvSpPr>
          <p:spPr bwMode="auto">
            <a:xfrm>
              <a:off x="2846" y="1855"/>
              <a:ext cx="0" cy="236"/>
            </a:xfrm>
            <a:prstGeom prst="line">
              <a:avLst/>
            </a:prstGeom>
            <a:noFill/>
            <a:ln w="19050">
              <a:solidFill>
                <a:schemeClr val="tx1"/>
              </a:solidFill>
              <a:round/>
              <a:headEnd/>
              <a:tailEnd/>
            </a:ln>
          </p:spPr>
          <p:txBody>
            <a:bodyPr/>
            <a:lstStyle/>
            <a:p>
              <a:endParaRPr lang="zh-CN" altLang="en-US"/>
            </a:p>
          </p:txBody>
        </p:sp>
        <p:sp>
          <p:nvSpPr>
            <p:cNvPr id="100" name="Oval 23"/>
            <p:cNvSpPr>
              <a:spLocks noChangeArrowheads="1"/>
            </p:cNvSpPr>
            <p:nvPr/>
          </p:nvSpPr>
          <p:spPr bwMode="auto">
            <a:xfrm>
              <a:off x="3773" y="1558"/>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101" name="Oval 25"/>
            <p:cNvSpPr>
              <a:spLocks noChangeArrowheads="1"/>
            </p:cNvSpPr>
            <p:nvPr/>
          </p:nvSpPr>
          <p:spPr bwMode="auto">
            <a:xfrm>
              <a:off x="3773" y="2092"/>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102" name="Line 27"/>
            <p:cNvSpPr>
              <a:spLocks noChangeShapeType="1"/>
            </p:cNvSpPr>
            <p:nvPr/>
          </p:nvSpPr>
          <p:spPr bwMode="auto">
            <a:xfrm>
              <a:off x="3920" y="1855"/>
              <a:ext cx="0" cy="236"/>
            </a:xfrm>
            <a:prstGeom prst="line">
              <a:avLst/>
            </a:prstGeom>
            <a:noFill/>
            <a:ln w="19050">
              <a:solidFill>
                <a:schemeClr val="tx1"/>
              </a:solidFill>
              <a:round/>
              <a:headEnd/>
              <a:tailEnd/>
            </a:ln>
          </p:spPr>
          <p:txBody>
            <a:bodyPr/>
            <a:lstStyle/>
            <a:p>
              <a:endParaRPr lang="zh-CN" altLang="en-US"/>
            </a:p>
          </p:txBody>
        </p:sp>
        <p:sp>
          <p:nvSpPr>
            <p:cNvPr id="103" name="Line 28"/>
            <p:cNvSpPr>
              <a:spLocks noChangeShapeType="1"/>
            </p:cNvSpPr>
            <p:nvPr/>
          </p:nvSpPr>
          <p:spPr bwMode="auto">
            <a:xfrm>
              <a:off x="1562" y="1693"/>
              <a:ext cx="418" cy="0"/>
            </a:xfrm>
            <a:prstGeom prst="line">
              <a:avLst/>
            </a:prstGeom>
            <a:noFill/>
            <a:ln w="19050">
              <a:solidFill>
                <a:schemeClr val="tx1"/>
              </a:solidFill>
              <a:round/>
              <a:headEnd/>
              <a:tailEnd/>
            </a:ln>
          </p:spPr>
          <p:txBody>
            <a:bodyPr/>
            <a:lstStyle/>
            <a:p>
              <a:endParaRPr lang="zh-CN" altLang="en-US"/>
            </a:p>
          </p:txBody>
        </p:sp>
        <p:sp>
          <p:nvSpPr>
            <p:cNvPr id="104" name="Line 29"/>
            <p:cNvSpPr>
              <a:spLocks noChangeShapeType="1"/>
            </p:cNvSpPr>
            <p:nvPr/>
          </p:nvSpPr>
          <p:spPr bwMode="auto">
            <a:xfrm>
              <a:off x="854" y="1693"/>
              <a:ext cx="418" cy="0"/>
            </a:xfrm>
            <a:prstGeom prst="line">
              <a:avLst/>
            </a:prstGeom>
            <a:noFill/>
            <a:ln w="19050">
              <a:solidFill>
                <a:schemeClr val="tx1"/>
              </a:solidFill>
              <a:round/>
              <a:headEnd/>
              <a:tailEnd/>
            </a:ln>
          </p:spPr>
          <p:txBody>
            <a:bodyPr/>
            <a:lstStyle/>
            <a:p>
              <a:endParaRPr lang="zh-CN" altLang="en-US"/>
            </a:p>
          </p:txBody>
        </p:sp>
        <p:sp>
          <p:nvSpPr>
            <p:cNvPr id="105" name="Line 30"/>
            <p:cNvSpPr>
              <a:spLocks noChangeShapeType="1"/>
            </p:cNvSpPr>
            <p:nvPr/>
          </p:nvSpPr>
          <p:spPr bwMode="auto">
            <a:xfrm>
              <a:off x="2282" y="1693"/>
              <a:ext cx="418" cy="0"/>
            </a:xfrm>
            <a:prstGeom prst="line">
              <a:avLst/>
            </a:prstGeom>
            <a:noFill/>
            <a:ln w="19050">
              <a:solidFill>
                <a:schemeClr val="tx1"/>
              </a:solidFill>
              <a:round/>
              <a:headEnd/>
              <a:tailEnd/>
            </a:ln>
          </p:spPr>
          <p:txBody>
            <a:bodyPr/>
            <a:lstStyle/>
            <a:p>
              <a:endParaRPr lang="zh-CN" altLang="en-US"/>
            </a:p>
          </p:txBody>
        </p:sp>
        <p:sp>
          <p:nvSpPr>
            <p:cNvPr id="106" name="Line 31"/>
            <p:cNvSpPr>
              <a:spLocks noChangeShapeType="1"/>
            </p:cNvSpPr>
            <p:nvPr/>
          </p:nvSpPr>
          <p:spPr bwMode="auto">
            <a:xfrm>
              <a:off x="3209" y="1691"/>
              <a:ext cx="373" cy="0"/>
            </a:xfrm>
            <a:prstGeom prst="line">
              <a:avLst/>
            </a:prstGeom>
            <a:noFill/>
            <a:ln w="19050">
              <a:solidFill>
                <a:schemeClr val="tx1"/>
              </a:solidFill>
              <a:prstDash val="dash"/>
              <a:round/>
              <a:headEnd/>
              <a:tailEnd/>
            </a:ln>
          </p:spPr>
          <p:txBody>
            <a:bodyPr/>
            <a:lstStyle/>
            <a:p>
              <a:endParaRPr lang="zh-CN" altLang="en-US"/>
            </a:p>
          </p:txBody>
        </p:sp>
        <p:sp>
          <p:nvSpPr>
            <p:cNvPr id="107" name="Text Box 32"/>
            <p:cNvSpPr txBox="1">
              <a:spLocks noChangeArrowheads="1"/>
            </p:cNvSpPr>
            <p:nvPr/>
          </p:nvSpPr>
          <p:spPr bwMode="auto">
            <a:xfrm>
              <a:off x="593" y="2106"/>
              <a:ext cx="260" cy="288"/>
            </a:xfrm>
            <a:prstGeom prst="rect">
              <a:avLst/>
            </a:prstGeom>
            <a:noFill/>
            <a:ln w="9525">
              <a:noFill/>
              <a:miter lim="800000"/>
              <a:headEnd/>
              <a:tailEnd/>
            </a:ln>
          </p:spPr>
          <p:txBody>
            <a:bodyPr wrap="none">
              <a:spAutoFit/>
            </a:bodyPr>
            <a:lstStyle/>
            <a:p>
              <a:r>
                <a:rPr lang="en-US" altLang="zh-CN" b="1" i="1" dirty="0">
                  <a:latin typeface="Helvetica" pitchFamily="34" charset="0"/>
                </a:rPr>
                <a:t>x</a:t>
              </a:r>
              <a:r>
                <a:rPr lang="en-US" altLang="zh-CN" b="1" baseline="-25000" dirty="0">
                  <a:latin typeface="Helvetica" pitchFamily="34" charset="0"/>
                </a:rPr>
                <a:t>1</a:t>
              </a:r>
              <a:endParaRPr lang="en-US" altLang="zh-CN" b="1" dirty="0">
                <a:latin typeface="Helvetica" pitchFamily="34" charset="0"/>
              </a:endParaRPr>
            </a:p>
          </p:txBody>
        </p:sp>
        <p:sp>
          <p:nvSpPr>
            <p:cNvPr id="108" name="Text Box 33"/>
            <p:cNvSpPr txBox="1">
              <a:spLocks noChangeArrowheads="1"/>
            </p:cNvSpPr>
            <p:nvPr/>
          </p:nvSpPr>
          <p:spPr bwMode="auto">
            <a:xfrm>
              <a:off x="1300" y="2106"/>
              <a:ext cx="260" cy="288"/>
            </a:xfrm>
            <a:prstGeom prst="rect">
              <a:avLst/>
            </a:prstGeom>
            <a:noFill/>
            <a:ln w="9525">
              <a:noFill/>
              <a:miter lim="800000"/>
              <a:headEnd/>
              <a:tailEnd/>
            </a:ln>
          </p:spPr>
          <p:txBody>
            <a:bodyPr wrap="none">
              <a:spAutoFit/>
            </a:bodyPr>
            <a:lstStyle/>
            <a:p>
              <a:r>
                <a:rPr lang="en-US" altLang="zh-CN" b="1" i="1" dirty="0">
                  <a:latin typeface="Helvetica" pitchFamily="34" charset="0"/>
                </a:rPr>
                <a:t>x</a:t>
              </a:r>
              <a:r>
                <a:rPr lang="en-US" altLang="zh-CN" b="1" baseline="-25000" dirty="0">
                  <a:latin typeface="Helvetica" pitchFamily="34" charset="0"/>
                </a:rPr>
                <a:t>2</a:t>
              </a:r>
              <a:endParaRPr lang="en-US" altLang="zh-CN" b="1" dirty="0">
                <a:latin typeface="Helvetica" pitchFamily="34" charset="0"/>
              </a:endParaRPr>
            </a:p>
          </p:txBody>
        </p:sp>
        <p:sp>
          <p:nvSpPr>
            <p:cNvPr id="109" name="Text Box 34"/>
            <p:cNvSpPr txBox="1">
              <a:spLocks noChangeArrowheads="1"/>
            </p:cNvSpPr>
            <p:nvPr/>
          </p:nvSpPr>
          <p:spPr bwMode="auto">
            <a:xfrm>
              <a:off x="2007" y="2106"/>
              <a:ext cx="260" cy="288"/>
            </a:xfrm>
            <a:prstGeom prst="rect">
              <a:avLst/>
            </a:prstGeom>
            <a:noFill/>
            <a:ln w="9525">
              <a:noFill/>
              <a:miter lim="800000"/>
              <a:headEnd/>
              <a:tailEnd/>
            </a:ln>
          </p:spPr>
          <p:txBody>
            <a:bodyPr wrap="none">
              <a:spAutoFit/>
            </a:bodyPr>
            <a:lstStyle/>
            <a:p>
              <a:r>
                <a:rPr lang="en-US" altLang="zh-CN" b="1" i="1" dirty="0">
                  <a:latin typeface="Helvetica" pitchFamily="34" charset="0"/>
                </a:rPr>
                <a:t>x</a:t>
              </a:r>
              <a:r>
                <a:rPr lang="en-US" altLang="zh-CN" b="1" baseline="-25000" dirty="0">
                  <a:latin typeface="Helvetica" pitchFamily="34" charset="0"/>
                </a:rPr>
                <a:t>3</a:t>
              </a:r>
              <a:endParaRPr lang="en-US" altLang="zh-CN" b="1" dirty="0">
                <a:latin typeface="Helvetica" pitchFamily="34" charset="0"/>
              </a:endParaRPr>
            </a:p>
          </p:txBody>
        </p:sp>
        <p:sp>
          <p:nvSpPr>
            <p:cNvPr id="110" name="Text Box 35"/>
            <p:cNvSpPr txBox="1">
              <a:spLocks noChangeArrowheads="1"/>
            </p:cNvSpPr>
            <p:nvPr/>
          </p:nvSpPr>
          <p:spPr bwMode="auto">
            <a:xfrm>
              <a:off x="2734" y="2106"/>
              <a:ext cx="260" cy="288"/>
            </a:xfrm>
            <a:prstGeom prst="rect">
              <a:avLst/>
            </a:prstGeom>
            <a:noFill/>
            <a:ln w="9525">
              <a:noFill/>
              <a:miter lim="800000"/>
              <a:headEnd/>
              <a:tailEnd/>
            </a:ln>
          </p:spPr>
          <p:txBody>
            <a:bodyPr wrap="none">
              <a:spAutoFit/>
            </a:bodyPr>
            <a:lstStyle/>
            <a:p>
              <a:r>
                <a:rPr lang="en-US" altLang="zh-CN" b="1" i="1" dirty="0">
                  <a:latin typeface="Helvetica" pitchFamily="34" charset="0"/>
                </a:rPr>
                <a:t>x</a:t>
              </a:r>
              <a:r>
                <a:rPr lang="en-US" altLang="zh-CN" b="1" baseline="-25000" dirty="0">
                  <a:latin typeface="Helvetica" pitchFamily="34" charset="0"/>
                </a:rPr>
                <a:t>4</a:t>
              </a:r>
              <a:endParaRPr lang="en-US" altLang="zh-CN" b="1" dirty="0">
                <a:latin typeface="Helvetica" pitchFamily="34" charset="0"/>
              </a:endParaRPr>
            </a:p>
          </p:txBody>
        </p:sp>
        <p:sp>
          <p:nvSpPr>
            <p:cNvPr id="111" name="Text Box 36"/>
            <p:cNvSpPr txBox="1">
              <a:spLocks noChangeArrowheads="1"/>
            </p:cNvSpPr>
            <p:nvPr/>
          </p:nvSpPr>
          <p:spPr bwMode="auto">
            <a:xfrm>
              <a:off x="3797" y="2106"/>
              <a:ext cx="280" cy="247"/>
            </a:xfrm>
            <a:prstGeom prst="rect">
              <a:avLst/>
            </a:prstGeom>
            <a:noFill/>
            <a:ln w="9525">
              <a:noFill/>
              <a:miter lim="800000"/>
              <a:headEnd/>
              <a:tailEnd/>
            </a:ln>
          </p:spPr>
          <p:txBody>
            <a:bodyPr wrap="none">
              <a:spAutoFit/>
            </a:bodyPr>
            <a:lstStyle/>
            <a:p>
              <a:r>
                <a:rPr lang="en-US" altLang="zh-CN" b="1" i="1" dirty="0">
                  <a:latin typeface="Helvetica" pitchFamily="34" charset="0"/>
                </a:rPr>
                <a:t>x</a:t>
              </a:r>
              <a:r>
                <a:rPr lang="en-US" altLang="zh-CN" b="1" baseline="-25000" dirty="0">
                  <a:latin typeface="Helvetica" pitchFamily="34" charset="0"/>
                </a:rPr>
                <a:t>n</a:t>
              </a:r>
              <a:endParaRPr lang="en-US" altLang="zh-CN" b="1" dirty="0">
                <a:latin typeface="Helvetica" pitchFamily="34" charset="0"/>
              </a:endParaRPr>
            </a:p>
          </p:txBody>
        </p:sp>
        <p:sp>
          <p:nvSpPr>
            <p:cNvPr id="146" name="Text Box 42"/>
            <p:cNvSpPr txBox="1">
              <a:spLocks noChangeArrowheads="1"/>
            </p:cNvSpPr>
            <p:nvPr/>
          </p:nvSpPr>
          <p:spPr bwMode="auto">
            <a:xfrm>
              <a:off x="600" y="1563"/>
              <a:ext cx="249" cy="288"/>
            </a:xfrm>
            <a:prstGeom prst="rect">
              <a:avLst/>
            </a:prstGeom>
            <a:noFill/>
            <a:ln w="9525">
              <a:noFill/>
              <a:miter lim="800000"/>
              <a:headEnd/>
              <a:tailEnd/>
            </a:ln>
          </p:spPr>
          <p:txBody>
            <a:bodyPr wrap="none">
              <a:spAutoFit/>
            </a:bodyPr>
            <a:lstStyle/>
            <a:p>
              <a:r>
                <a:rPr lang="en-US" altLang="zh-CN" i="1" dirty="0">
                  <a:latin typeface="Helvetica" pitchFamily="34" charset="0"/>
                </a:rPr>
                <a:t>y</a:t>
              </a:r>
              <a:r>
                <a:rPr lang="en-US" altLang="zh-CN" baseline="-25000" dirty="0">
                  <a:latin typeface="Helvetica" pitchFamily="34" charset="0"/>
                </a:rPr>
                <a:t>1</a:t>
              </a:r>
              <a:endParaRPr lang="en-US" altLang="zh-CN" dirty="0">
                <a:latin typeface="Helvetica" pitchFamily="34" charset="0"/>
              </a:endParaRPr>
            </a:p>
          </p:txBody>
        </p:sp>
        <p:sp>
          <p:nvSpPr>
            <p:cNvPr id="147" name="Text Box 43"/>
            <p:cNvSpPr txBox="1">
              <a:spLocks noChangeArrowheads="1"/>
            </p:cNvSpPr>
            <p:nvPr/>
          </p:nvSpPr>
          <p:spPr bwMode="auto">
            <a:xfrm>
              <a:off x="1307" y="1563"/>
              <a:ext cx="249" cy="288"/>
            </a:xfrm>
            <a:prstGeom prst="rect">
              <a:avLst/>
            </a:prstGeom>
            <a:noFill/>
            <a:ln w="9525">
              <a:noFill/>
              <a:miter lim="800000"/>
              <a:headEnd/>
              <a:tailEnd/>
            </a:ln>
          </p:spPr>
          <p:txBody>
            <a:bodyPr wrap="none">
              <a:spAutoFit/>
            </a:bodyPr>
            <a:lstStyle/>
            <a:p>
              <a:r>
                <a:rPr lang="en-US" altLang="zh-CN" i="1" dirty="0">
                  <a:latin typeface="Helvetica" pitchFamily="34" charset="0"/>
                </a:rPr>
                <a:t>y</a:t>
              </a:r>
              <a:r>
                <a:rPr lang="en-US" altLang="zh-CN" baseline="-25000" dirty="0">
                  <a:latin typeface="Helvetica" pitchFamily="34" charset="0"/>
                </a:rPr>
                <a:t>2</a:t>
              </a:r>
              <a:endParaRPr lang="en-US" altLang="zh-CN" dirty="0">
                <a:latin typeface="Helvetica" pitchFamily="34" charset="0"/>
              </a:endParaRPr>
            </a:p>
          </p:txBody>
        </p:sp>
        <p:sp>
          <p:nvSpPr>
            <p:cNvPr id="148" name="Text Box 44"/>
            <p:cNvSpPr txBox="1">
              <a:spLocks noChangeArrowheads="1"/>
            </p:cNvSpPr>
            <p:nvPr/>
          </p:nvSpPr>
          <p:spPr bwMode="auto">
            <a:xfrm>
              <a:off x="2014" y="1563"/>
              <a:ext cx="249" cy="288"/>
            </a:xfrm>
            <a:prstGeom prst="rect">
              <a:avLst/>
            </a:prstGeom>
            <a:noFill/>
            <a:ln w="9525">
              <a:noFill/>
              <a:miter lim="800000"/>
              <a:headEnd/>
              <a:tailEnd/>
            </a:ln>
          </p:spPr>
          <p:txBody>
            <a:bodyPr wrap="none">
              <a:spAutoFit/>
            </a:bodyPr>
            <a:lstStyle/>
            <a:p>
              <a:r>
                <a:rPr lang="en-US" altLang="zh-CN" i="1" dirty="0">
                  <a:latin typeface="Helvetica" pitchFamily="34" charset="0"/>
                </a:rPr>
                <a:t>y</a:t>
              </a:r>
              <a:r>
                <a:rPr lang="en-US" altLang="zh-CN" baseline="-25000" dirty="0">
                  <a:latin typeface="Helvetica" pitchFamily="34" charset="0"/>
                </a:rPr>
                <a:t>3</a:t>
              </a:r>
              <a:endParaRPr lang="en-US" altLang="zh-CN" dirty="0">
                <a:latin typeface="Helvetica" pitchFamily="34" charset="0"/>
              </a:endParaRPr>
            </a:p>
          </p:txBody>
        </p:sp>
        <p:sp>
          <p:nvSpPr>
            <p:cNvPr id="149" name="Text Box 45"/>
            <p:cNvSpPr txBox="1">
              <a:spLocks noChangeArrowheads="1"/>
            </p:cNvSpPr>
            <p:nvPr/>
          </p:nvSpPr>
          <p:spPr bwMode="auto">
            <a:xfrm>
              <a:off x="2741" y="1563"/>
              <a:ext cx="249" cy="288"/>
            </a:xfrm>
            <a:prstGeom prst="rect">
              <a:avLst/>
            </a:prstGeom>
            <a:noFill/>
            <a:ln w="9525">
              <a:noFill/>
              <a:miter lim="800000"/>
              <a:headEnd/>
              <a:tailEnd/>
            </a:ln>
          </p:spPr>
          <p:txBody>
            <a:bodyPr wrap="none">
              <a:spAutoFit/>
            </a:bodyPr>
            <a:lstStyle/>
            <a:p>
              <a:r>
                <a:rPr lang="en-US" altLang="zh-CN" i="1" dirty="0">
                  <a:latin typeface="Helvetica" pitchFamily="34" charset="0"/>
                </a:rPr>
                <a:t>y</a:t>
              </a:r>
              <a:r>
                <a:rPr lang="en-US" altLang="zh-CN" baseline="-25000" dirty="0">
                  <a:latin typeface="Helvetica" pitchFamily="34" charset="0"/>
                </a:rPr>
                <a:t>4</a:t>
              </a:r>
              <a:endParaRPr lang="en-US" altLang="zh-CN" dirty="0">
                <a:latin typeface="Helvetica" pitchFamily="34" charset="0"/>
              </a:endParaRPr>
            </a:p>
          </p:txBody>
        </p:sp>
        <p:sp>
          <p:nvSpPr>
            <p:cNvPr id="150" name="Text Box 46"/>
            <p:cNvSpPr txBox="1">
              <a:spLocks noChangeArrowheads="1"/>
            </p:cNvSpPr>
            <p:nvPr/>
          </p:nvSpPr>
          <p:spPr bwMode="auto">
            <a:xfrm>
              <a:off x="3804" y="1563"/>
              <a:ext cx="265" cy="247"/>
            </a:xfrm>
            <a:prstGeom prst="rect">
              <a:avLst/>
            </a:prstGeom>
            <a:noFill/>
            <a:ln w="9525">
              <a:noFill/>
              <a:miter lim="800000"/>
              <a:headEnd/>
              <a:tailEnd/>
            </a:ln>
          </p:spPr>
          <p:txBody>
            <a:bodyPr wrap="none">
              <a:spAutoFit/>
            </a:bodyPr>
            <a:lstStyle/>
            <a:p>
              <a:r>
                <a:rPr lang="en-US" altLang="zh-CN" i="1" dirty="0">
                  <a:latin typeface="Helvetica" pitchFamily="34" charset="0"/>
                </a:rPr>
                <a:t>y</a:t>
              </a:r>
              <a:r>
                <a:rPr lang="en-US" altLang="zh-CN" baseline="-25000" dirty="0">
                  <a:latin typeface="Helvetica" pitchFamily="34" charset="0"/>
                </a:rPr>
                <a:t>n</a:t>
              </a:r>
              <a:endParaRPr lang="en-US" altLang="zh-CN" dirty="0">
                <a:latin typeface="Helvetica" pitchFamily="34" charset="0"/>
              </a:endParaRPr>
            </a:p>
          </p:txBody>
        </p:sp>
        <p:sp>
          <p:nvSpPr>
            <p:cNvPr id="151" name="Line 55"/>
            <p:cNvSpPr>
              <a:spLocks noChangeShapeType="1"/>
            </p:cNvSpPr>
            <p:nvPr/>
          </p:nvSpPr>
          <p:spPr bwMode="auto">
            <a:xfrm>
              <a:off x="3582" y="1691"/>
              <a:ext cx="196" cy="1"/>
            </a:xfrm>
            <a:prstGeom prst="line">
              <a:avLst/>
            </a:prstGeom>
            <a:noFill/>
            <a:ln w="19050">
              <a:solidFill>
                <a:schemeClr val="tx1"/>
              </a:solidFill>
              <a:round/>
              <a:headEnd/>
              <a:tailEnd/>
            </a:ln>
          </p:spPr>
          <p:txBody>
            <a:bodyPr/>
            <a:lstStyle/>
            <a:p>
              <a:endParaRPr lang="zh-CN" altLang="en-US"/>
            </a:p>
          </p:txBody>
        </p:sp>
        <p:sp>
          <p:nvSpPr>
            <p:cNvPr id="152" name="Line 56"/>
            <p:cNvSpPr>
              <a:spLocks noChangeShapeType="1"/>
            </p:cNvSpPr>
            <p:nvPr/>
          </p:nvSpPr>
          <p:spPr bwMode="auto">
            <a:xfrm>
              <a:off x="2990" y="1691"/>
              <a:ext cx="193" cy="1"/>
            </a:xfrm>
            <a:prstGeom prst="line">
              <a:avLst/>
            </a:prstGeom>
            <a:noFill/>
            <a:ln w="19050">
              <a:solidFill>
                <a:schemeClr val="tx1"/>
              </a:solidFill>
              <a:round/>
              <a:headEnd/>
              <a:tailEnd/>
            </a:ln>
          </p:spPr>
          <p:txBody>
            <a:bodyPr/>
            <a:lstStyle/>
            <a:p>
              <a:endParaRPr lang="zh-CN" altLang="en-US"/>
            </a:p>
          </p:txBody>
        </p:sp>
      </p:grpSp>
      <p:sp>
        <p:nvSpPr>
          <p:cNvPr id="153" name="Text Box 70"/>
          <p:cNvSpPr txBox="1">
            <a:spLocks noChangeArrowheads="1"/>
          </p:cNvSpPr>
          <p:nvPr/>
        </p:nvSpPr>
        <p:spPr bwMode="auto">
          <a:xfrm>
            <a:off x="6672263" y="2706469"/>
            <a:ext cx="2014537" cy="369332"/>
          </a:xfrm>
          <a:prstGeom prst="rect">
            <a:avLst/>
          </a:prstGeom>
          <a:noFill/>
          <a:ln w="28575">
            <a:solidFill>
              <a:schemeClr val="accent2"/>
            </a:solidFill>
            <a:miter lim="800000"/>
            <a:headEnd/>
            <a:tailEnd/>
          </a:ln>
        </p:spPr>
        <p:txBody>
          <a:bodyPr>
            <a:spAutoFit/>
          </a:bodyPr>
          <a:lstStyle/>
          <a:p>
            <a:pPr algn="ctr"/>
            <a:r>
              <a:rPr lang="en-US" altLang="zh-CN" dirty="0" smtClean="0">
                <a:solidFill>
                  <a:srgbClr val="FF0000"/>
                </a:solidFill>
                <a:latin typeface="Helvetica" pitchFamily="34" charset="0"/>
              </a:rPr>
              <a:t>LDCRF</a:t>
            </a:r>
            <a:endParaRPr lang="en-US" altLang="zh-CN" dirty="0">
              <a:solidFill>
                <a:srgbClr val="FF0000"/>
              </a:solidFill>
              <a:latin typeface="Helvetica" pitchFamily="34" charset="0"/>
            </a:endParaRPr>
          </a:p>
        </p:txBody>
      </p:sp>
      <p:sp>
        <p:nvSpPr>
          <p:cNvPr id="154" name="Text Box 70"/>
          <p:cNvSpPr txBox="1">
            <a:spLocks noChangeArrowheads="1"/>
          </p:cNvSpPr>
          <p:nvPr/>
        </p:nvSpPr>
        <p:spPr bwMode="auto">
          <a:xfrm>
            <a:off x="6672263" y="5181600"/>
            <a:ext cx="2014537" cy="646331"/>
          </a:xfrm>
          <a:prstGeom prst="rect">
            <a:avLst/>
          </a:prstGeom>
          <a:noFill/>
          <a:ln w="28575">
            <a:solidFill>
              <a:schemeClr val="accent2"/>
            </a:solidFill>
            <a:miter lim="800000"/>
            <a:headEnd/>
            <a:tailEnd/>
          </a:ln>
        </p:spPr>
        <p:txBody>
          <a:bodyPr>
            <a:spAutoFit/>
          </a:bodyPr>
          <a:lstStyle/>
          <a:p>
            <a:pPr algn="ctr"/>
            <a:r>
              <a:rPr lang="en-US" altLang="zh-CN" dirty="0" smtClean="0">
                <a:latin typeface="Helvetica" pitchFamily="34" charset="0"/>
              </a:rPr>
              <a:t>Conditional random fields</a:t>
            </a:r>
            <a:endParaRPr lang="en-US" altLang="zh-CN" dirty="0">
              <a:latin typeface="Helvetica" pitchFamily="34" charset="0"/>
            </a:endParaRPr>
          </a:p>
        </p:txBody>
      </p:sp>
      <p:sp>
        <p:nvSpPr>
          <p:cNvPr id="155" name="正方形/長方形 5"/>
          <p:cNvSpPr/>
          <p:nvPr/>
        </p:nvSpPr>
        <p:spPr>
          <a:xfrm>
            <a:off x="762000" y="2667000"/>
            <a:ext cx="5638800" cy="609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C00000"/>
              </a:solidFill>
            </a:endParaRPr>
          </a:p>
        </p:txBody>
      </p:sp>
      <p:sp>
        <p:nvSpPr>
          <p:cNvPr id="7" name="矩形 6"/>
          <p:cNvSpPr/>
          <p:nvPr/>
        </p:nvSpPr>
        <p:spPr>
          <a:xfrm>
            <a:off x="2272105" y="2112439"/>
            <a:ext cx="4572000" cy="2585323"/>
          </a:xfrm>
          <a:prstGeom prst="rect">
            <a:avLst/>
          </a:prstGeom>
        </p:spPr>
        <p:txBody>
          <a:bodyPr>
            <a:spAutoFit/>
          </a:bodyPr>
          <a:lstStyle/>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solidFill>
                <a:srgbClr val="FF0000"/>
              </a:solidFill>
            </a:endParaRPr>
          </a:p>
          <a:p>
            <a:pPr algn="ctr"/>
            <a:endParaRPr lang="en-US" altLang="zh-CN" dirty="0">
              <a:solidFill>
                <a:srgbClr val="FF0000"/>
              </a:solidFill>
            </a:endParaRPr>
          </a:p>
          <a:p>
            <a:pPr algn="ctr"/>
            <a:endParaRPr lang="en-US" altLang="zh-CN" b="1" dirty="0">
              <a:solidFill>
                <a:srgbClr val="FF0000"/>
              </a:solidFill>
            </a:endParaRPr>
          </a:p>
          <a:p>
            <a:pPr algn="ctr"/>
            <a:r>
              <a:rPr lang="en-US" altLang="zh-CN" b="1" dirty="0" smtClean="0">
                <a:solidFill>
                  <a:srgbClr val="FF0000"/>
                </a:solidFill>
              </a:rPr>
              <a:t>We can think (informally) it as </a:t>
            </a:r>
          </a:p>
          <a:p>
            <a:pPr algn="ctr"/>
            <a:r>
              <a:rPr lang="en-US" altLang="zh-CN" b="1" dirty="0" smtClean="0">
                <a:solidFill>
                  <a:srgbClr val="FF0000"/>
                </a:solidFill>
              </a:rPr>
              <a:t>“CRF + unsup. learning on latent info”</a:t>
            </a:r>
            <a:endParaRPr lang="zh-CN" altLang="en-US" dirty="0"/>
          </a:p>
        </p:txBody>
      </p:sp>
    </p:spTree>
    <p:extLst>
      <p:ext uri="{BB962C8B-B14F-4D97-AF65-F5344CB8AC3E}">
        <p14:creationId xmlns:p14="http://schemas.microsoft.com/office/powerpoint/2010/main" val="349163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randombar(horizontal)">
                                      <p:cBhvr>
                                        <p:cTn id="7" dur="500"/>
                                        <p:tgtEl>
                                          <p:spTgt spid="15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lstStyle/>
          <a:p>
            <a:r>
              <a:rPr lang="en-US" altLang="zh-CN" sz="3600" dirty="0" smtClean="0"/>
              <a:t>Models and Regularization for Large-scale Structured Prediction</a:t>
            </a:r>
            <a:endParaRPr lang="zh-CN" altLang="en-US" sz="3600"/>
          </a:p>
        </p:txBody>
      </p:sp>
      <p:sp>
        <p:nvSpPr>
          <p:cNvPr id="6" name="副标题 5"/>
          <p:cNvSpPr>
            <a:spLocks noGrp="1"/>
          </p:cNvSpPr>
          <p:nvPr>
            <p:ph type="subTitle" idx="1"/>
          </p:nvPr>
        </p:nvSpPr>
        <p:spPr/>
        <p:txBody>
          <a:bodyPr/>
          <a:lstStyle/>
          <a:p>
            <a:r>
              <a:rPr lang="en-US" altLang="zh-CN" dirty="0"/>
              <a:t>Xu SUN</a:t>
            </a:r>
          </a:p>
          <a:p>
            <a:r>
              <a:rPr lang="en-US" altLang="zh-CN" sz="1800" b="0" dirty="0"/>
              <a:t>Peking University</a:t>
            </a:r>
          </a:p>
          <a:p>
            <a:r>
              <a:rPr lang="en-US" altLang="zh-CN" sz="1800" b="0" dirty="0"/>
              <a:t>xusun@pku.edu.cn</a:t>
            </a:r>
            <a:endParaRPr lang="zh-CN" altLang="en-US" sz="1800" b="0"/>
          </a:p>
          <a:p>
            <a:endParaRPr lang="zh-CN" altLang="en-US"/>
          </a:p>
        </p:txBody>
      </p:sp>
    </p:spTree>
    <p:extLst>
      <p:ext uri="{BB962C8B-B14F-4D97-AF65-F5344CB8AC3E}">
        <p14:creationId xmlns:p14="http://schemas.microsoft.com/office/powerpoint/2010/main" val="22663256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Latent-dynamic CRFs (LDCRF)</a:t>
            </a:r>
            <a:r>
              <a:rPr lang="en-US" altLang="zh-CN" dirty="0" smtClean="0"/>
              <a:t/>
            </a:r>
            <a:br>
              <a:rPr lang="en-US" altLang="zh-CN" dirty="0" smtClean="0"/>
            </a:br>
            <a:r>
              <a:rPr lang="en-US" altLang="zh-CN" sz="1600" b="0" dirty="0" smtClean="0">
                <a:cs typeface="Kartika" pitchFamily="18" charset="0"/>
              </a:rPr>
              <a:t>(Morency et al., CVPR 2007</a:t>
            </a:r>
            <a:r>
              <a:rPr lang="en-US" altLang="zh-CN" sz="1600" b="0" dirty="0">
                <a:cs typeface="Kartika" pitchFamily="18" charset="0"/>
              </a:rPr>
              <a:t>; Sun et al., </a:t>
            </a:r>
            <a:r>
              <a:rPr lang="en-US" altLang="zh-CN" sz="1600" b="0" dirty="0" smtClean="0">
                <a:cs typeface="Kartika" pitchFamily="18" charset="0"/>
              </a:rPr>
              <a:t>COLING </a:t>
            </a:r>
            <a:r>
              <a:rPr lang="en-US" altLang="zh-CN" sz="1600" b="0" dirty="0">
                <a:cs typeface="Kartika" pitchFamily="18" charset="0"/>
              </a:rPr>
              <a:t>2008)</a:t>
            </a:r>
            <a:endParaRPr lang="zh-CN" altLang="en-US" sz="1800" b="0" dirty="0"/>
          </a:p>
        </p:txBody>
      </p:sp>
      <p:sp>
        <p:nvSpPr>
          <p:cNvPr id="3" name="标题 2"/>
          <p:cNvSpPr>
            <a:spLocks noGrp="1"/>
          </p:cNvSpPr>
          <p:nvPr>
            <p:ph type="title"/>
          </p:nvPr>
        </p:nvSpPr>
        <p:spPr/>
        <p:txBody>
          <a:bodyPr/>
          <a:lstStyle/>
          <a:p>
            <a:r>
              <a:rPr lang="en-US" altLang="zh-CN" dirty="0" smtClean="0"/>
              <a:t>Latent-dynamic CRFs</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40</a:t>
            </a:fld>
            <a:endParaRPr lang="zh-CN" altLang="en-US"/>
          </a:p>
        </p:txBody>
      </p:sp>
      <p:grpSp>
        <p:nvGrpSpPr>
          <p:cNvPr id="40" name="Group 74"/>
          <p:cNvGrpSpPr>
            <a:grpSpLocks/>
          </p:cNvGrpSpPr>
          <p:nvPr/>
        </p:nvGrpSpPr>
        <p:grpSpPr bwMode="auto">
          <a:xfrm>
            <a:off x="1066800" y="2081213"/>
            <a:ext cx="5110257" cy="1804987"/>
            <a:chOff x="558" y="1503"/>
            <a:chExt cx="3520" cy="1393"/>
          </a:xfrm>
        </p:grpSpPr>
        <p:sp>
          <p:nvSpPr>
            <p:cNvPr id="41" name="Oval 75"/>
            <p:cNvSpPr>
              <a:spLocks noChangeArrowheads="1"/>
            </p:cNvSpPr>
            <p:nvPr/>
          </p:nvSpPr>
          <p:spPr bwMode="auto">
            <a:xfrm>
              <a:off x="558" y="151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42" name="Oval 76"/>
            <p:cNvSpPr>
              <a:spLocks noChangeArrowheads="1"/>
            </p:cNvSpPr>
            <p:nvPr/>
          </p:nvSpPr>
          <p:spPr bwMode="auto">
            <a:xfrm>
              <a:off x="558" y="2056"/>
              <a:ext cx="294" cy="300"/>
            </a:xfrm>
            <a:prstGeom prst="ellipse">
              <a:avLst/>
            </a:prstGeom>
            <a:noFill/>
            <a:ln w="19050">
              <a:solidFill>
                <a:schemeClr val="tx1"/>
              </a:solidFill>
              <a:round/>
              <a:headEnd/>
              <a:tailEnd/>
            </a:ln>
          </p:spPr>
          <p:txBody>
            <a:bodyPr wrap="none" anchor="ctr"/>
            <a:lstStyle/>
            <a:p>
              <a:endParaRPr lang="zh-CN" altLang="zh-CN">
                <a:latin typeface="Helvetica" pitchFamily="34" charset="0"/>
              </a:endParaRPr>
            </a:p>
          </p:txBody>
        </p:sp>
        <p:sp>
          <p:nvSpPr>
            <p:cNvPr id="43" name="Oval 77"/>
            <p:cNvSpPr>
              <a:spLocks noChangeArrowheads="1"/>
            </p:cNvSpPr>
            <p:nvPr/>
          </p:nvSpPr>
          <p:spPr bwMode="auto">
            <a:xfrm>
              <a:off x="558" y="259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44" name="Line 78"/>
            <p:cNvSpPr>
              <a:spLocks noChangeShapeType="1"/>
            </p:cNvSpPr>
            <p:nvPr/>
          </p:nvSpPr>
          <p:spPr bwMode="auto">
            <a:xfrm>
              <a:off x="705" y="1817"/>
              <a:ext cx="0" cy="236"/>
            </a:xfrm>
            <a:prstGeom prst="line">
              <a:avLst/>
            </a:prstGeom>
            <a:noFill/>
            <a:ln w="38100">
              <a:solidFill>
                <a:schemeClr val="tx1"/>
              </a:solidFill>
              <a:round/>
              <a:headEnd/>
              <a:tailEnd/>
            </a:ln>
          </p:spPr>
          <p:txBody>
            <a:bodyPr/>
            <a:lstStyle/>
            <a:p>
              <a:endParaRPr lang="zh-CN" altLang="en-US"/>
            </a:p>
          </p:txBody>
        </p:sp>
        <p:sp>
          <p:nvSpPr>
            <p:cNvPr id="45" name="Line 79"/>
            <p:cNvSpPr>
              <a:spLocks noChangeShapeType="1"/>
            </p:cNvSpPr>
            <p:nvPr/>
          </p:nvSpPr>
          <p:spPr bwMode="auto">
            <a:xfrm>
              <a:off x="705" y="2359"/>
              <a:ext cx="0" cy="236"/>
            </a:xfrm>
            <a:prstGeom prst="line">
              <a:avLst/>
            </a:prstGeom>
            <a:noFill/>
            <a:ln w="19050">
              <a:solidFill>
                <a:schemeClr val="tx1"/>
              </a:solidFill>
              <a:round/>
              <a:headEnd/>
              <a:tailEnd/>
            </a:ln>
          </p:spPr>
          <p:txBody>
            <a:bodyPr/>
            <a:lstStyle/>
            <a:p>
              <a:endParaRPr lang="zh-CN" altLang="en-US"/>
            </a:p>
          </p:txBody>
        </p:sp>
        <p:sp>
          <p:nvSpPr>
            <p:cNvPr id="46" name="Oval 80"/>
            <p:cNvSpPr>
              <a:spLocks noChangeArrowheads="1"/>
            </p:cNvSpPr>
            <p:nvPr/>
          </p:nvSpPr>
          <p:spPr bwMode="auto">
            <a:xfrm>
              <a:off x="1271" y="151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47" name="Oval 81"/>
            <p:cNvSpPr>
              <a:spLocks noChangeArrowheads="1"/>
            </p:cNvSpPr>
            <p:nvPr/>
          </p:nvSpPr>
          <p:spPr bwMode="auto">
            <a:xfrm>
              <a:off x="1271" y="2056"/>
              <a:ext cx="294" cy="300"/>
            </a:xfrm>
            <a:prstGeom prst="ellipse">
              <a:avLst/>
            </a:prstGeom>
            <a:noFill/>
            <a:ln w="19050">
              <a:solidFill>
                <a:schemeClr val="tx1"/>
              </a:solidFill>
              <a:round/>
              <a:headEnd/>
              <a:tailEnd/>
            </a:ln>
          </p:spPr>
          <p:txBody>
            <a:bodyPr wrap="none" anchor="ctr"/>
            <a:lstStyle/>
            <a:p>
              <a:endParaRPr lang="zh-CN" altLang="zh-CN">
                <a:latin typeface="Helvetica" pitchFamily="34" charset="0"/>
              </a:endParaRPr>
            </a:p>
          </p:txBody>
        </p:sp>
        <p:sp>
          <p:nvSpPr>
            <p:cNvPr id="48" name="Oval 82"/>
            <p:cNvSpPr>
              <a:spLocks noChangeArrowheads="1"/>
            </p:cNvSpPr>
            <p:nvPr/>
          </p:nvSpPr>
          <p:spPr bwMode="auto">
            <a:xfrm>
              <a:off x="1271" y="259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49" name="Line 83"/>
            <p:cNvSpPr>
              <a:spLocks noChangeShapeType="1"/>
            </p:cNvSpPr>
            <p:nvPr/>
          </p:nvSpPr>
          <p:spPr bwMode="auto">
            <a:xfrm>
              <a:off x="1418" y="1817"/>
              <a:ext cx="0" cy="236"/>
            </a:xfrm>
            <a:prstGeom prst="line">
              <a:avLst/>
            </a:prstGeom>
            <a:noFill/>
            <a:ln w="38100">
              <a:solidFill>
                <a:schemeClr val="tx1"/>
              </a:solidFill>
              <a:round/>
              <a:headEnd/>
              <a:tailEnd/>
            </a:ln>
          </p:spPr>
          <p:txBody>
            <a:bodyPr/>
            <a:lstStyle/>
            <a:p>
              <a:endParaRPr lang="zh-CN" altLang="en-US"/>
            </a:p>
          </p:txBody>
        </p:sp>
        <p:sp>
          <p:nvSpPr>
            <p:cNvPr id="50" name="Line 84"/>
            <p:cNvSpPr>
              <a:spLocks noChangeShapeType="1"/>
            </p:cNvSpPr>
            <p:nvPr/>
          </p:nvSpPr>
          <p:spPr bwMode="auto">
            <a:xfrm>
              <a:off x="1418" y="2359"/>
              <a:ext cx="0" cy="236"/>
            </a:xfrm>
            <a:prstGeom prst="line">
              <a:avLst/>
            </a:prstGeom>
            <a:noFill/>
            <a:ln w="19050">
              <a:solidFill>
                <a:schemeClr val="tx1"/>
              </a:solidFill>
              <a:round/>
              <a:headEnd/>
              <a:tailEnd/>
            </a:ln>
          </p:spPr>
          <p:txBody>
            <a:bodyPr/>
            <a:lstStyle/>
            <a:p>
              <a:endParaRPr lang="zh-CN" altLang="en-US"/>
            </a:p>
          </p:txBody>
        </p:sp>
        <p:sp>
          <p:nvSpPr>
            <p:cNvPr id="51" name="Oval 85"/>
            <p:cNvSpPr>
              <a:spLocks noChangeArrowheads="1"/>
            </p:cNvSpPr>
            <p:nvPr/>
          </p:nvSpPr>
          <p:spPr bwMode="auto">
            <a:xfrm>
              <a:off x="1983" y="151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52" name="Oval 86"/>
            <p:cNvSpPr>
              <a:spLocks noChangeArrowheads="1"/>
            </p:cNvSpPr>
            <p:nvPr/>
          </p:nvSpPr>
          <p:spPr bwMode="auto">
            <a:xfrm>
              <a:off x="1983" y="2056"/>
              <a:ext cx="294" cy="300"/>
            </a:xfrm>
            <a:prstGeom prst="ellipse">
              <a:avLst/>
            </a:prstGeom>
            <a:noFill/>
            <a:ln w="19050">
              <a:solidFill>
                <a:schemeClr val="tx1"/>
              </a:solidFill>
              <a:round/>
              <a:headEnd/>
              <a:tailEnd/>
            </a:ln>
          </p:spPr>
          <p:txBody>
            <a:bodyPr wrap="none" anchor="ctr"/>
            <a:lstStyle/>
            <a:p>
              <a:endParaRPr lang="zh-CN" altLang="zh-CN">
                <a:latin typeface="Helvetica" pitchFamily="34" charset="0"/>
              </a:endParaRPr>
            </a:p>
          </p:txBody>
        </p:sp>
        <p:sp>
          <p:nvSpPr>
            <p:cNvPr id="53" name="Oval 87"/>
            <p:cNvSpPr>
              <a:spLocks noChangeArrowheads="1"/>
            </p:cNvSpPr>
            <p:nvPr/>
          </p:nvSpPr>
          <p:spPr bwMode="auto">
            <a:xfrm>
              <a:off x="1983" y="259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54" name="Line 88"/>
            <p:cNvSpPr>
              <a:spLocks noChangeShapeType="1"/>
            </p:cNvSpPr>
            <p:nvPr/>
          </p:nvSpPr>
          <p:spPr bwMode="auto">
            <a:xfrm>
              <a:off x="2130" y="1817"/>
              <a:ext cx="0" cy="236"/>
            </a:xfrm>
            <a:prstGeom prst="line">
              <a:avLst/>
            </a:prstGeom>
            <a:noFill/>
            <a:ln w="38100">
              <a:solidFill>
                <a:schemeClr val="tx1"/>
              </a:solidFill>
              <a:round/>
              <a:headEnd/>
              <a:tailEnd/>
            </a:ln>
          </p:spPr>
          <p:txBody>
            <a:bodyPr/>
            <a:lstStyle/>
            <a:p>
              <a:endParaRPr lang="zh-CN" altLang="en-US"/>
            </a:p>
          </p:txBody>
        </p:sp>
        <p:sp>
          <p:nvSpPr>
            <p:cNvPr id="55" name="Line 89"/>
            <p:cNvSpPr>
              <a:spLocks noChangeShapeType="1"/>
            </p:cNvSpPr>
            <p:nvPr/>
          </p:nvSpPr>
          <p:spPr bwMode="auto">
            <a:xfrm>
              <a:off x="2130" y="2359"/>
              <a:ext cx="0" cy="236"/>
            </a:xfrm>
            <a:prstGeom prst="line">
              <a:avLst/>
            </a:prstGeom>
            <a:noFill/>
            <a:ln w="19050">
              <a:solidFill>
                <a:schemeClr val="tx1"/>
              </a:solidFill>
              <a:round/>
              <a:headEnd/>
              <a:tailEnd/>
            </a:ln>
          </p:spPr>
          <p:txBody>
            <a:bodyPr/>
            <a:lstStyle/>
            <a:p>
              <a:endParaRPr lang="zh-CN" altLang="en-US"/>
            </a:p>
          </p:txBody>
        </p:sp>
        <p:sp>
          <p:nvSpPr>
            <p:cNvPr id="56" name="Oval 90"/>
            <p:cNvSpPr>
              <a:spLocks noChangeArrowheads="1"/>
            </p:cNvSpPr>
            <p:nvPr/>
          </p:nvSpPr>
          <p:spPr bwMode="auto">
            <a:xfrm>
              <a:off x="2699" y="151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57" name="Oval 91"/>
            <p:cNvSpPr>
              <a:spLocks noChangeArrowheads="1"/>
            </p:cNvSpPr>
            <p:nvPr/>
          </p:nvSpPr>
          <p:spPr bwMode="auto">
            <a:xfrm>
              <a:off x="2699" y="2056"/>
              <a:ext cx="294" cy="300"/>
            </a:xfrm>
            <a:prstGeom prst="ellipse">
              <a:avLst/>
            </a:prstGeom>
            <a:noFill/>
            <a:ln w="19050">
              <a:solidFill>
                <a:schemeClr val="tx1"/>
              </a:solidFill>
              <a:round/>
              <a:headEnd/>
              <a:tailEnd/>
            </a:ln>
          </p:spPr>
          <p:txBody>
            <a:bodyPr wrap="none" anchor="ctr"/>
            <a:lstStyle/>
            <a:p>
              <a:endParaRPr lang="zh-CN" altLang="zh-CN">
                <a:latin typeface="Helvetica" pitchFamily="34" charset="0"/>
              </a:endParaRPr>
            </a:p>
          </p:txBody>
        </p:sp>
        <p:sp>
          <p:nvSpPr>
            <p:cNvPr id="58" name="Oval 92"/>
            <p:cNvSpPr>
              <a:spLocks noChangeArrowheads="1"/>
            </p:cNvSpPr>
            <p:nvPr/>
          </p:nvSpPr>
          <p:spPr bwMode="auto">
            <a:xfrm>
              <a:off x="2699" y="259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59" name="Line 93"/>
            <p:cNvSpPr>
              <a:spLocks noChangeShapeType="1"/>
            </p:cNvSpPr>
            <p:nvPr/>
          </p:nvSpPr>
          <p:spPr bwMode="auto">
            <a:xfrm>
              <a:off x="2846" y="1817"/>
              <a:ext cx="0" cy="236"/>
            </a:xfrm>
            <a:prstGeom prst="line">
              <a:avLst/>
            </a:prstGeom>
            <a:noFill/>
            <a:ln w="38100">
              <a:solidFill>
                <a:schemeClr val="tx1"/>
              </a:solidFill>
              <a:round/>
              <a:headEnd/>
              <a:tailEnd/>
            </a:ln>
          </p:spPr>
          <p:txBody>
            <a:bodyPr/>
            <a:lstStyle/>
            <a:p>
              <a:endParaRPr lang="zh-CN" altLang="en-US"/>
            </a:p>
          </p:txBody>
        </p:sp>
        <p:sp>
          <p:nvSpPr>
            <p:cNvPr id="60" name="Line 94"/>
            <p:cNvSpPr>
              <a:spLocks noChangeShapeType="1"/>
            </p:cNvSpPr>
            <p:nvPr/>
          </p:nvSpPr>
          <p:spPr bwMode="auto">
            <a:xfrm>
              <a:off x="2846" y="2359"/>
              <a:ext cx="0" cy="236"/>
            </a:xfrm>
            <a:prstGeom prst="line">
              <a:avLst/>
            </a:prstGeom>
            <a:noFill/>
            <a:ln w="19050">
              <a:solidFill>
                <a:schemeClr val="tx1"/>
              </a:solidFill>
              <a:round/>
              <a:headEnd/>
              <a:tailEnd/>
            </a:ln>
          </p:spPr>
          <p:txBody>
            <a:bodyPr/>
            <a:lstStyle/>
            <a:p>
              <a:endParaRPr lang="zh-CN" altLang="en-US"/>
            </a:p>
          </p:txBody>
        </p:sp>
        <p:sp>
          <p:nvSpPr>
            <p:cNvPr id="61" name="Oval 95"/>
            <p:cNvSpPr>
              <a:spLocks noChangeArrowheads="1"/>
            </p:cNvSpPr>
            <p:nvPr/>
          </p:nvSpPr>
          <p:spPr bwMode="auto">
            <a:xfrm>
              <a:off x="3773" y="151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62" name="Oval 96"/>
            <p:cNvSpPr>
              <a:spLocks noChangeArrowheads="1"/>
            </p:cNvSpPr>
            <p:nvPr/>
          </p:nvSpPr>
          <p:spPr bwMode="auto">
            <a:xfrm>
              <a:off x="3773" y="2056"/>
              <a:ext cx="294" cy="300"/>
            </a:xfrm>
            <a:prstGeom prst="ellipse">
              <a:avLst/>
            </a:prstGeom>
            <a:noFill/>
            <a:ln w="19050">
              <a:solidFill>
                <a:schemeClr val="tx1"/>
              </a:solidFill>
              <a:round/>
              <a:headEnd/>
              <a:tailEnd/>
            </a:ln>
          </p:spPr>
          <p:txBody>
            <a:bodyPr wrap="none" anchor="ctr"/>
            <a:lstStyle/>
            <a:p>
              <a:endParaRPr lang="zh-CN" altLang="zh-CN">
                <a:latin typeface="Helvetica" pitchFamily="34" charset="0"/>
              </a:endParaRPr>
            </a:p>
          </p:txBody>
        </p:sp>
        <p:sp>
          <p:nvSpPr>
            <p:cNvPr id="63" name="Oval 97"/>
            <p:cNvSpPr>
              <a:spLocks noChangeArrowheads="1"/>
            </p:cNvSpPr>
            <p:nvPr/>
          </p:nvSpPr>
          <p:spPr bwMode="auto">
            <a:xfrm>
              <a:off x="3773" y="2596"/>
              <a:ext cx="294" cy="300"/>
            </a:xfrm>
            <a:prstGeom prst="ellipse">
              <a:avLst/>
            </a:prstGeom>
            <a:solidFill>
              <a:srgbClr val="DDDDDD"/>
            </a:solidFill>
            <a:ln w="19050">
              <a:solidFill>
                <a:schemeClr val="tx1"/>
              </a:solidFill>
              <a:round/>
              <a:headEnd/>
              <a:tailEnd/>
            </a:ln>
          </p:spPr>
          <p:txBody>
            <a:bodyPr wrap="none" anchor="ctr"/>
            <a:lstStyle/>
            <a:p>
              <a:endParaRPr lang="zh-CN" altLang="zh-CN">
                <a:latin typeface="Helvetica" pitchFamily="34" charset="0"/>
              </a:endParaRPr>
            </a:p>
          </p:txBody>
        </p:sp>
        <p:sp>
          <p:nvSpPr>
            <p:cNvPr id="64" name="Line 98"/>
            <p:cNvSpPr>
              <a:spLocks noChangeShapeType="1"/>
            </p:cNvSpPr>
            <p:nvPr/>
          </p:nvSpPr>
          <p:spPr bwMode="auto">
            <a:xfrm>
              <a:off x="3920" y="1817"/>
              <a:ext cx="0" cy="236"/>
            </a:xfrm>
            <a:prstGeom prst="line">
              <a:avLst/>
            </a:prstGeom>
            <a:noFill/>
            <a:ln w="38100">
              <a:solidFill>
                <a:schemeClr val="tx1"/>
              </a:solidFill>
              <a:round/>
              <a:headEnd/>
              <a:tailEnd/>
            </a:ln>
          </p:spPr>
          <p:txBody>
            <a:bodyPr/>
            <a:lstStyle/>
            <a:p>
              <a:endParaRPr lang="zh-CN" altLang="en-US"/>
            </a:p>
          </p:txBody>
        </p:sp>
        <p:sp>
          <p:nvSpPr>
            <p:cNvPr id="65" name="Line 99"/>
            <p:cNvSpPr>
              <a:spLocks noChangeShapeType="1"/>
            </p:cNvSpPr>
            <p:nvPr/>
          </p:nvSpPr>
          <p:spPr bwMode="auto">
            <a:xfrm>
              <a:off x="3920" y="2359"/>
              <a:ext cx="0" cy="236"/>
            </a:xfrm>
            <a:prstGeom prst="line">
              <a:avLst/>
            </a:prstGeom>
            <a:noFill/>
            <a:ln w="19050">
              <a:solidFill>
                <a:schemeClr val="tx1"/>
              </a:solidFill>
              <a:round/>
              <a:headEnd/>
              <a:tailEnd/>
            </a:ln>
          </p:spPr>
          <p:txBody>
            <a:bodyPr/>
            <a:lstStyle/>
            <a:p>
              <a:endParaRPr lang="zh-CN" altLang="en-US"/>
            </a:p>
          </p:txBody>
        </p:sp>
        <p:sp>
          <p:nvSpPr>
            <p:cNvPr id="66" name="Line 100"/>
            <p:cNvSpPr>
              <a:spLocks noChangeShapeType="1"/>
            </p:cNvSpPr>
            <p:nvPr/>
          </p:nvSpPr>
          <p:spPr bwMode="auto">
            <a:xfrm>
              <a:off x="1562" y="2197"/>
              <a:ext cx="418" cy="0"/>
            </a:xfrm>
            <a:prstGeom prst="line">
              <a:avLst/>
            </a:prstGeom>
            <a:noFill/>
            <a:ln w="19050">
              <a:solidFill>
                <a:schemeClr val="tx1"/>
              </a:solidFill>
              <a:round/>
              <a:headEnd/>
              <a:tailEnd/>
            </a:ln>
          </p:spPr>
          <p:txBody>
            <a:bodyPr/>
            <a:lstStyle/>
            <a:p>
              <a:endParaRPr lang="zh-CN" altLang="en-US"/>
            </a:p>
          </p:txBody>
        </p:sp>
        <p:sp>
          <p:nvSpPr>
            <p:cNvPr id="67" name="Line 101"/>
            <p:cNvSpPr>
              <a:spLocks noChangeShapeType="1"/>
            </p:cNvSpPr>
            <p:nvPr/>
          </p:nvSpPr>
          <p:spPr bwMode="auto">
            <a:xfrm>
              <a:off x="854" y="2197"/>
              <a:ext cx="418" cy="0"/>
            </a:xfrm>
            <a:prstGeom prst="line">
              <a:avLst/>
            </a:prstGeom>
            <a:noFill/>
            <a:ln w="19050">
              <a:solidFill>
                <a:schemeClr val="tx1"/>
              </a:solidFill>
              <a:round/>
              <a:headEnd/>
              <a:tailEnd/>
            </a:ln>
          </p:spPr>
          <p:txBody>
            <a:bodyPr/>
            <a:lstStyle/>
            <a:p>
              <a:endParaRPr lang="zh-CN" altLang="en-US"/>
            </a:p>
          </p:txBody>
        </p:sp>
        <p:sp>
          <p:nvSpPr>
            <p:cNvPr id="68" name="Line 102"/>
            <p:cNvSpPr>
              <a:spLocks noChangeShapeType="1"/>
            </p:cNvSpPr>
            <p:nvPr/>
          </p:nvSpPr>
          <p:spPr bwMode="auto">
            <a:xfrm>
              <a:off x="2282" y="2197"/>
              <a:ext cx="418" cy="0"/>
            </a:xfrm>
            <a:prstGeom prst="line">
              <a:avLst/>
            </a:prstGeom>
            <a:noFill/>
            <a:ln w="19050">
              <a:solidFill>
                <a:schemeClr val="tx1"/>
              </a:solidFill>
              <a:round/>
              <a:headEnd/>
              <a:tailEnd/>
            </a:ln>
          </p:spPr>
          <p:txBody>
            <a:bodyPr/>
            <a:lstStyle/>
            <a:p>
              <a:endParaRPr lang="zh-CN" altLang="en-US"/>
            </a:p>
          </p:txBody>
        </p:sp>
        <p:sp>
          <p:nvSpPr>
            <p:cNvPr id="69" name="Line 103"/>
            <p:cNvSpPr>
              <a:spLocks noChangeShapeType="1"/>
            </p:cNvSpPr>
            <p:nvPr/>
          </p:nvSpPr>
          <p:spPr bwMode="auto">
            <a:xfrm>
              <a:off x="3209" y="2195"/>
              <a:ext cx="373" cy="0"/>
            </a:xfrm>
            <a:prstGeom prst="line">
              <a:avLst/>
            </a:prstGeom>
            <a:noFill/>
            <a:ln w="19050">
              <a:solidFill>
                <a:schemeClr val="tx1"/>
              </a:solidFill>
              <a:prstDash val="dash"/>
              <a:round/>
              <a:headEnd/>
              <a:tailEnd/>
            </a:ln>
          </p:spPr>
          <p:txBody>
            <a:bodyPr/>
            <a:lstStyle/>
            <a:p>
              <a:endParaRPr lang="zh-CN" altLang="en-US"/>
            </a:p>
          </p:txBody>
        </p:sp>
        <p:sp>
          <p:nvSpPr>
            <p:cNvPr id="70" name="Text Box 104"/>
            <p:cNvSpPr txBox="1">
              <a:spLocks noChangeArrowheads="1"/>
            </p:cNvSpPr>
            <p:nvPr/>
          </p:nvSpPr>
          <p:spPr bwMode="auto">
            <a:xfrm>
              <a:off x="593" y="2592"/>
              <a:ext cx="260" cy="288"/>
            </a:xfrm>
            <a:prstGeom prst="rect">
              <a:avLst/>
            </a:prstGeom>
            <a:noFill/>
            <a:ln w="9525">
              <a:noFill/>
              <a:miter lim="800000"/>
              <a:headEnd/>
              <a:tailEnd/>
            </a:ln>
          </p:spPr>
          <p:txBody>
            <a:bodyPr wrap="none">
              <a:spAutoFit/>
            </a:bodyPr>
            <a:lstStyle/>
            <a:p>
              <a:r>
                <a:rPr lang="en-US" altLang="zh-CN" b="1" i="1" dirty="0">
                  <a:latin typeface="Helvetica" pitchFamily="34" charset="0"/>
                </a:rPr>
                <a:t>x</a:t>
              </a:r>
              <a:r>
                <a:rPr lang="en-US" altLang="zh-CN" b="1" baseline="-25000" dirty="0">
                  <a:latin typeface="Helvetica" pitchFamily="34" charset="0"/>
                </a:rPr>
                <a:t>1</a:t>
              </a:r>
              <a:endParaRPr lang="en-US" altLang="zh-CN" b="1" dirty="0">
                <a:latin typeface="Helvetica" pitchFamily="34" charset="0"/>
              </a:endParaRPr>
            </a:p>
          </p:txBody>
        </p:sp>
        <p:sp>
          <p:nvSpPr>
            <p:cNvPr id="71" name="Text Box 105"/>
            <p:cNvSpPr txBox="1">
              <a:spLocks noChangeArrowheads="1"/>
            </p:cNvSpPr>
            <p:nvPr/>
          </p:nvSpPr>
          <p:spPr bwMode="auto">
            <a:xfrm>
              <a:off x="1300" y="2592"/>
              <a:ext cx="260" cy="288"/>
            </a:xfrm>
            <a:prstGeom prst="rect">
              <a:avLst/>
            </a:prstGeom>
            <a:noFill/>
            <a:ln w="9525">
              <a:noFill/>
              <a:miter lim="800000"/>
              <a:headEnd/>
              <a:tailEnd/>
            </a:ln>
          </p:spPr>
          <p:txBody>
            <a:bodyPr wrap="none">
              <a:spAutoFit/>
            </a:bodyPr>
            <a:lstStyle/>
            <a:p>
              <a:r>
                <a:rPr lang="en-US" altLang="zh-CN" b="1" i="1" dirty="0">
                  <a:latin typeface="Helvetica" pitchFamily="34" charset="0"/>
                </a:rPr>
                <a:t>x</a:t>
              </a:r>
              <a:r>
                <a:rPr lang="en-US" altLang="zh-CN" b="1" baseline="-25000" dirty="0">
                  <a:latin typeface="Helvetica" pitchFamily="34" charset="0"/>
                </a:rPr>
                <a:t>2</a:t>
              </a:r>
              <a:endParaRPr lang="en-US" altLang="zh-CN" b="1" dirty="0">
                <a:latin typeface="Helvetica" pitchFamily="34" charset="0"/>
              </a:endParaRPr>
            </a:p>
          </p:txBody>
        </p:sp>
        <p:sp>
          <p:nvSpPr>
            <p:cNvPr id="72" name="Text Box 106"/>
            <p:cNvSpPr txBox="1">
              <a:spLocks noChangeArrowheads="1"/>
            </p:cNvSpPr>
            <p:nvPr/>
          </p:nvSpPr>
          <p:spPr bwMode="auto">
            <a:xfrm>
              <a:off x="2007" y="2592"/>
              <a:ext cx="260" cy="288"/>
            </a:xfrm>
            <a:prstGeom prst="rect">
              <a:avLst/>
            </a:prstGeom>
            <a:noFill/>
            <a:ln w="9525">
              <a:noFill/>
              <a:miter lim="800000"/>
              <a:headEnd/>
              <a:tailEnd/>
            </a:ln>
          </p:spPr>
          <p:txBody>
            <a:bodyPr wrap="none">
              <a:spAutoFit/>
            </a:bodyPr>
            <a:lstStyle/>
            <a:p>
              <a:r>
                <a:rPr lang="en-US" altLang="zh-CN" b="1" i="1" dirty="0">
                  <a:latin typeface="Helvetica" pitchFamily="34" charset="0"/>
                </a:rPr>
                <a:t>x</a:t>
              </a:r>
              <a:r>
                <a:rPr lang="en-US" altLang="zh-CN" b="1" baseline="-25000" dirty="0">
                  <a:latin typeface="Helvetica" pitchFamily="34" charset="0"/>
                </a:rPr>
                <a:t>3</a:t>
              </a:r>
              <a:endParaRPr lang="en-US" altLang="zh-CN" b="1" dirty="0">
                <a:latin typeface="Helvetica" pitchFamily="34" charset="0"/>
              </a:endParaRPr>
            </a:p>
          </p:txBody>
        </p:sp>
        <p:sp>
          <p:nvSpPr>
            <p:cNvPr id="73" name="Text Box 107"/>
            <p:cNvSpPr txBox="1">
              <a:spLocks noChangeArrowheads="1"/>
            </p:cNvSpPr>
            <p:nvPr/>
          </p:nvSpPr>
          <p:spPr bwMode="auto">
            <a:xfrm>
              <a:off x="2734" y="2592"/>
              <a:ext cx="260" cy="288"/>
            </a:xfrm>
            <a:prstGeom prst="rect">
              <a:avLst/>
            </a:prstGeom>
            <a:noFill/>
            <a:ln w="9525">
              <a:noFill/>
              <a:miter lim="800000"/>
              <a:headEnd/>
              <a:tailEnd/>
            </a:ln>
          </p:spPr>
          <p:txBody>
            <a:bodyPr wrap="none">
              <a:spAutoFit/>
            </a:bodyPr>
            <a:lstStyle/>
            <a:p>
              <a:r>
                <a:rPr lang="en-US" altLang="zh-CN" b="1" i="1" dirty="0">
                  <a:latin typeface="Helvetica" pitchFamily="34" charset="0"/>
                </a:rPr>
                <a:t>x</a:t>
              </a:r>
              <a:r>
                <a:rPr lang="en-US" altLang="zh-CN" b="1" baseline="-25000" dirty="0">
                  <a:latin typeface="Helvetica" pitchFamily="34" charset="0"/>
                </a:rPr>
                <a:t>4</a:t>
              </a:r>
              <a:endParaRPr lang="en-US" altLang="zh-CN" b="1" dirty="0">
                <a:latin typeface="Helvetica" pitchFamily="34" charset="0"/>
              </a:endParaRPr>
            </a:p>
          </p:txBody>
        </p:sp>
        <p:sp>
          <p:nvSpPr>
            <p:cNvPr id="74" name="Text Box 108"/>
            <p:cNvSpPr txBox="1">
              <a:spLocks noChangeArrowheads="1"/>
            </p:cNvSpPr>
            <p:nvPr/>
          </p:nvSpPr>
          <p:spPr bwMode="auto">
            <a:xfrm>
              <a:off x="3797" y="2592"/>
              <a:ext cx="281" cy="285"/>
            </a:xfrm>
            <a:prstGeom prst="rect">
              <a:avLst/>
            </a:prstGeom>
            <a:noFill/>
            <a:ln w="9525">
              <a:noFill/>
              <a:miter lim="800000"/>
              <a:headEnd/>
              <a:tailEnd/>
            </a:ln>
          </p:spPr>
          <p:txBody>
            <a:bodyPr wrap="none">
              <a:spAutoFit/>
            </a:bodyPr>
            <a:lstStyle/>
            <a:p>
              <a:r>
                <a:rPr lang="en-US" altLang="zh-CN" b="1" i="1" dirty="0">
                  <a:latin typeface="Helvetica" pitchFamily="34" charset="0"/>
                </a:rPr>
                <a:t>x</a:t>
              </a:r>
              <a:r>
                <a:rPr lang="en-US" altLang="zh-CN" b="1" baseline="-25000" dirty="0">
                  <a:latin typeface="Helvetica" pitchFamily="34" charset="0"/>
                </a:rPr>
                <a:t>n</a:t>
              </a:r>
              <a:endParaRPr lang="en-US" altLang="zh-CN" b="1" dirty="0">
                <a:latin typeface="Helvetica" pitchFamily="34" charset="0"/>
              </a:endParaRPr>
            </a:p>
          </p:txBody>
        </p:sp>
        <p:sp>
          <p:nvSpPr>
            <p:cNvPr id="75" name="Text Box 109"/>
            <p:cNvSpPr txBox="1">
              <a:spLocks noChangeArrowheads="1"/>
            </p:cNvSpPr>
            <p:nvPr/>
          </p:nvSpPr>
          <p:spPr bwMode="auto">
            <a:xfrm>
              <a:off x="586" y="2061"/>
              <a:ext cx="251" cy="233"/>
            </a:xfrm>
            <a:prstGeom prst="rect">
              <a:avLst/>
            </a:prstGeom>
            <a:noFill/>
            <a:ln w="9525">
              <a:noFill/>
              <a:miter lim="800000"/>
              <a:headEnd/>
              <a:tailEnd/>
            </a:ln>
          </p:spPr>
          <p:txBody>
            <a:bodyPr wrap="none">
              <a:spAutoFit/>
            </a:bodyPr>
            <a:lstStyle/>
            <a:p>
              <a:r>
                <a:rPr lang="en-US" altLang="zh-CN" i="1" dirty="0">
                  <a:solidFill>
                    <a:srgbClr val="FF0000"/>
                  </a:solidFill>
                  <a:latin typeface="Helvetica" pitchFamily="34" charset="0"/>
                </a:rPr>
                <a:t>h</a:t>
              </a:r>
              <a:r>
                <a:rPr lang="en-US" altLang="zh-CN" baseline="-25000" dirty="0">
                  <a:solidFill>
                    <a:srgbClr val="FF0000"/>
                  </a:solidFill>
                  <a:latin typeface="Helvetica" pitchFamily="34" charset="0"/>
                </a:rPr>
                <a:t>1</a:t>
              </a:r>
              <a:endParaRPr lang="en-US" altLang="zh-CN" dirty="0">
                <a:solidFill>
                  <a:srgbClr val="FF0000"/>
                </a:solidFill>
                <a:latin typeface="Helvetica" pitchFamily="34" charset="0"/>
              </a:endParaRPr>
            </a:p>
          </p:txBody>
        </p:sp>
        <p:sp>
          <p:nvSpPr>
            <p:cNvPr id="76" name="Text Box 110"/>
            <p:cNvSpPr txBox="1">
              <a:spLocks noChangeArrowheads="1"/>
            </p:cNvSpPr>
            <p:nvPr/>
          </p:nvSpPr>
          <p:spPr bwMode="auto">
            <a:xfrm>
              <a:off x="1293" y="2061"/>
              <a:ext cx="251" cy="233"/>
            </a:xfrm>
            <a:prstGeom prst="rect">
              <a:avLst/>
            </a:prstGeom>
            <a:noFill/>
            <a:ln w="9525">
              <a:noFill/>
              <a:miter lim="800000"/>
              <a:headEnd/>
              <a:tailEnd/>
            </a:ln>
          </p:spPr>
          <p:txBody>
            <a:bodyPr wrap="none">
              <a:spAutoFit/>
            </a:bodyPr>
            <a:lstStyle/>
            <a:p>
              <a:r>
                <a:rPr lang="en-US" altLang="zh-CN" i="1" dirty="0">
                  <a:solidFill>
                    <a:srgbClr val="FF0000"/>
                  </a:solidFill>
                  <a:latin typeface="Helvetica" pitchFamily="34" charset="0"/>
                </a:rPr>
                <a:t>h</a:t>
              </a:r>
              <a:r>
                <a:rPr lang="en-US" altLang="zh-CN" baseline="-25000" dirty="0">
                  <a:solidFill>
                    <a:srgbClr val="FF0000"/>
                  </a:solidFill>
                  <a:latin typeface="Helvetica" pitchFamily="34" charset="0"/>
                </a:rPr>
                <a:t>2</a:t>
              </a:r>
              <a:endParaRPr lang="en-US" altLang="zh-CN" dirty="0">
                <a:solidFill>
                  <a:srgbClr val="FF0000"/>
                </a:solidFill>
                <a:latin typeface="Helvetica" pitchFamily="34" charset="0"/>
              </a:endParaRPr>
            </a:p>
          </p:txBody>
        </p:sp>
        <p:sp>
          <p:nvSpPr>
            <p:cNvPr id="77" name="Text Box 111"/>
            <p:cNvSpPr txBox="1">
              <a:spLocks noChangeArrowheads="1"/>
            </p:cNvSpPr>
            <p:nvPr/>
          </p:nvSpPr>
          <p:spPr bwMode="auto">
            <a:xfrm>
              <a:off x="2000" y="2061"/>
              <a:ext cx="251" cy="233"/>
            </a:xfrm>
            <a:prstGeom prst="rect">
              <a:avLst/>
            </a:prstGeom>
            <a:noFill/>
            <a:ln w="9525">
              <a:noFill/>
              <a:miter lim="800000"/>
              <a:headEnd/>
              <a:tailEnd/>
            </a:ln>
          </p:spPr>
          <p:txBody>
            <a:bodyPr wrap="none">
              <a:spAutoFit/>
            </a:bodyPr>
            <a:lstStyle/>
            <a:p>
              <a:r>
                <a:rPr lang="en-US" altLang="zh-CN" i="1" dirty="0">
                  <a:solidFill>
                    <a:srgbClr val="FF0000"/>
                  </a:solidFill>
                  <a:latin typeface="Helvetica" pitchFamily="34" charset="0"/>
                </a:rPr>
                <a:t>h</a:t>
              </a:r>
              <a:r>
                <a:rPr lang="en-US" altLang="zh-CN" baseline="-25000" dirty="0">
                  <a:solidFill>
                    <a:srgbClr val="FF0000"/>
                  </a:solidFill>
                  <a:latin typeface="Helvetica" pitchFamily="34" charset="0"/>
                </a:rPr>
                <a:t>3</a:t>
              </a:r>
              <a:endParaRPr lang="en-US" altLang="zh-CN" dirty="0">
                <a:solidFill>
                  <a:srgbClr val="FF0000"/>
                </a:solidFill>
                <a:latin typeface="Helvetica" pitchFamily="34" charset="0"/>
              </a:endParaRPr>
            </a:p>
          </p:txBody>
        </p:sp>
        <p:sp>
          <p:nvSpPr>
            <p:cNvPr id="78" name="Text Box 112"/>
            <p:cNvSpPr txBox="1">
              <a:spLocks noChangeArrowheads="1"/>
            </p:cNvSpPr>
            <p:nvPr/>
          </p:nvSpPr>
          <p:spPr bwMode="auto">
            <a:xfrm>
              <a:off x="2727" y="2061"/>
              <a:ext cx="251" cy="233"/>
            </a:xfrm>
            <a:prstGeom prst="rect">
              <a:avLst/>
            </a:prstGeom>
            <a:noFill/>
            <a:ln w="9525">
              <a:noFill/>
              <a:miter lim="800000"/>
              <a:headEnd/>
              <a:tailEnd/>
            </a:ln>
          </p:spPr>
          <p:txBody>
            <a:bodyPr wrap="none">
              <a:spAutoFit/>
            </a:bodyPr>
            <a:lstStyle/>
            <a:p>
              <a:r>
                <a:rPr lang="en-US" altLang="zh-CN" i="1" dirty="0">
                  <a:solidFill>
                    <a:srgbClr val="FF0000"/>
                  </a:solidFill>
                  <a:latin typeface="Helvetica" pitchFamily="34" charset="0"/>
                </a:rPr>
                <a:t>h</a:t>
              </a:r>
              <a:r>
                <a:rPr lang="en-US" altLang="zh-CN" baseline="-25000" dirty="0">
                  <a:solidFill>
                    <a:srgbClr val="FF0000"/>
                  </a:solidFill>
                  <a:latin typeface="Helvetica" pitchFamily="34" charset="0"/>
                </a:rPr>
                <a:t>4</a:t>
              </a:r>
              <a:endParaRPr lang="en-US" altLang="zh-CN" dirty="0">
                <a:solidFill>
                  <a:srgbClr val="FF0000"/>
                </a:solidFill>
                <a:latin typeface="Helvetica" pitchFamily="34" charset="0"/>
              </a:endParaRPr>
            </a:p>
          </p:txBody>
        </p:sp>
        <p:sp>
          <p:nvSpPr>
            <p:cNvPr id="79" name="Text Box 113"/>
            <p:cNvSpPr txBox="1">
              <a:spLocks noChangeArrowheads="1"/>
            </p:cNvSpPr>
            <p:nvPr/>
          </p:nvSpPr>
          <p:spPr bwMode="auto">
            <a:xfrm>
              <a:off x="3790" y="2061"/>
              <a:ext cx="274" cy="285"/>
            </a:xfrm>
            <a:prstGeom prst="rect">
              <a:avLst/>
            </a:prstGeom>
            <a:noFill/>
            <a:ln w="9525">
              <a:noFill/>
              <a:miter lim="800000"/>
              <a:headEnd/>
              <a:tailEnd/>
            </a:ln>
          </p:spPr>
          <p:txBody>
            <a:bodyPr wrap="none">
              <a:spAutoFit/>
            </a:bodyPr>
            <a:lstStyle/>
            <a:p>
              <a:r>
                <a:rPr lang="en-US" altLang="zh-CN" i="1" dirty="0">
                  <a:solidFill>
                    <a:srgbClr val="FF0000"/>
                  </a:solidFill>
                  <a:latin typeface="Helvetica" pitchFamily="34" charset="0"/>
                </a:rPr>
                <a:t>h</a:t>
              </a:r>
              <a:r>
                <a:rPr lang="en-US" altLang="zh-CN" baseline="-25000" dirty="0">
                  <a:solidFill>
                    <a:srgbClr val="FF0000"/>
                  </a:solidFill>
                  <a:latin typeface="Helvetica" pitchFamily="34" charset="0"/>
                </a:rPr>
                <a:t>n</a:t>
              </a:r>
              <a:endParaRPr lang="en-US" altLang="zh-CN" dirty="0">
                <a:solidFill>
                  <a:srgbClr val="FF0000"/>
                </a:solidFill>
                <a:latin typeface="Helvetica" pitchFamily="34" charset="0"/>
              </a:endParaRPr>
            </a:p>
          </p:txBody>
        </p:sp>
        <p:sp>
          <p:nvSpPr>
            <p:cNvPr id="80" name="Text Box 114"/>
            <p:cNvSpPr txBox="1">
              <a:spLocks noChangeArrowheads="1"/>
            </p:cNvSpPr>
            <p:nvPr/>
          </p:nvSpPr>
          <p:spPr bwMode="auto">
            <a:xfrm>
              <a:off x="600" y="1503"/>
              <a:ext cx="249" cy="288"/>
            </a:xfrm>
            <a:prstGeom prst="rect">
              <a:avLst/>
            </a:prstGeom>
            <a:noFill/>
            <a:ln w="9525">
              <a:noFill/>
              <a:miter lim="800000"/>
              <a:headEnd/>
              <a:tailEnd/>
            </a:ln>
          </p:spPr>
          <p:txBody>
            <a:bodyPr wrap="none">
              <a:spAutoFit/>
            </a:bodyPr>
            <a:lstStyle/>
            <a:p>
              <a:r>
                <a:rPr lang="en-US" altLang="zh-CN" i="1" dirty="0">
                  <a:latin typeface="Helvetica" pitchFamily="34" charset="0"/>
                </a:rPr>
                <a:t>y</a:t>
              </a:r>
              <a:r>
                <a:rPr lang="en-US" altLang="zh-CN" baseline="-25000" dirty="0">
                  <a:latin typeface="Helvetica" pitchFamily="34" charset="0"/>
                </a:rPr>
                <a:t>1</a:t>
              </a:r>
              <a:endParaRPr lang="en-US" altLang="zh-CN" dirty="0">
                <a:latin typeface="Helvetica" pitchFamily="34" charset="0"/>
              </a:endParaRPr>
            </a:p>
          </p:txBody>
        </p:sp>
        <p:sp>
          <p:nvSpPr>
            <p:cNvPr id="81" name="Text Box 115"/>
            <p:cNvSpPr txBox="1">
              <a:spLocks noChangeArrowheads="1"/>
            </p:cNvSpPr>
            <p:nvPr/>
          </p:nvSpPr>
          <p:spPr bwMode="auto">
            <a:xfrm>
              <a:off x="1307" y="1503"/>
              <a:ext cx="249" cy="288"/>
            </a:xfrm>
            <a:prstGeom prst="rect">
              <a:avLst/>
            </a:prstGeom>
            <a:noFill/>
            <a:ln w="9525">
              <a:noFill/>
              <a:miter lim="800000"/>
              <a:headEnd/>
              <a:tailEnd/>
            </a:ln>
          </p:spPr>
          <p:txBody>
            <a:bodyPr wrap="none">
              <a:spAutoFit/>
            </a:bodyPr>
            <a:lstStyle/>
            <a:p>
              <a:r>
                <a:rPr lang="en-US" altLang="zh-CN" i="1" dirty="0">
                  <a:latin typeface="Helvetica" pitchFamily="34" charset="0"/>
                </a:rPr>
                <a:t>y</a:t>
              </a:r>
              <a:r>
                <a:rPr lang="en-US" altLang="zh-CN" baseline="-25000" dirty="0">
                  <a:latin typeface="Helvetica" pitchFamily="34" charset="0"/>
                </a:rPr>
                <a:t>2</a:t>
              </a:r>
              <a:endParaRPr lang="en-US" altLang="zh-CN" dirty="0">
                <a:latin typeface="Helvetica" pitchFamily="34" charset="0"/>
              </a:endParaRPr>
            </a:p>
          </p:txBody>
        </p:sp>
        <p:sp>
          <p:nvSpPr>
            <p:cNvPr id="82" name="Text Box 116"/>
            <p:cNvSpPr txBox="1">
              <a:spLocks noChangeArrowheads="1"/>
            </p:cNvSpPr>
            <p:nvPr/>
          </p:nvSpPr>
          <p:spPr bwMode="auto">
            <a:xfrm>
              <a:off x="2014" y="1503"/>
              <a:ext cx="249" cy="288"/>
            </a:xfrm>
            <a:prstGeom prst="rect">
              <a:avLst/>
            </a:prstGeom>
            <a:noFill/>
            <a:ln w="9525">
              <a:noFill/>
              <a:miter lim="800000"/>
              <a:headEnd/>
              <a:tailEnd/>
            </a:ln>
          </p:spPr>
          <p:txBody>
            <a:bodyPr wrap="none">
              <a:spAutoFit/>
            </a:bodyPr>
            <a:lstStyle/>
            <a:p>
              <a:r>
                <a:rPr lang="en-US" altLang="zh-CN" i="1" dirty="0">
                  <a:latin typeface="Helvetica" pitchFamily="34" charset="0"/>
                </a:rPr>
                <a:t>y</a:t>
              </a:r>
              <a:r>
                <a:rPr lang="en-US" altLang="zh-CN" baseline="-25000" dirty="0">
                  <a:latin typeface="Helvetica" pitchFamily="34" charset="0"/>
                </a:rPr>
                <a:t>3</a:t>
              </a:r>
              <a:endParaRPr lang="en-US" altLang="zh-CN" dirty="0">
                <a:latin typeface="Helvetica" pitchFamily="34" charset="0"/>
              </a:endParaRPr>
            </a:p>
          </p:txBody>
        </p:sp>
        <p:sp>
          <p:nvSpPr>
            <p:cNvPr id="83" name="Text Box 117"/>
            <p:cNvSpPr txBox="1">
              <a:spLocks noChangeArrowheads="1"/>
            </p:cNvSpPr>
            <p:nvPr/>
          </p:nvSpPr>
          <p:spPr bwMode="auto">
            <a:xfrm>
              <a:off x="2741" y="1503"/>
              <a:ext cx="249" cy="288"/>
            </a:xfrm>
            <a:prstGeom prst="rect">
              <a:avLst/>
            </a:prstGeom>
            <a:noFill/>
            <a:ln w="9525">
              <a:noFill/>
              <a:miter lim="800000"/>
              <a:headEnd/>
              <a:tailEnd/>
            </a:ln>
          </p:spPr>
          <p:txBody>
            <a:bodyPr wrap="none">
              <a:spAutoFit/>
            </a:bodyPr>
            <a:lstStyle/>
            <a:p>
              <a:r>
                <a:rPr lang="en-US" altLang="zh-CN" i="1" dirty="0">
                  <a:latin typeface="Helvetica" pitchFamily="34" charset="0"/>
                </a:rPr>
                <a:t>y</a:t>
              </a:r>
              <a:r>
                <a:rPr lang="en-US" altLang="zh-CN" baseline="-25000" dirty="0">
                  <a:latin typeface="Helvetica" pitchFamily="34" charset="0"/>
                </a:rPr>
                <a:t>4</a:t>
              </a:r>
              <a:endParaRPr lang="en-US" altLang="zh-CN" dirty="0">
                <a:latin typeface="Helvetica" pitchFamily="34" charset="0"/>
              </a:endParaRPr>
            </a:p>
          </p:txBody>
        </p:sp>
        <p:sp>
          <p:nvSpPr>
            <p:cNvPr id="84" name="Text Box 118"/>
            <p:cNvSpPr txBox="1">
              <a:spLocks noChangeArrowheads="1"/>
            </p:cNvSpPr>
            <p:nvPr/>
          </p:nvSpPr>
          <p:spPr bwMode="auto">
            <a:xfrm>
              <a:off x="3804" y="1503"/>
              <a:ext cx="265" cy="285"/>
            </a:xfrm>
            <a:prstGeom prst="rect">
              <a:avLst/>
            </a:prstGeom>
            <a:noFill/>
            <a:ln w="9525">
              <a:noFill/>
              <a:miter lim="800000"/>
              <a:headEnd/>
              <a:tailEnd/>
            </a:ln>
          </p:spPr>
          <p:txBody>
            <a:bodyPr wrap="none">
              <a:spAutoFit/>
            </a:bodyPr>
            <a:lstStyle/>
            <a:p>
              <a:r>
                <a:rPr lang="en-US" altLang="zh-CN" i="1" dirty="0">
                  <a:latin typeface="Helvetica" pitchFamily="34" charset="0"/>
                </a:rPr>
                <a:t>y</a:t>
              </a:r>
              <a:r>
                <a:rPr lang="en-US" altLang="zh-CN" baseline="-25000" dirty="0">
                  <a:latin typeface="Helvetica" pitchFamily="34" charset="0"/>
                </a:rPr>
                <a:t>n</a:t>
              </a:r>
              <a:endParaRPr lang="en-US" altLang="zh-CN" dirty="0">
                <a:latin typeface="Helvetica" pitchFamily="34" charset="0"/>
              </a:endParaRPr>
            </a:p>
          </p:txBody>
        </p:sp>
        <p:sp>
          <p:nvSpPr>
            <p:cNvPr id="85" name="Line 119"/>
            <p:cNvSpPr>
              <a:spLocks noChangeShapeType="1"/>
            </p:cNvSpPr>
            <p:nvPr/>
          </p:nvSpPr>
          <p:spPr bwMode="auto">
            <a:xfrm>
              <a:off x="3582" y="2195"/>
              <a:ext cx="196" cy="1"/>
            </a:xfrm>
            <a:prstGeom prst="line">
              <a:avLst/>
            </a:prstGeom>
            <a:noFill/>
            <a:ln w="19050">
              <a:solidFill>
                <a:schemeClr val="tx1"/>
              </a:solidFill>
              <a:round/>
              <a:headEnd/>
              <a:tailEnd/>
            </a:ln>
          </p:spPr>
          <p:txBody>
            <a:bodyPr/>
            <a:lstStyle/>
            <a:p>
              <a:endParaRPr lang="zh-CN" altLang="en-US"/>
            </a:p>
          </p:txBody>
        </p:sp>
        <p:sp>
          <p:nvSpPr>
            <p:cNvPr id="86" name="Line 120"/>
            <p:cNvSpPr>
              <a:spLocks noChangeShapeType="1"/>
            </p:cNvSpPr>
            <p:nvPr/>
          </p:nvSpPr>
          <p:spPr bwMode="auto">
            <a:xfrm>
              <a:off x="2990" y="2195"/>
              <a:ext cx="193" cy="1"/>
            </a:xfrm>
            <a:prstGeom prst="line">
              <a:avLst/>
            </a:prstGeom>
            <a:noFill/>
            <a:ln w="19050">
              <a:solidFill>
                <a:schemeClr val="tx1"/>
              </a:solidFill>
              <a:round/>
              <a:headEnd/>
              <a:tailEnd/>
            </a:ln>
          </p:spPr>
          <p:txBody>
            <a:bodyPr/>
            <a:lstStyle/>
            <a:p>
              <a:endParaRPr lang="zh-CN" altLang="en-US"/>
            </a:p>
          </p:txBody>
        </p:sp>
      </p:grpSp>
      <p:sp>
        <p:nvSpPr>
          <p:cNvPr id="153" name="Text Box 70"/>
          <p:cNvSpPr txBox="1">
            <a:spLocks noChangeArrowheads="1"/>
          </p:cNvSpPr>
          <p:nvPr/>
        </p:nvSpPr>
        <p:spPr bwMode="auto">
          <a:xfrm>
            <a:off x="6672263" y="2706469"/>
            <a:ext cx="2014537" cy="369332"/>
          </a:xfrm>
          <a:prstGeom prst="rect">
            <a:avLst/>
          </a:prstGeom>
          <a:noFill/>
          <a:ln w="28575">
            <a:solidFill>
              <a:schemeClr val="accent2"/>
            </a:solidFill>
            <a:miter lim="800000"/>
            <a:headEnd/>
            <a:tailEnd/>
          </a:ln>
        </p:spPr>
        <p:txBody>
          <a:bodyPr>
            <a:spAutoFit/>
          </a:bodyPr>
          <a:lstStyle/>
          <a:p>
            <a:pPr algn="ctr"/>
            <a:r>
              <a:rPr lang="en-US" altLang="zh-CN" dirty="0" smtClean="0">
                <a:solidFill>
                  <a:srgbClr val="FF0000"/>
                </a:solidFill>
                <a:latin typeface="Helvetica" pitchFamily="34" charset="0"/>
              </a:rPr>
              <a:t>LDCRF</a:t>
            </a:r>
            <a:endParaRPr lang="en-US" altLang="zh-CN" dirty="0">
              <a:solidFill>
                <a:srgbClr val="FF0000"/>
              </a:solidFill>
              <a:latin typeface="Helvetica" pitchFamily="34" charset="0"/>
            </a:endParaRPr>
          </a:p>
        </p:txBody>
      </p:sp>
      <p:sp>
        <p:nvSpPr>
          <p:cNvPr id="155" name="正方形/長方形 5"/>
          <p:cNvSpPr/>
          <p:nvPr/>
        </p:nvSpPr>
        <p:spPr>
          <a:xfrm>
            <a:off x="762000" y="2667000"/>
            <a:ext cx="5638800" cy="609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C00000"/>
              </a:solidFill>
            </a:endParaRPr>
          </a:p>
        </p:txBody>
      </p:sp>
      <p:graphicFrame>
        <p:nvGraphicFramePr>
          <p:cNvPr id="112" name="Object 2"/>
          <p:cNvGraphicFramePr>
            <a:graphicFrameLocks noChangeAspect="1"/>
          </p:cNvGraphicFramePr>
          <p:nvPr>
            <p:extLst/>
          </p:nvPr>
        </p:nvGraphicFramePr>
        <p:xfrm>
          <a:off x="762000" y="5200650"/>
          <a:ext cx="3236913" cy="719137"/>
        </p:xfrm>
        <a:graphic>
          <a:graphicData uri="http://schemas.openxmlformats.org/presentationml/2006/ole">
            <mc:AlternateContent xmlns:mc="http://schemas.openxmlformats.org/markup-compatibility/2006">
              <mc:Choice xmlns:v="urn:schemas-microsoft-com:vml" Requires="v">
                <p:oleObj spid="_x0000_s14404" name="Equation" r:id="rId4" imgW="1828800" imgH="406080" progId="Equation.3">
                  <p:embed/>
                </p:oleObj>
              </mc:Choice>
              <mc:Fallback>
                <p:oleObj name="Equation" r:id="rId4" imgW="1828800" imgH="40608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200650"/>
                        <a:ext cx="3236913" cy="719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3" name="Object 3"/>
          <p:cNvGraphicFramePr>
            <a:graphicFrameLocks noChangeAspect="1"/>
          </p:cNvGraphicFramePr>
          <p:nvPr>
            <p:extLst/>
          </p:nvPr>
        </p:nvGraphicFramePr>
        <p:xfrm>
          <a:off x="4251325" y="4973637"/>
          <a:ext cx="4352925" cy="969963"/>
        </p:xfrm>
        <a:graphic>
          <a:graphicData uri="http://schemas.openxmlformats.org/presentationml/2006/ole">
            <mc:AlternateContent xmlns:mc="http://schemas.openxmlformats.org/markup-compatibility/2006">
              <mc:Choice xmlns:v="urn:schemas-microsoft-com:vml" Requires="v">
                <p:oleObj spid="_x0000_s14405" name="Equation" r:id="rId6" imgW="2273040" imgH="507960" progId="Equation.3">
                  <p:embed/>
                </p:oleObj>
              </mc:Choice>
              <mc:Fallback>
                <p:oleObj name="Equation" r:id="rId6" imgW="2273040" imgH="5079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1325" y="4973637"/>
                        <a:ext cx="4352925" cy="969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4" name="椭圆 7"/>
          <p:cNvSpPr>
            <a:spLocks noChangeAspect="1" noChangeArrowheads="1"/>
          </p:cNvSpPr>
          <p:nvPr/>
        </p:nvSpPr>
        <p:spPr bwMode="auto">
          <a:xfrm>
            <a:off x="2057400" y="5410200"/>
            <a:ext cx="1143000" cy="609600"/>
          </a:xfrm>
          <a:prstGeom prst="ellipse">
            <a:avLst/>
          </a:prstGeom>
          <a:noFill/>
          <a:ln w="9525" algn="ctr">
            <a:solidFill>
              <a:srgbClr val="FF0000"/>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Tree>
    <p:extLst>
      <p:ext uri="{BB962C8B-B14F-4D97-AF65-F5344CB8AC3E}">
        <p14:creationId xmlns:p14="http://schemas.microsoft.com/office/powerpoint/2010/main" val="351498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randombar(horizontal)">
                                      <p:cBhvr>
                                        <p:cTn id="7" dur="500"/>
                                        <p:tgtEl>
                                          <p:spTgt spid="112"/>
                                        </p:tgtEl>
                                      </p:cBhvr>
                                    </p:animEffect>
                                  </p:childTnLst>
                                </p:cTn>
                              </p:par>
                              <p:par>
                                <p:cTn id="8" presetID="14" presetClass="entr" presetSubtype="10" fill="hold"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randombar(horizontal)">
                                      <p:cBhvr>
                                        <p:cTn id="10" dur="500"/>
                                        <p:tgtEl>
                                          <p:spTgt spid="1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randombar(horizontal)">
                                      <p:cBhvr>
                                        <p:cTn id="13"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chemeClr val="accent2">
                    <a:lumMod val="75000"/>
                  </a:schemeClr>
                </a:solidFill>
              </a:rPr>
              <a:t>Latent-dynamic CRFs (LDCRF)</a:t>
            </a:r>
          </a:p>
          <a:p>
            <a:pPr lvl="1"/>
            <a:r>
              <a:rPr lang="en-US" altLang="zh-CN" dirty="0" smtClean="0"/>
              <a:t>Training </a:t>
            </a:r>
            <a:r>
              <a:rPr lang="en-US" altLang="zh-CN" dirty="0"/>
              <a:t>is </a:t>
            </a:r>
            <a:r>
              <a:rPr lang="en-US" altLang="zh-CN" dirty="0">
                <a:solidFill>
                  <a:srgbClr val="FF0000"/>
                </a:solidFill>
              </a:rPr>
              <a:t>slow </a:t>
            </a:r>
          </a:p>
          <a:p>
            <a:pPr lvl="2"/>
            <a:r>
              <a:rPr lang="en-US" altLang="zh-CN" dirty="0"/>
              <a:t>May need </a:t>
            </a:r>
            <a:r>
              <a:rPr lang="en-US" altLang="zh-CN" dirty="0">
                <a:solidFill>
                  <a:srgbClr val="FF0000"/>
                </a:solidFill>
              </a:rPr>
              <a:t>week-level time</a:t>
            </a:r>
            <a:r>
              <a:rPr lang="en-US" altLang="zh-CN" dirty="0"/>
              <a:t> </a:t>
            </a:r>
            <a:endParaRPr lang="en-US" altLang="zh-CN" dirty="0" smtClean="0"/>
          </a:p>
          <a:p>
            <a:endParaRPr lang="en-US" altLang="zh-CN" dirty="0" smtClean="0">
              <a:solidFill>
                <a:schemeClr val="accent2">
                  <a:lumMod val="75000"/>
                </a:schemeClr>
              </a:solidFill>
            </a:endParaRPr>
          </a:p>
          <a:p>
            <a:r>
              <a:rPr lang="en-US" altLang="zh-CN" dirty="0" smtClean="0">
                <a:solidFill>
                  <a:schemeClr val="accent2">
                    <a:lumMod val="75000"/>
                  </a:schemeClr>
                </a:solidFill>
              </a:rPr>
              <a:t>Solution</a:t>
            </a:r>
          </a:p>
          <a:p>
            <a:pPr lvl="1"/>
            <a:r>
              <a:rPr lang="en-US" altLang="zh-CN" dirty="0" smtClean="0"/>
              <a:t>Perceptron is </a:t>
            </a:r>
            <a:r>
              <a:rPr lang="en-US" altLang="zh-CN" dirty="0" smtClean="0">
                <a:solidFill>
                  <a:srgbClr val="FF0000"/>
                </a:solidFill>
              </a:rPr>
              <a:t>much faster </a:t>
            </a:r>
            <a:r>
              <a:rPr lang="en-US" altLang="zh-CN" dirty="0" smtClean="0"/>
              <a:t>than CRF</a:t>
            </a:r>
          </a:p>
          <a:p>
            <a:pPr lvl="1"/>
            <a:r>
              <a:rPr lang="en-US" altLang="zh-CN" dirty="0" smtClean="0"/>
              <a:t>Latent CRF -&gt; </a:t>
            </a:r>
            <a:r>
              <a:rPr lang="en-US" altLang="zh-CN" sz="2400" b="1" dirty="0" smtClean="0">
                <a:solidFill>
                  <a:schemeClr val="accent2">
                    <a:lumMod val="75000"/>
                  </a:schemeClr>
                </a:solidFill>
              </a:rPr>
              <a:t>Latent perceptron</a:t>
            </a:r>
          </a:p>
          <a:p>
            <a:pPr marL="914400" lvl="1" indent="-457200">
              <a:buAutoNum type="arabicParenR"/>
            </a:pPr>
            <a:endParaRPr lang="en-US" altLang="zh-CN" dirty="0">
              <a:solidFill>
                <a:srgbClr val="FF0000"/>
              </a:solidFill>
            </a:endParaRPr>
          </a:p>
          <a:p>
            <a:pPr marL="914400" lvl="1" indent="-457200">
              <a:buAutoNum type="arabicParenR"/>
            </a:pPr>
            <a:endParaRPr lang="en-US" altLang="zh-CN" dirty="0" smtClean="0">
              <a:solidFill>
                <a:srgbClr val="FF0000"/>
              </a:solidFill>
            </a:endParaRPr>
          </a:p>
          <a:p>
            <a:pPr marL="914400" lvl="1" indent="-457200">
              <a:buAutoNum type="arabicParenR"/>
            </a:pPr>
            <a:endParaRPr lang="en-US" altLang="zh-CN" dirty="0">
              <a:solidFill>
                <a:srgbClr val="FF0000"/>
              </a:solidFill>
            </a:endParaRPr>
          </a:p>
          <a:p>
            <a:pPr marL="457200" lvl="1" indent="0">
              <a:buNone/>
            </a:pPr>
            <a:endParaRPr lang="en-US" altLang="zh-CN" dirty="0" smtClean="0"/>
          </a:p>
        </p:txBody>
      </p:sp>
      <p:sp>
        <p:nvSpPr>
          <p:cNvPr id="3" name="标题 2"/>
          <p:cNvSpPr>
            <a:spLocks noGrp="1"/>
          </p:cNvSpPr>
          <p:nvPr>
            <p:ph type="title"/>
          </p:nvPr>
        </p:nvSpPr>
        <p:spPr/>
        <p:txBody>
          <a:bodyPr/>
          <a:lstStyle/>
          <a:p>
            <a:r>
              <a:rPr lang="en-US" altLang="zh-CN" dirty="0" smtClean="0"/>
              <a:t>For </a:t>
            </a:r>
            <a:r>
              <a:rPr lang="en-US" altLang="zh-CN" dirty="0" smtClean="0">
                <a:solidFill>
                  <a:srgbClr val="FFC000"/>
                </a:solidFill>
              </a:rPr>
              <a:t>Large-scale</a:t>
            </a:r>
            <a:r>
              <a:rPr lang="en-US" altLang="zh-CN" dirty="0" smtClean="0"/>
              <a:t> Structured Prediction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41</a:t>
            </a:fld>
            <a:endParaRPr lang="zh-CN" altLang="en-US"/>
          </a:p>
        </p:txBody>
      </p:sp>
      <p:sp>
        <p:nvSpPr>
          <p:cNvPr id="5" name="椭圆 7"/>
          <p:cNvSpPr>
            <a:spLocks noChangeAspect="1" noChangeArrowheads="1"/>
          </p:cNvSpPr>
          <p:nvPr/>
        </p:nvSpPr>
        <p:spPr bwMode="auto">
          <a:xfrm>
            <a:off x="567000" y="-36000"/>
            <a:ext cx="2385000" cy="609600"/>
          </a:xfrm>
          <a:prstGeom prst="ellipse">
            <a:avLst/>
          </a:prstGeom>
          <a:noFill/>
          <a:ln w="19050" algn="ctr">
            <a:solidFill>
              <a:srgbClr val="FFC000"/>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6" name="矩形 5"/>
          <p:cNvSpPr/>
          <p:nvPr/>
        </p:nvSpPr>
        <p:spPr>
          <a:xfrm>
            <a:off x="3222000" y="4824000"/>
            <a:ext cx="5617800" cy="1477328"/>
          </a:xfrm>
          <a:prstGeom prst="rect">
            <a:avLst/>
          </a:prstGeom>
        </p:spPr>
        <p:txBody>
          <a:bodyPr wrap="square">
            <a:spAutoFit/>
          </a:bodyPr>
          <a:lstStyle/>
          <a:p>
            <a:r>
              <a:rPr lang="af-ZA" altLang="zh-CN" dirty="0" smtClean="0"/>
              <a:t>Sun et al. </a:t>
            </a:r>
            <a:r>
              <a:rPr lang="af-ZA" altLang="zh-CN" dirty="0"/>
              <a:t>Latent variable perceptron algorithm for structured classification. IJCAI 2009.</a:t>
            </a:r>
          </a:p>
          <a:p>
            <a:endParaRPr lang="af-ZA" altLang="zh-CN" dirty="0"/>
          </a:p>
          <a:p>
            <a:r>
              <a:rPr lang="af-ZA" altLang="zh-CN" dirty="0" smtClean="0"/>
              <a:t>Sun et al. </a:t>
            </a:r>
            <a:r>
              <a:rPr lang="af-ZA" altLang="zh-CN" dirty="0"/>
              <a:t>Latent structured perceptrons for large-scale learning with hidden information. TKDE </a:t>
            </a:r>
            <a:r>
              <a:rPr lang="af-ZA" altLang="zh-CN" dirty="0" smtClean="0"/>
              <a:t>2013.</a:t>
            </a:r>
          </a:p>
        </p:txBody>
      </p:sp>
    </p:spTree>
    <p:extLst>
      <p:ext uri="{BB962C8B-B14F-4D97-AF65-F5344CB8AC3E}">
        <p14:creationId xmlns:p14="http://schemas.microsoft.com/office/powerpoint/2010/main" val="93800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3" dur="500"/>
                                        <p:tgtEl>
                                          <p:spTgt spid="2">
                                            <p:txEl>
                                              <p:pRg st="1" end="1"/>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1" dur="500"/>
                                        <p:tgtEl>
                                          <p:spTgt spid="2">
                                            <p:txEl>
                                              <p:pRg st="4" end="4"/>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randombar(horizontal)">
                                      <p:cBhvr>
                                        <p:cTn id="2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t>F</a:t>
            </a:r>
            <a:r>
              <a:rPr lang="en-US" altLang="zh-CN" dirty="0" smtClean="0"/>
              <a:t>or </a:t>
            </a:r>
            <a:r>
              <a:rPr lang="en-US" altLang="zh-CN" dirty="0"/>
              <a:t>fast </a:t>
            </a:r>
            <a:r>
              <a:rPr lang="en-US" altLang="zh-CN" dirty="0" smtClean="0"/>
              <a:t>training of latent variable models</a:t>
            </a:r>
            <a:r>
              <a:rPr lang="en-US" altLang="zh-CN" dirty="0">
                <a:solidFill>
                  <a:schemeClr val="accent2">
                    <a:lumMod val="75000"/>
                  </a:schemeClr>
                </a:solidFill>
              </a:rPr>
              <a:t/>
            </a:r>
            <a:br>
              <a:rPr lang="en-US" altLang="zh-CN" dirty="0">
                <a:solidFill>
                  <a:schemeClr val="accent2">
                    <a:lumMod val="75000"/>
                  </a:schemeClr>
                </a:solidFill>
              </a:rPr>
            </a:br>
            <a:r>
              <a:rPr lang="en-US" altLang="zh-CN" sz="1600" b="0" dirty="0"/>
              <a:t>(</a:t>
            </a:r>
            <a:r>
              <a:rPr lang="en-US" altLang="zh-CN" sz="1600" b="0" dirty="0" smtClean="0">
                <a:cs typeface="Kartika" pitchFamily="18" charset="0"/>
              </a:rPr>
              <a:t>Sun et al., </a:t>
            </a:r>
            <a:r>
              <a:rPr lang="en-US" altLang="zh-CN" sz="1600" b="0" dirty="0">
                <a:cs typeface="Kartika" pitchFamily="18" charset="0"/>
              </a:rPr>
              <a:t>IJCAI </a:t>
            </a:r>
            <a:r>
              <a:rPr lang="en-US" altLang="zh-CN" sz="1600" b="0" dirty="0" smtClean="0">
                <a:cs typeface="Kartika" pitchFamily="18" charset="0"/>
              </a:rPr>
              <a:t>2009; Sun et al., TKDE 2013)</a:t>
            </a:r>
            <a:endParaRPr lang="zh-CN" altLang="en-US" sz="1800" b="0" dirty="0"/>
          </a:p>
        </p:txBody>
      </p:sp>
      <p:sp>
        <p:nvSpPr>
          <p:cNvPr id="3" name="标题 2"/>
          <p:cNvSpPr>
            <a:spLocks noGrp="1"/>
          </p:cNvSpPr>
          <p:nvPr>
            <p:ph type="title"/>
          </p:nvPr>
        </p:nvSpPr>
        <p:spPr/>
        <p:txBody>
          <a:bodyPr/>
          <a:lstStyle/>
          <a:p>
            <a:r>
              <a:rPr lang="en-US" altLang="zh-CN" dirty="0"/>
              <a:t>Latent Variable Perceptron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42</a:t>
            </a:fld>
            <a:endParaRPr lang="zh-CN" altLang="en-US"/>
          </a:p>
        </p:txBody>
      </p:sp>
      <p:sp>
        <p:nvSpPr>
          <p:cNvPr id="16" name="椭圆 3"/>
          <p:cNvSpPr>
            <a:spLocks noChangeAspect="1" noChangeArrowheads="1"/>
          </p:cNvSpPr>
          <p:nvPr/>
        </p:nvSpPr>
        <p:spPr bwMode="auto">
          <a:xfrm>
            <a:off x="1682552" y="2056606"/>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17" name="椭圆 7"/>
          <p:cNvSpPr>
            <a:spLocks noChangeAspect="1" noChangeArrowheads="1"/>
          </p:cNvSpPr>
          <p:nvPr/>
        </p:nvSpPr>
        <p:spPr bwMode="auto">
          <a:xfrm>
            <a:off x="1682552" y="26281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18" name="椭圆 8"/>
          <p:cNvSpPr>
            <a:spLocks noChangeAspect="1" noChangeArrowheads="1"/>
          </p:cNvSpPr>
          <p:nvPr/>
        </p:nvSpPr>
        <p:spPr bwMode="auto">
          <a:xfrm>
            <a:off x="1682552" y="3199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19" name="椭圆 9"/>
          <p:cNvSpPr>
            <a:spLocks noChangeAspect="1" noChangeArrowheads="1"/>
          </p:cNvSpPr>
          <p:nvPr/>
        </p:nvSpPr>
        <p:spPr bwMode="auto">
          <a:xfrm>
            <a:off x="1682552" y="4342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20" name="椭圆 10"/>
          <p:cNvSpPr>
            <a:spLocks noChangeAspect="1" noChangeArrowheads="1"/>
          </p:cNvSpPr>
          <p:nvPr/>
        </p:nvSpPr>
        <p:spPr bwMode="auto">
          <a:xfrm>
            <a:off x="1682552" y="4914106"/>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solidFill>
                <a:srgbClr val="FF0000"/>
              </a:solidFill>
              <a:ea typeface="宋体" pitchFamily="2" charset="-122"/>
            </a:endParaRPr>
          </a:p>
        </p:txBody>
      </p:sp>
      <p:sp>
        <p:nvSpPr>
          <p:cNvPr id="21" name="椭圆 11"/>
          <p:cNvSpPr>
            <a:spLocks noChangeAspect="1" noChangeArrowheads="1"/>
          </p:cNvSpPr>
          <p:nvPr/>
        </p:nvSpPr>
        <p:spPr bwMode="auto">
          <a:xfrm>
            <a:off x="1682552" y="5485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22" name="椭圆 12"/>
          <p:cNvSpPr>
            <a:spLocks noChangeAspect="1" noChangeArrowheads="1"/>
          </p:cNvSpPr>
          <p:nvPr/>
        </p:nvSpPr>
        <p:spPr bwMode="auto">
          <a:xfrm>
            <a:off x="3039865" y="2056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23" name="椭圆 13"/>
          <p:cNvSpPr>
            <a:spLocks noChangeAspect="1" noChangeArrowheads="1"/>
          </p:cNvSpPr>
          <p:nvPr/>
        </p:nvSpPr>
        <p:spPr bwMode="auto">
          <a:xfrm>
            <a:off x="3039865" y="26281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24" name="椭圆 14"/>
          <p:cNvSpPr>
            <a:spLocks noChangeAspect="1" noChangeArrowheads="1"/>
          </p:cNvSpPr>
          <p:nvPr/>
        </p:nvSpPr>
        <p:spPr bwMode="auto">
          <a:xfrm>
            <a:off x="3039865" y="3199606"/>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25" name="椭圆 15"/>
          <p:cNvSpPr>
            <a:spLocks noChangeAspect="1" noChangeArrowheads="1"/>
          </p:cNvSpPr>
          <p:nvPr/>
        </p:nvSpPr>
        <p:spPr bwMode="auto">
          <a:xfrm>
            <a:off x="3039865" y="4342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26" name="椭圆 16"/>
          <p:cNvSpPr>
            <a:spLocks noChangeAspect="1" noChangeArrowheads="1"/>
          </p:cNvSpPr>
          <p:nvPr/>
        </p:nvSpPr>
        <p:spPr bwMode="auto">
          <a:xfrm>
            <a:off x="3039865" y="49141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27" name="椭圆 17"/>
          <p:cNvSpPr>
            <a:spLocks noChangeAspect="1" noChangeArrowheads="1"/>
          </p:cNvSpPr>
          <p:nvPr/>
        </p:nvSpPr>
        <p:spPr bwMode="auto">
          <a:xfrm>
            <a:off x="3039865" y="5485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28" name="椭圆 18"/>
          <p:cNvSpPr>
            <a:spLocks noChangeAspect="1" noChangeArrowheads="1"/>
          </p:cNvSpPr>
          <p:nvPr/>
        </p:nvSpPr>
        <p:spPr bwMode="auto">
          <a:xfrm>
            <a:off x="4325740" y="2056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29" name="椭圆 19"/>
          <p:cNvSpPr>
            <a:spLocks noChangeAspect="1" noChangeArrowheads="1"/>
          </p:cNvSpPr>
          <p:nvPr/>
        </p:nvSpPr>
        <p:spPr bwMode="auto">
          <a:xfrm>
            <a:off x="4325740" y="2628106"/>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30" name="椭圆 20"/>
          <p:cNvSpPr>
            <a:spLocks noChangeAspect="1" noChangeArrowheads="1"/>
          </p:cNvSpPr>
          <p:nvPr/>
        </p:nvSpPr>
        <p:spPr bwMode="auto">
          <a:xfrm>
            <a:off x="4325740" y="3199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31" name="椭圆 21"/>
          <p:cNvSpPr>
            <a:spLocks noChangeAspect="1" noChangeArrowheads="1"/>
          </p:cNvSpPr>
          <p:nvPr/>
        </p:nvSpPr>
        <p:spPr bwMode="auto">
          <a:xfrm>
            <a:off x="4325740" y="4342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32" name="椭圆 22"/>
          <p:cNvSpPr>
            <a:spLocks noChangeAspect="1" noChangeArrowheads="1"/>
          </p:cNvSpPr>
          <p:nvPr/>
        </p:nvSpPr>
        <p:spPr bwMode="auto">
          <a:xfrm>
            <a:off x="4325740" y="49141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33" name="椭圆 23"/>
          <p:cNvSpPr>
            <a:spLocks noChangeAspect="1" noChangeArrowheads="1"/>
          </p:cNvSpPr>
          <p:nvPr/>
        </p:nvSpPr>
        <p:spPr bwMode="auto">
          <a:xfrm>
            <a:off x="4325740" y="5485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34" name="椭圆 24"/>
          <p:cNvSpPr>
            <a:spLocks noChangeAspect="1" noChangeArrowheads="1"/>
          </p:cNvSpPr>
          <p:nvPr/>
        </p:nvSpPr>
        <p:spPr bwMode="auto">
          <a:xfrm>
            <a:off x="5611615" y="2056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35" name="椭圆 25"/>
          <p:cNvSpPr>
            <a:spLocks noChangeAspect="1" noChangeArrowheads="1"/>
          </p:cNvSpPr>
          <p:nvPr/>
        </p:nvSpPr>
        <p:spPr bwMode="auto">
          <a:xfrm>
            <a:off x="5611615" y="26281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36" name="椭圆 26"/>
          <p:cNvSpPr>
            <a:spLocks noChangeAspect="1" noChangeArrowheads="1"/>
          </p:cNvSpPr>
          <p:nvPr/>
        </p:nvSpPr>
        <p:spPr bwMode="auto">
          <a:xfrm>
            <a:off x="5611615" y="3199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37" name="椭圆 27"/>
          <p:cNvSpPr>
            <a:spLocks noChangeAspect="1" noChangeArrowheads="1"/>
          </p:cNvSpPr>
          <p:nvPr/>
        </p:nvSpPr>
        <p:spPr bwMode="auto">
          <a:xfrm>
            <a:off x="5611615" y="4342606"/>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38" name="椭圆 28"/>
          <p:cNvSpPr>
            <a:spLocks noChangeAspect="1" noChangeArrowheads="1"/>
          </p:cNvSpPr>
          <p:nvPr/>
        </p:nvSpPr>
        <p:spPr bwMode="auto">
          <a:xfrm>
            <a:off x="5611615" y="49141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39" name="椭圆 29"/>
          <p:cNvSpPr>
            <a:spLocks noChangeAspect="1" noChangeArrowheads="1"/>
          </p:cNvSpPr>
          <p:nvPr/>
        </p:nvSpPr>
        <p:spPr bwMode="auto">
          <a:xfrm>
            <a:off x="5611615" y="5485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40" name="椭圆 30"/>
          <p:cNvSpPr>
            <a:spLocks noChangeAspect="1" noChangeArrowheads="1"/>
          </p:cNvSpPr>
          <p:nvPr/>
        </p:nvSpPr>
        <p:spPr bwMode="auto">
          <a:xfrm>
            <a:off x="6968927" y="2056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41" name="椭圆 31"/>
          <p:cNvSpPr>
            <a:spLocks noChangeAspect="1" noChangeArrowheads="1"/>
          </p:cNvSpPr>
          <p:nvPr/>
        </p:nvSpPr>
        <p:spPr bwMode="auto">
          <a:xfrm>
            <a:off x="6968927" y="26281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42" name="椭圆 32"/>
          <p:cNvSpPr>
            <a:spLocks noChangeAspect="1" noChangeArrowheads="1"/>
          </p:cNvSpPr>
          <p:nvPr/>
        </p:nvSpPr>
        <p:spPr bwMode="auto">
          <a:xfrm>
            <a:off x="6968927" y="3199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43" name="椭圆 33"/>
          <p:cNvSpPr>
            <a:spLocks noChangeAspect="1" noChangeArrowheads="1"/>
          </p:cNvSpPr>
          <p:nvPr/>
        </p:nvSpPr>
        <p:spPr bwMode="auto">
          <a:xfrm>
            <a:off x="6968927" y="4342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44" name="椭圆 34"/>
          <p:cNvSpPr>
            <a:spLocks noChangeAspect="1" noChangeArrowheads="1"/>
          </p:cNvSpPr>
          <p:nvPr/>
        </p:nvSpPr>
        <p:spPr bwMode="auto">
          <a:xfrm>
            <a:off x="6968927" y="49141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45" name="椭圆 35"/>
          <p:cNvSpPr>
            <a:spLocks noChangeAspect="1" noChangeArrowheads="1"/>
          </p:cNvSpPr>
          <p:nvPr/>
        </p:nvSpPr>
        <p:spPr bwMode="auto">
          <a:xfrm>
            <a:off x="6968927" y="5485606"/>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46" name="椭圆 45"/>
          <p:cNvSpPr>
            <a:spLocks noChangeAspect="1" noChangeArrowheads="1"/>
          </p:cNvSpPr>
          <p:nvPr/>
        </p:nvSpPr>
        <p:spPr bwMode="auto">
          <a:xfrm>
            <a:off x="3039865" y="3199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47" name="椭圆 46"/>
          <p:cNvSpPr>
            <a:spLocks noChangeAspect="1" noChangeArrowheads="1"/>
          </p:cNvSpPr>
          <p:nvPr/>
        </p:nvSpPr>
        <p:spPr bwMode="auto">
          <a:xfrm>
            <a:off x="4325740" y="26281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48" name="椭圆 47"/>
          <p:cNvSpPr>
            <a:spLocks noChangeAspect="1" noChangeArrowheads="1"/>
          </p:cNvSpPr>
          <p:nvPr/>
        </p:nvSpPr>
        <p:spPr bwMode="auto">
          <a:xfrm>
            <a:off x="5611615" y="4342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49" name="椭圆 48"/>
          <p:cNvSpPr>
            <a:spLocks noChangeAspect="1" noChangeArrowheads="1"/>
          </p:cNvSpPr>
          <p:nvPr/>
        </p:nvSpPr>
        <p:spPr bwMode="auto">
          <a:xfrm>
            <a:off x="6968927" y="54856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50" name="椭圆 49"/>
          <p:cNvSpPr>
            <a:spLocks noChangeAspect="1" noChangeArrowheads="1"/>
          </p:cNvSpPr>
          <p:nvPr/>
        </p:nvSpPr>
        <p:spPr bwMode="auto">
          <a:xfrm>
            <a:off x="1682552" y="4914106"/>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51" name="Text Box 72"/>
          <p:cNvSpPr txBox="1">
            <a:spLocks noChangeArrowheads="1"/>
          </p:cNvSpPr>
          <p:nvPr/>
        </p:nvSpPr>
        <p:spPr bwMode="auto">
          <a:xfrm>
            <a:off x="691952" y="1923256"/>
            <a:ext cx="7620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Seg-0</a:t>
            </a:r>
            <a:endParaRPr lang="en-US" altLang="zh-CN" dirty="0">
              <a:latin typeface="Times New Roman" pitchFamily="18" charset="0"/>
              <a:cs typeface="Times New Roman" pitchFamily="18" charset="0"/>
            </a:endParaRPr>
          </a:p>
        </p:txBody>
      </p:sp>
      <p:sp>
        <p:nvSpPr>
          <p:cNvPr id="52" name="Text Box 72"/>
          <p:cNvSpPr txBox="1">
            <a:spLocks noChangeArrowheads="1"/>
          </p:cNvSpPr>
          <p:nvPr/>
        </p:nvSpPr>
        <p:spPr bwMode="auto">
          <a:xfrm>
            <a:off x="691952" y="2532856"/>
            <a:ext cx="7620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Seg-1</a:t>
            </a:r>
            <a:endParaRPr lang="en-US" altLang="zh-CN" dirty="0">
              <a:latin typeface="Times New Roman" pitchFamily="18" charset="0"/>
              <a:cs typeface="Times New Roman" pitchFamily="18" charset="0"/>
            </a:endParaRPr>
          </a:p>
        </p:txBody>
      </p:sp>
      <p:sp>
        <p:nvSpPr>
          <p:cNvPr id="53" name="Text Box 72"/>
          <p:cNvSpPr txBox="1">
            <a:spLocks noChangeArrowheads="1"/>
          </p:cNvSpPr>
          <p:nvPr/>
        </p:nvSpPr>
        <p:spPr bwMode="auto">
          <a:xfrm>
            <a:off x="691952" y="3077924"/>
            <a:ext cx="7620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Seg-2</a:t>
            </a:r>
            <a:endParaRPr lang="en-US" altLang="zh-CN" dirty="0">
              <a:latin typeface="Times New Roman" pitchFamily="18" charset="0"/>
              <a:cs typeface="Times New Roman" pitchFamily="18" charset="0"/>
            </a:endParaRPr>
          </a:p>
        </p:txBody>
      </p:sp>
      <p:sp>
        <p:nvSpPr>
          <p:cNvPr id="54" name="Text Box 72"/>
          <p:cNvSpPr txBox="1">
            <a:spLocks noChangeArrowheads="1"/>
          </p:cNvSpPr>
          <p:nvPr/>
        </p:nvSpPr>
        <p:spPr bwMode="auto">
          <a:xfrm>
            <a:off x="539552" y="4209256"/>
            <a:ext cx="9906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noSeg-0</a:t>
            </a:r>
            <a:endParaRPr lang="en-US" altLang="zh-CN" dirty="0">
              <a:latin typeface="Times New Roman" pitchFamily="18" charset="0"/>
              <a:cs typeface="Times New Roman" pitchFamily="18" charset="0"/>
            </a:endParaRPr>
          </a:p>
        </p:txBody>
      </p:sp>
      <p:sp>
        <p:nvSpPr>
          <p:cNvPr id="55" name="Text Box 72"/>
          <p:cNvSpPr txBox="1">
            <a:spLocks noChangeArrowheads="1"/>
          </p:cNvSpPr>
          <p:nvPr/>
        </p:nvSpPr>
        <p:spPr bwMode="auto">
          <a:xfrm>
            <a:off x="539552" y="4818856"/>
            <a:ext cx="9906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noSeg-1</a:t>
            </a:r>
            <a:endParaRPr lang="en-US" altLang="zh-CN" dirty="0">
              <a:latin typeface="Times New Roman" pitchFamily="18" charset="0"/>
              <a:cs typeface="Times New Roman" pitchFamily="18" charset="0"/>
            </a:endParaRPr>
          </a:p>
        </p:txBody>
      </p:sp>
      <p:sp>
        <p:nvSpPr>
          <p:cNvPr id="56" name="Text Box 72"/>
          <p:cNvSpPr txBox="1">
            <a:spLocks noChangeArrowheads="1"/>
          </p:cNvSpPr>
          <p:nvPr/>
        </p:nvSpPr>
        <p:spPr bwMode="auto">
          <a:xfrm>
            <a:off x="539552" y="5363924"/>
            <a:ext cx="9906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noSeg-2</a:t>
            </a:r>
            <a:endParaRPr lang="en-US" altLang="zh-CN" dirty="0">
              <a:latin typeface="Times New Roman" pitchFamily="18" charset="0"/>
              <a:cs typeface="Times New Roman" pitchFamily="18" charset="0"/>
            </a:endParaRPr>
          </a:p>
        </p:txBody>
      </p:sp>
      <p:cxnSp>
        <p:nvCxnSpPr>
          <p:cNvPr id="58" name="直接连接符 57"/>
          <p:cNvCxnSpPr>
            <a:stCxn id="17" idx="6"/>
            <a:endCxn id="46" idx="2"/>
          </p:cNvCxnSpPr>
          <p:nvPr/>
        </p:nvCxnSpPr>
        <p:spPr>
          <a:xfrm>
            <a:off x="1854002" y="2713831"/>
            <a:ext cx="1185863" cy="571500"/>
          </a:xfrm>
          <a:prstGeom prst="lin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59" name="直接连接符 58"/>
          <p:cNvCxnSpPr>
            <a:stCxn id="46" idx="6"/>
            <a:endCxn id="47" idx="2"/>
          </p:cNvCxnSpPr>
          <p:nvPr/>
        </p:nvCxnSpPr>
        <p:spPr>
          <a:xfrm flipV="1">
            <a:off x="3211315" y="2713831"/>
            <a:ext cx="1114425" cy="571500"/>
          </a:xfrm>
          <a:prstGeom prst="lin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60" name="直接连接符 59"/>
          <p:cNvCxnSpPr>
            <a:stCxn id="47" idx="6"/>
            <a:endCxn id="38" idx="2"/>
          </p:cNvCxnSpPr>
          <p:nvPr/>
        </p:nvCxnSpPr>
        <p:spPr>
          <a:xfrm>
            <a:off x="4497190" y="2713831"/>
            <a:ext cx="1114425" cy="2286000"/>
          </a:xfrm>
          <a:prstGeom prst="lin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61" name="直接连接符 60"/>
          <p:cNvCxnSpPr>
            <a:stCxn id="38" idx="6"/>
            <a:endCxn id="40" idx="2"/>
          </p:cNvCxnSpPr>
          <p:nvPr/>
        </p:nvCxnSpPr>
        <p:spPr>
          <a:xfrm flipV="1">
            <a:off x="5783065" y="2142331"/>
            <a:ext cx="1185862" cy="2857500"/>
          </a:xfrm>
          <a:prstGeom prst="lin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63" name="直接连接符 62"/>
          <p:cNvCxnSpPr>
            <a:stCxn id="50" idx="6"/>
            <a:endCxn id="25" idx="2"/>
          </p:cNvCxnSpPr>
          <p:nvPr/>
        </p:nvCxnSpPr>
        <p:spPr>
          <a:xfrm flipV="1">
            <a:off x="1854002" y="4428331"/>
            <a:ext cx="1185863" cy="571500"/>
          </a:xfrm>
          <a:prstGeom prst="lin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64" name="直接连接符 63"/>
          <p:cNvCxnSpPr>
            <a:stCxn id="25" idx="6"/>
            <a:endCxn id="33" idx="2"/>
          </p:cNvCxnSpPr>
          <p:nvPr/>
        </p:nvCxnSpPr>
        <p:spPr>
          <a:xfrm>
            <a:off x="3211315" y="4428331"/>
            <a:ext cx="1114425" cy="1143000"/>
          </a:xfrm>
          <a:prstGeom prst="lin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65" name="直接连接符 64"/>
          <p:cNvCxnSpPr>
            <a:stCxn id="33" idx="6"/>
            <a:endCxn id="35" idx="2"/>
          </p:cNvCxnSpPr>
          <p:nvPr/>
        </p:nvCxnSpPr>
        <p:spPr>
          <a:xfrm flipV="1">
            <a:off x="4497190" y="2713831"/>
            <a:ext cx="1114425" cy="2857500"/>
          </a:xfrm>
          <a:prstGeom prst="lin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66" name="直接连接符 65"/>
          <p:cNvCxnSpPr>
            <a:stCxn id="35" idx="6"/>
            <a:endCxn id="43" idx="2"/>
          </p:cNvCxnSpPr>
          <p:nvPr/>
        </p:nvCxnSpPr>
        <p:spPr>
          <a:xfrm>
            <a:off x="5783065" y="2713831"/>
            <a:ext cx="1185862" cy="1714500"/>
          </a:xfrm>
          <a:prstGeom prst="lin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sp>
        <p:nvSpPr>
          <p:cNvPr id="69" name="Text Box 72"/>
          <p:cNvSpPr txBox="1">
            <a:spLocks noChangeArrowheads="1"/>
          </p:cNvSpPr>
          <p:nvPr/>
        </p:nvSpPr>
        <p:spPr bwMode="auto">
          <a:xfrm>
            <a:off x="7397552" y="1923256"/>
            <a:ext cx="1584448" cy="1631216"/>
          </a:xfrm>
          <a:prstGeom prst="rect">
            <a:avLst/>
          </a:prstGeom>
          <a:noFill/>
          <a:ln w="28575">
            <a:solidFill>
              <a:srgbClr val="FF0000"/>
            </a:solidFill>
            <a:miter lim="800000"/>
            <a:headEnd/>
            <a:tailEnd/>
          </a:ln>
        </p:spPr>
        <p:txBody>
          <a:bodyPr wrap="square">
            <a:spAutoFit/>
          </a:bodyPr>
          <a:lstStyle/>
          <a:p>
            <a:r>
              <a:rPr lang="en-US" altLang="zh-CN" sz="2000" dirty="0" smtClean="0">
                <a:solidFill>
                  <a:srgbClr val="FF0000"/>
                </a:solidFill>
                <a:latin typeface="Times New Roman" pitchFamily="18" charset="0"/>
                <a:cs typeface="Times New Roman" pitchFamily="18" charset="0"/>
              </a:rPr>
              <a:t>Restricted Viterbi output  by gold annotation</a:t>
            </a:r>
            <a:endParaRPr lang="en-US" altLang="zh-CN" sz="2000" dirty="0">
              <a:solidFill>
                <a:srgbClr val="FF0000"/>
              </a:solidFill>
              <a:latin typeface="Times New Roman" pitchFamily="18" charset="0"/>
              <a:cs typeface="Times New Roman" pitchFamily="18" charset="0"/>
            </a:endParaRPr>
          </a:p>
        </p:txBody>
      </p:sp>
      <p:sp>
        <p:nvSpPr>
          <p:cNvPr id="70" name="Text Box 72"/>
          <p:cNvSpPr txBox="1">
            <a:spLocks noChangeArrowheads="1"/>
          </p:cNvSpPr>
          <p:nvPr/>
        </p:nvSpPr>
        <p:spPr bwMode="auto">
          <a:xfrm>
            <a:off x="7397552" y="4209256"/>
            <a:ext cx="1404448" cy="1015663"/>
          </a:xfrm>
          <a:prstGeom prst="rect">
            <a:avLst/>
          </a:prstGeom>
          <a:noFill/>
          <a:ln w="28575">
            <a:solidFill>
              <a:srgbClr val="0070C0"/>
            </a:solidFill>
            <a:miter lim="800000"/>
            <a:headEnd/>
            <a:tailEnd/>
          </a:ln>
        </p:spPr>
        <p:txBody>
          <a:bodyPr wrap="square">
            <a:spAutoFit/>
          </a:bodyPr>
          <a:lstStyle/>
          <a:p>
            <a:r>
              <a:rPr lang="en-US" altLang="zh-CN" sz="2000" dirty="0" smtClean="0">
                <a:solidFill>
                  <a:srgbClr val="0070C0"/>
                </a:solidFill>
                <a:latin typeface="Times New Roman" pitchFamily="18" charset="0"/>
                <a:cs typeface="Times New Roman" pitchFamily="18" charset="0"/>
              </a:rPr>
              <a:t>Global Viterbi output</a:t>
            </a:r>
            <a:endParaRPr lang="en-US" altLang="zh-CN" sz="2000" dirty="0">
              <a:solidFill>
                <a:srgbClr val="0070C0"/>
              </a:solidFill>
              <a:latin typeface="Times New Roman" pitchFamily="18" charset="0"/>
              <a:cs typeface="Times New Roman" pitchFamily="18" charset="0"/>
            </a:endParaRPr>
          </a:p>
        </p:txBody>
      </p:sp>
      <p:sp>
        <p:nvSpPr>
          <p:cNvPr id="5" name="文本框 4"/>
          <p:cNvSpPr txBox="1"/>
          <p:nvPr/>
        </p:nvSpPr>
        <p:spPr>
          <a:xfrm>
            <a:off x="3749667" y="6469051"/>
            <a:ext cx="4601927" cy="307777"/>
          </a:xfrm>
          <a:prstGeom prst="rect">
            <a:avLst/>
          </a:prstGeom>
          <a:noFill/>
        </p:spPr>
        <p:txBody>
          <a:bodyPr wrap="square" rtlCol="0">
            <a:spAutoFit/>
          </a:bodyPr>
          <a:lstStyle/>
          <a:p>
            <a:pPr algn="r"/>
            <a:r>
              <a:rPr lang="en-US" altLang="zh-CN" sz="1400" dirty="0" smtClean="0"/>
              <a:t>A related work on machine translation: Liang et al., 2006</a:t>
            </a:r>
            <a:endParaRPr lang="zh-CN" altLang="en-US" sz="1400"/>
          </a:p>
        </p:txBody>
      </p:sp>
    </p:spTree>
    <p:extLst>
      <p:ext uri="{BB962C8B-B14F-4D97-AF65-F5344CB8AC3E}">
        <p14:creationId xmlns:p14="http://schemas.microsoft.com/office/powerpoint/2010/main" val="279236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randombar(horizontal)">
                                      <p:cBhvr>
                                        <p:cTn id="7" dur="500"/>
                                        <p:tgtEl>
                                          <p:spTgt spid="63"/>
                                        </p:tgtEl>
                                      </p:cBhvr>
                                    </p:animEffect>
                                  </p:childTnLst>
                                </p:cTn>
                              </p:par>
                              <p:par>
                                <p:cTn id="8" presetID="14" presetClass="entr" presetSubtype="10"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randombar(horizontal)">
                                      <p:cBhvr>
                                        <p:cTn id="10" dur="500"/>
                                        <p:tgtEl>
                                          <p:spTgt spid="64"/>
                                        </p:tgtEl>
                                      </p:cBhvr>
                                    </p:animEffect>
                                  </p:childTnLst>
                                </p:cTn>
                              </p:par>
                              <p:par>
                                <p:cTn id="11" presetID="14" presetClass="entr" presetSubtype="1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randombar(horizontal)">
                                      <p:cBhvr>
                                        <p:cTn id="13" dur="500"/>
                                        <p:tgtEl>
                                          <p:spTgt spid="65"/>
                                        </p:tgtEl>
                                      </p:cBhvr>
                                    </p:animEffect>
                                  </p:childTnLst>
                                </p:cTn>
                              </p:par>
                              <p:par>
                                <p:cTn id="14" presetID="14" presetClass="entr" presetSubtype="10" fill="hold" nodeType="with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randombar(horizontal)">
                                      <p:cBhvr>
                                        <p:cTn id="16" dur="500"/>
                                        <p:tgtEl>
                                          <p:spTgt spid="6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randombar(horizontal)">
                                      <p:cBhvr>
                                        <p:cTn id="19" dur="500"/>
                                        <p:tgtEl>
                                          <p:spTgt spid="7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randombar(horizontal)">
                                      <p:cBhvr>
                                        <p:cTn id="24" dur="500"/>
                                        <p:tgtEl>
                                          <p:spTgt spid="58"/>
                                        </p:tgtEl>
                                      </p:cBhvr>
                                    </p:animEffect>
                                  </p:childTnLst>
                                </p:cTn>
                              </p:par>
                              <p:par>
                                <p:cTn id="25" presetID="14" presetClass="entr" presetSubtype="1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randombar(horizontal)">
                                      <p:cBhvr>
                                        <p:cTn id="27" dur="500"/>
                                        <p:tgtEl>
                                          <p:spTgt spid="59"/>
                                        </p:tgtEl>
                                      </p:cBhvr>
                                    </p:animEffect>
                                  </p:childTnLst>
                                </p:cTn>
                              </p:par>
                              <p:par>
                                <p:cTn id="28" presetID="14" presetClass="entr" presetSubtype="10" fill="hold"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randombar(horizontal)">
                                      <p:cBhvr>
                                        <p:cTn id="30" dur="500"/>
                                        <p:tgtEl>
                                          <p:spTgt spid="60"/>
                                        </p:tgtEl>
                                      </p:cBhvr>
                                    </p:animEffect>
                                  </p:childTnLst>
                                </p:cTn>
                              </p:par>
                              <p:par>
                                <p:cTn id="31" presetID="14" presetClass="entr" presetSubtype="10" fill="hold"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randombar(horizontal)">
                                      <p:cBhvr>
                                        <p:cTn id="33" dur="500"/>
                                        <p:tgtEl>
                                          <p:spTgt spid="61"/>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randombar(horizontal)">
                                      <p:cBhvr>
                                        <p:cTn id="36"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t>For fast training of latent variable models</a:t>
            </a:r>
            <a:r>
              <a:rPr lang="en-US" altLang="zh-CN" dirty="0">
                <a:solidFill>
                  <a:schemeClr val="accent2">
                    <a:lumMod val="75000"/>
                  </a:schemeClr>
                </a:solidFill>
              </a:rPr>
              <a:t/>
            </a:r>
            <a:br>
              <a:rPr lang="en-US" altLang="zh-CN" dirty="0">
                <a:solidFill>
                  <a:schemeClr val="accent2">
                    <a:lumMod val="75000"/>
                  </a:schemeClr>
                </a:solidFill>
              </a:rPr>
            </a:br>
            <a:r>
              <a:rPr lang="en-US" altLang="zh-CN" sz="1600" b="0" dirty="0"/>
              <a:t>(</a:t>
            </a:r>
            <a:r>
              <a:rPr lang="en-US" altLang="zh-CN" sz="1600" b="0" dirty="0">
                <a:cs typeface="Kartika" pitchFamily="18" charset="0"/>
              </a:rPr>
              <a:t>Sun et al., IJCAI 2009; Sun et al., TKDE 2013)</a:t>
            </a:r>
            <a:endParaRPr lang="zh-CN" altLang="en-US" sz="1800" b="0" dirty="0"/>
          </a:p>
        </p:txBody>
      </p:sp>
      <p:sp>
        <p:nvSpPr>
          <p:cNvPr id="3" name="标题 2"/>
          <p:cNvSpPr>
            <a:spLocks noGrp="1"/>
          </p:cNvSpPr>
          <p:nvPr>
            <p:ph type="title"/>
          </p:nvPr>
        </p:nvSpPr>
        <p:spPr/>
        <p:txBody>
          <a:bodyPr/>
          <a:lstStyle/>
          <a:p>
            <a:r>
              <a:rPr lang="en-US" altLang="zh-CN" dirty="0"/>
              <a:t>Latent Variable Perceptron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43</a:t>
            </a:fld>
            <a:endParaRPr lang="zh-CN" altLang="en-US"/>
          </a:p>
        </p:txBody>
      </p:sp>
      <p:graphicFrame>
        <p:nvGraphicFramePr>
          <p:cNvPr id="5" name="Object 4"/>
          <p:cNvGraphicFramePr>
            <a:graphicFrameLocks noChangeAspect="1"/>
          </p:cNvGraphicFramePr>
          <p:nvPr>
            <p:extLst/>
          </p:nvPr>
        </p:nvGraphicFramePr>
        <p:xfrm>
          <a:off x="2378596" y="2230016"/>
          <a:ext cx="4279900" cy="741363"/>
        </p:xfrm>
        <a:graphic>
          <a:graphicData uri="http://schemas.openxmlformats.org/presentationml/2006/ole">
            <mc:AlternateContent xmlns:mc="http://schemas.openxmlformats.org/markup-compatibility/2006">
              <mc:Choice xmlns:v="urn:schemas-microsoft-com:vml" Requires="v">
                <p:oleObj spid="_x0000_s10518" name="Equation" r:id="rId3" imgW="2057400" imgH="355320" progId="Equation.DSMT4">
                  <p:embed/>
                </p:oleObj>
              </mc:Choice>
              <mc:Fallback>
                <p:oleObj name="Equation" r:id="rId3" imgW="2057400" imgH="35532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596" y="2230016"/>
                        <a:ext cx="4279900" cy="741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4"/>
          <p:cNvGraphicFramePr>
            <a:graphicFrameLocks noChangeAspect="1"/>
          </p:cNvGraphicFramePr>
          <p:nvPr>
            <p:extLst/>
          </p:nvPr>
        </p:nvGraphicFramePr>
        <p:xfrm>
          <a:off x="2483371" y="5024016"/>
          <a:ext cx="3170237" cy="635000"/>
        </p:xfrm>
        <a:graphic>
          <a:graphicData uri="http://schemas.openxmlformats.org/presentationml/2006/ole">
            <mc:AlternateContent xmlns:mc="http://schemas.openxmlformats.org/markup-compatibility/2006">
              <mc:Choice xmlns:v="urn:schemas-microsoft-com:vml" Requires="v">
                <p:oleObj spid="_x0000_s10519" name="Equation" r:id="rId5" imgW="1523880" imgH="304560" progId="Equation.DSMT4">
                  <p:embed/>
                </p:oleObj>
              </mc:Choice>
              <mc:Fallback>
                <p:oleObj name="Equation" r:id="rId5" imgW="1523880" imgH="3045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371" y="5024016"/>
                        <a:ext cx="3170237"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 Box 72"/>
          <p:cNvSpPr txBox="1">
            <a:spLocks noChangeArrowheads="1"/>
          </p:cNvSpPr>
          <p:nvPr/>
        </p:nvSpPr>
        <p:spPr bwMode="auto">
          <a:xfrm>
            <a:off x="844355" y="1772816"/>
            <a:ext cx="4809253" cy="507831"/>
          </a:xfrm>
          <a:prstGeom prst="rect">
            <a:avLst/>
          </a:prstGeom>
          <a:noFill/>
          <a:ln w="9525">
            <a:noFill/>
            <a:miter lim="800000"/>
            <a:headEnd/>
            <a:tailEnd/>
          </a:ln>
        </p:spPr>
        <p:txBody>
          <a:bodyPr wrap="square">
            <a:spAutoFit/>
          </a:bodyPr>
          <a:lstStyle/>
          <a:p>
            <a:r>
              <a:rPr lang="en-US" altLang="zh-CN" sz="2700" dirty="0" smtClean="0">
                <a:solidFill>
                  <a:schemeClr val="accent2">
                    <a:lumMod val="75000"/>
                  </a:schemeClr>
                </a:solidFill>
                <a:latin typeface="Times New Roman" pitchFamily="18" charset="0"/>
                <a:cs typeface="Times New Roman" pitchFamily="18" charset="0"/>
              </a:rPr>
              <a:t>LDCRF</a:t>
            </a:r>
            <a:r>
              <a:rPr lang="en-US" altLang="zh-CN" sz="2700" dirty="0" smtClean="0">
                <a:latin typeface="Times New Roman" pitchFamily="18" charset="0"/>
                <a:cs typeface="Times New Roman" pitchFamily="18" charset="0"/>
              </a:rPr>
              <a:t>:</a:t>
            </a:r>
            <a:endParaRPr lang="en-US" altLang="zh-CN" sz="2700" dirty="0">
              <a:latin typeface="Times New Roman" pitchFamily="18" charset="0"/>
              <a:cs typeface="Times New Roman" pitchFamily="18" charset="0"/>
            </a:endParaRPr>
          </a:p>
        </p:txBody>
      </p:sp>
      <p:sp>
        <p:nvSpPr>
          <p:cNvPr id="8" name="Text Box 72"/>
          <p:cNvSpPr txBox="1">
            <a:spLocks noChangeArrowheads="1"/>
          </p:cNvSpPr>
          <p:nvPr/>
        </p:nvSpPr>
        <p:spPr bwMode="auto">
          <a:xfrm>
            <a:off x="853008" y="4149080"/>
            <a:ext cx="7391400" cy="507831"/>
          </a:xfrm>
          <a:prstGeom prst="rect">
            <a:avLst/>
          </a:prstGeom>
          <a:noFill/>
          <a:ln w="9525">
            <a:noFill/>
            <a:miter lim="800000"/>
            <a:headEnd/>
            <a:tailEnd/>
          </a:ln>
        </p:spPr>
        <p:txBody>
          <a:bodyPr wrap="square">
            <a:spAutoFit/>
          </a:bodyPr>
          <a:lstStyle/>
          <a:p>
            <a:r>
              <a:rPr lang="en-US" altLang="zh-CN" sz="2700" dirty="0" smtClean="0">
                <a:solidFill>
                  <a:schemeClr val="accent2">
                    <a:lumMod val="75000"/>
                  </a:schemeClr>
                </a:solidFill>
                <a:latin typeface="Times New Roman" pitchFamily="18" charset="0"/>
                <a:cs typeface="Times New Roman" pitchFamily="18" charset="0"/>
              </a:rPr>
              <a:t>Latent variable perceptron </a:t>
            </a:r>
            <a:r>
              <a:rPr lang="en-US" altLang="zh-CN" sz="1600" dirty="0" smtClean="0"/>
              <a:t>(</a:t>
            </a:r>
            <a:r>
              <a:rPr lang="en-US" altLang="zh-CN" sz="1600" i="1" dirty="0" smtClean="0">
                <a:latin typeface="Times New Roman" pitchFamily="18" charset="0"/>
                <a:cs typeface="Times New Roman" pitchFamily="18" charset="0"/>
              </a:rPr>
              <a:t>Sun et al., 2009</a:t>
            </a:r>
            <a:r>
              <a:rPr lang="en-US" altLang="zh-CN" sz="1600" dirty="0" smtClean="0"/>
              <a:t>)</a:t>
            </a:r>
            <a:r>
              <a:rPr lang="en-US" altLang="zh-CN" sz="2000" dirty="0" smtClean="0"/>
              <a:t> </a:t>
            </a:r>
            <a:r>
              <a:rPr lang="en-US" altLang="zh-CN" sz="2700" dirty="0" smtClean="0">
                <a:latin typeface="Times New Roman" pitchFamily="18" charset="0"/>
                <a:cs typeface="Times New Roman" pitchFamily="18" charset="0"/>
              </a:rPr>
              <a:t>:</a:t>
            </a:r>
            <a:endParaRPr lang="en-US" altLang="zh-CN" sz="2700" dirty="0">
              <a:latin typeface="Times New Roman" pitchFamily="18" charset="0"/>
              <a:cs typeface="Times New Roman" pitchFamily="18" charset="0"/>
            </a:endParaRPr>
          </a:p>
        </p:txBody>
      </p:sp>
      <p:sp>
        <p:nvSpPr>
          <p:cNvPr id="9" name="Text Box 72"/>
          <p:cNvSpPr txBox="1">
            <a:spLocks noChangeArrowheads="1"/>
          </p:cNvSpPr>
          <p:nvPr/>
        </p:nvSpPr>
        <p:spPr bwMode="auto">
          <a:xfrm>
            <a:off x="2292155" y="3002940"/>
            <a:ext cx="5799853" cy="800219"/>
          </a:xfrm>
          <a:prstGeom prst="rect">
            <a:avLst/>
          </a:prstGeom>
          <a:noFill/>
          <a:ln w="9525">
            <a:noFill/>
            <a:miter lim="800000"/>
            <a:headEnd/>
            <a:tailEnd/>
          </a:ln>
        </p:spPr>
        <p:txBody>
          <a:bodyPr wrap="square">
            <a:spAutoFit/>
          </a:bodyPr>
          <a:lstStyle/>
          <a:p>
            <a:r>
              <a:rPr lang="en-US" altLang="zh-CN" sz="2300" dirty="0" smtClean="0">
                <a:latin typeface="Times New Roman" pitchFamily="18" charset="0"/>
                <a:cs typeface="Times New Roman" pitchFamily="18" charset="0"/>
              </a:rPr>
              <a:t>Normally, </a:t>
            </a:r>
            <a:r>
              <a:rPr lang="en-US" altLang="zh-CN" sz="2300" dirty="0" smtClean="0">
                <a:solidFill>
                  <a:srgbClr val="FF0000"/>
                </a:solidFill>
                <a:latin typeface="Times New Roman" pitchFamily="18" charset="0"/>
                <a:cs typeface="Times New Roman" pitchFamily="18" charset="0"/>
              </a:rPr>
              <a:t>batch training </a:t>
            </a:r>
          </a:p>
          <a:p>
            <a:r>
              <a:rPr lang="en-US" altLang="zh-CN" sz="2300" dirty="0" smtClean="0">
                <a:latin typeface="Times New Roman" pitchFamily="18" charset="0"/>
                <a:cs typeface="Times New Roman" pitchFamily="18" charset="0"/>
              </a:rPr>
              <a:t>(do weight update after go over </a:t>
            </a:r>
            <a:r>
              <a:rPr lang="en-US" altLang="zh-CN" sz="2300" dirty="0" smtClean="0">
                <a:solidFill>
                  <a:srgbClr val="FF0000"/>
                </a:solidFill>
                <a:latin typeface="Times New Roman" pitchFamily="18" charset="0"/>
                <a:cs typeface="Times New Roman" pitchFamily="18" charset="0"/>
              </a:rPr>
              <a:t>all samples</a:t>
            </a:r>
            <a:r>
              <a:rPr lang="en-US" altLang="zh-CN" sz="2300" dirty="0" smtClean="0">
                <a:latin typeface="Times New Roman" pitchFamily="18" charset="0"/>
                <a:cs typeface="Times New Roman" pitchFamily="18" charset="0"/>
              </a:rPr>
              <a:t>) </a:t>
            </a:r>
            <a:endParaRPr lang="en-US" altLang="zh-CN" sz="2300" dirty="0">
              <a:latin typeface="Times New Roman" pitchFamily="18" charset="0"/>
              <a:cs typeface="Times New Roman" pitchFamily="18" charset="0"/>
            </a:endParaRPr>
          </a:p>
        </p:txBody>
      </p:sp>
      <p:sp>
        <p:nvSpPr>
          <p:cNvPr id="10" name="Text Box 72"/>
          <p:cNvSpPr txBox="1">
            <a:spLocks noChangeArrowheads="1"/>
          </p:cNvSpPr>
          <p:nvPr/>
        </p:nvSpPr>
        <p:spPr bwMode="auto">
          <a:xfrm>
            <a:off x="2377008" y="5659016"/>
            <a:ext cx="5867400" cy="800219"/>
          </a:xfrm>
          <a:prstGeom prst="rect">
            <a:avLst/>
          </a:prstGeom>
          <a:noFill/>
          <a:ln w="9525">
            <a:noFill/>
            <a:miter lim="800000"/>
            <a:headEnd/>
            <a:tailEnd/>
          </a:ln>
        </p:spPr>
        <p:txBody>
          <a:bodyPr wrap="square">
            <a:spAutoFit/>
          </a:bodyPr>
          <a:lstStyle/>
          <a:p>
            <a:r>
              <a:rPr lang="en-US" altLang="zh-CN" sz="2300" dirty="0" smtClean="0">
                <a:solidFill>
                  <a:srgbClr val="FF0000"/>
                </a:solidFill>
                <a:latin typeface="Times New Roman" pitchFamily="18" charset="0"/>
                <a:cs typeface="Times New Roman" pitchFamily="18" charset="0"/>
              </a:rPr>
              <a:t>Online training</a:t>
            </a:r>
          </a:p>
          <a:p>
            <a:r>
              <a:rPr lang="en-US" altLang="zh-CN" sz="2300" dirty="0" smtClean="0">
                <a:latin typeface="Times New Roman" pitchFamily="18" charset="0"/>
                <a:cs typeface="Times New Roman" pitchFamily="18" charset="0"/>
              </a:rPr>
              <a:t>(do weight update on </a:t>
            </a:r>
            <a:r>
              <a:rPr lang="en-US" altLang="zh-CN" sz="2300" dirty="0" smtClean="0">
                <a:solidFill>
                  <a:srgbClr val="FF0000"/>
                </a:solidFill>
                <a:latin typeface="Times New Roman" pitchFamily="18" charset="0"/>
                <a:cs typeface="Times New Roman" pitchFamily="18" charset="0"/>
              </a:rPr>
              <a:t>each sample</a:t>
            </a:r>
            <a:r>
              <a:rPr lang="en-US" altLang="zh-CN" sz="2300" dirty="0" smtClean="0">
                <a:latin typeface="Times New Roman" pitchFamily="18" charset="0"/>
                <a:cs typeface="Times New Roman" pitchFamily="18" charset="0"/>
              </a:rPr>
              <a:t>)</a:t>
            </a:r>
            <a:endParaRPr lang="en-US" altLang="zh-CN" sz="2300" dirty="0">
              <a:latin typeface="Times New Roman" pitchFamily="18" charset="0"/>
              <a:cs typeface="Times New Roman" pitchFamily="18" charset="0"/>
            </a:endParaRPr>
          </a:p>
        </p:txBody>
      </p:sp>
      <p:sp>
        <p:nvSpPr>
          <p:cNvPr id="11" name="禁止符 10"/>
          <p:cNvSpPr/>
          <p:nvPr/>
        </p:nvSpPr>
        <p:spPr>
          <a:xfrm>
            <a:off x="4129608" y="2001416"/>
            <a:ext cx="1143000" cy="1143000"/>
          </a:xfrm>
          <a:prstGeom prst="noSmoking">
            <a:avLst/>
          </a:prstGeom>
          <a:solidFill>
            <a:srgbClr val="FF0000">
              <a:alpha val="59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Text Box 72"/>
          <p:cNvSpPr txBox="1">
            <a:spLocks noChangeArrowheads="1"/>
          </p:cNvSpPr>
          <p:nvPr/>
        </p:nvSpPr>
        <p:spPr bwMode="auto">
          <a:xfrm>
            <a:off x="1919808" y="2230016"/>
            <a:ext cx="381000" cy="1000274"/>
          </a:xfrm>
          <a:prstGeom prst="rect">
            <a:avLst/>
          </a:prstGeom>
          <a:noFill/>
          <a:ln w="9525">
            <a:noFill/>
            <a:miter lim="800000"/>
            <a:headEnd/>
            <a:tailEnd/>
          </a:ln>
        </p:spPr>
        <p:txBody>
          <a:bodyPr wrap="square">
            <a:spAutoFit/>
          </a:bodyPr>
          <a:lstStyle/>
          <a:p>
            <a:r>
              <a:rPr lang="en-US" altLang="zh-CN" sz="5900" dirty="0" smtClean="0">
                <a:latin typeface="Times New Roman" pitchFamily="18" charset="0"/>
                <a:cs typeface="Times New Roman" pitchFamily="18" charset="0"/>
              </a:rPr>
              <a:t>{</a:t>
            </a:r>
            <a:endParaRPr lang="en-US" altLang="zh-CN" sz="5900" dirty="0">
              <a:latin typeface="Times New Roman" pitchFamily="18" charset="0"/>
              <a:cs typeface="Times New Roman" pitchFamily="18" charset="0"/>
            </a:endParaRPr>
          </a:p>
        </p:txBody>
      </p:sp>
      <p:sp>
        <p:nvSpPr>
          <p:cNvPr id="13" name="Text Box 72"/>
          <p:cNvSpPr txBox="1">
            <a:spLocks noChangeArrowheads="1"/>
          </p:cNvSpPr>
          <p:nvPr/>
        </p:nvSpPr>
        <p:spPr bwMode="auto">
          <a:xfrm>
            <a:off x="1919808" y="4897016"/>
            <a:ext cx="381000" cy="1323439"/>
          </a:xfrm>
          <a:prstGeom prst="rect">
            <a:avLst/>
          </a:prstGeom>
          <a:noFill/>
          <a:ln w="9525">
            <a:noFill/>
            <a:miter lim="800000"/>
            <a:headEnd/>
            <a:tailEnd/>
          </a:ln>
        </p:spPr>
        <p:txBody>
          <a:bodyPr wrap="square">
            <a:spAutoFit/>
          </a:bodyPr>
          <a:lstStyle/>
          <a:p>
            <a:r>
              <a:rPr lang="en-US" altLang="zh-CN" sz="8000" dirty="0" smtClean="0">
                <a:latin typeface="Times New Roman" pitchFamily="18" charset="0"/>
                <a:cs typeface="Times New Roman" pitchFamily="18" charset="0"/>
              </a:rPr>
              <a:t>{</a:t>
            </a:r>
            <a:endParaRPr lang="en-US" altLang="zh-CN" sz="8000" dirty="0">
              <a:latin typeface="Times New Roman" pitchFamily="18" charset="0"/>
              <a:cs typeface="Times New Roman" pitchFamily="18" charset="0"/>
            </a:endParaRPr>
          </a:p>
        </p:txBody>
      </p:sp>
    </p:spTree>
    <p:extLst>
      <p:ext uri="{BB962C8B-B14F-4D97-AF65-F5344CB8AC3E}">
        <p14:creationId xmlns:p14="http://schemas.microsoft.com/office/powerpoint/2010/main" val="297892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ea typeface="宋体" charset="-122"/>
              </a:rPr>
              <a:t>LDCRF training </a:t>
            </a:r>
            <a:r>
              <a:rPr lang="en-US" altLang="zh-CN" dirty="0">
                <a:solidFill>
                  <a:schemeClr val="accent2">
                    <a:lumMod val="75000"/>
                  </a:schemeClr>
                </a:solidFill>
                <a:ea typeface="宋体" charset="-122"/>
              </a:rPr>
              <a:t>method</a:t>
            </a:r>
            <a:endParaRPr lang="zh-CN" altLang="en-US" dirty="0">
              <a:solidFill>
                <a:schemeClr val="accent2">
                  <a:lumMod val="75000"/>
                </a:schemeClr>
              </a:solidFill>
            </a:endParaRPr>
          </a:p>
        </p:txBody>
      </p:sp>
      <p:sp>
        <p:nvSpPr>
          <p:cNvPr id="3" name="标题 2"/>
          <p:cNvSpPr>
            <a:spLocks noGrp="1"/>
          </p:cNvSpPr>
          <p:nvPr>
            <p:ph type="title"/>
          </p:nvPr>
        </p:nvSpPr>
        <p:spPr/>
        <p:txBody>
          <a:bodyPr/>
          <a:lstStyle/>
          <a:p>
            <a:r>
              <a:rPr lang="en-US" altLang="zh-CN" dirty="0"/>
              <a:t>Latent Variable Perceptron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44</a:t>
            </a:fld>
            <a:endParaRPr lang="zh-CN" altLang="en-US"/>
          </a:p>
        </p:txBody>
      </p:sp>
      <p:grpSp>
        <p:nvGrpSpPr>
          <p:cNvPr id="47" name="组合 46"/>
          <p:cNvGrpSpPr/>
          <p:nvPr/>
        </p:nvGrpSpPr>
        <p:grpSpPr>
          <a:xfrm>
            <a:off x="829200" y="1699265"/>
            <a:ext cx="7162800" cy="4394031"/>
            <a:chOff x="721568" y="1699265"/>
            <a:chExt cx="7162800" cy="4394031"/>
          </a:xfrm>
        </p:grpSpPr>
        <p:sp>
          <p:nvSpPr>
            <p:cNvPr id="5" name="椭圆 3"/>
            <p:cNvSpPr>
              <a:spLocks noChangeAspect="1" noChangeArrowheads="1"/>
            </p:cNvSpPr>
            <p:nvPr/>
          </p:nvSpPr>
          <p:spPr bwMode="auto">
            <a:xfrm>
              <a:off x="1864568" y="1832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6" name="椭圆 7"/>
            <p:cNvSpPr>
              <a:spLocks noChangeAspect="1" noChangeArrowheads="1"/>
            </p:cNvSpPr>
            <p:nvPr/>
          </p:nvSpPr>
          <p:spPr bwMode="auto">
            <a:xfrm>
              <a:off x="1864568" y="2404115"/>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 name="椭圆 8"/>
            <p:cNvSpPr>
              <a:spLocks noChangeAspect="1" noChangeArrowheads="1"/>
            </p:cNvSpPr>
            <p:nvPr/>
          </p:nvSpPr>
          <p:spPr bwMode="auto">
            <a:xfrm>
              <a:off x="1864568" y="2975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8" name="椭圆 9"/>
            <p:cNvSpPr>
              <a:spLocks noChangeAspect="1" noChangeArrowheads="1"/>
            </p:cNvSpPr>
            <p:nvPr/>
          </p:nvSpPr>
          <p:spPr bwMode="auto">
            <a:xfrm>
              <a:off x="1864568" y="4118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9" name="椭圆 10"/>
            <p:cNvSpPr>
              <a:spLocks noChangeAspect="1" noChangeArrowheads="1"/>
            </p:cNvSpPr>
            <p:nvPr/>
          </p:nvSpPr>
          <p:spPr bwMode="auto">
            <a:xfrm>
              <a:off x="1864568" y="4690115"/>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solidFill>
                  <a:srgbClr val="FF0000"/>
                </a:solidFill>
                <a:ea typeface="宋体" pitchFamily="2" charset="-122"/>
              </a:endParaRPr>
            </a:p>
          </p:txBody>
        </p:sp>
        <p:sp>
          <p:nvSpPr>
            <p:cNvPr id="10" name="椭圆 11"/>
            <p:cNvSpPr>
              <a:spLocks noChangeAspect="1" noChangeArrowheads="1"/>
            </p:cNvSpPr>
            <p:nvPr/>
          </p:nvSpPr>
          <p:spPr bwMode="auto">
            <a:xfrm>
              <a:off x="1864568" y="5261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11" name="椭圆 12"/>
            <p:cNvSpPr>
              <a:spLocks noChangeAspect="1" noChangeArrowheads="1"/>
            </p:cNvSpPr>
            <p:nvPr/>
          </p:nvSpPr>
          <p:spPr bwMode="auto">
            <a:xfrm>
              <a:off x="3221881" y="1832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12" name="椭圆 13"/>
            <p:cNvSpPr>
              <a:spLocks noChangeAspect="1" noChangeArrowheads="1"/>
            </p:cNvSpPr>
            <p:nvPr/>
          </p:nvSpPr>
          <p:spPr bwMode="auto">
            <a:xfrm>
              <a:off x="3221881" y="24041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13" name="椭圆 14"/>
            <p:cNvSpPr>
              <a:spLocks noChangeAspect="1" noChangeArrowheads="1"/>
            </p:cNvSpPr>
            <p:nvPr/>
          </p:nvSpPr>
          <p:spPr bwMode="auto">
            <a:xfrm>
              <a:off x="3221881" y="2975615"/>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14" name="椭圆 15"/>
            <p:cNvSpPr>
              <a:spLocks noChangeAspect="1" noChangeArrowheads="1"/>
            </p:cNvSpPr>
            <p:nvPr/>
          </p:nvSpPr>
          <p:spPr bwMode="auto">
            <a:xfrm>
              <a:off x="3221881" y="4118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15" name="椭圆 16"/>
            <p:cNvSpPr>
              <a:spLocks noChangeAspect="1" noChangeArrowheads="1"/>
            </p:cNvSpPr>
            <p:nvPr/>
          </p:nvSpPr>
          <p:spPr bwMode="auto">
            <a:xfrm>
              <a:off x="3221881" y="46901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16" name="椭圆 17"/>
            <p:cNvSpPr>
              <a:spLocks noChangeAspect="1" noChangeArrowheads="1"/>
            </p:cNvSpPr>
            <p:nvPr/>
          </p:nvSpPr>
          <p:spPr bwMode="auto">
            <a:xfrm>
              <a:off x="3221881" y="5261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17" name="椭圆 18"/>
            <p:cNvSpPr>
              <a:spLocks noChangeAspect="1" noChangeArrowheads="1"/>
            </p:cNvSpPr>
            <p:nvPr/>
          </p:nvSpPr>
          <p:spPr bwMode="auto">
            <a:xfrm>
              <a:off x="4507756" y="1832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18" name="椭圆 19"/>
            <p:cNvSpPr>
              <a:spLocks noChangeAspect="1" noChangeArrowheads="1"/>
            </p:cNvSpPr>
            <p:nvPr/>
          </p:nvSpPr>
          <p:spPr bwMode="auto">
            <a:xfrm>
              <a:off x="4507756" y="2404115"/>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19" name="椭圆 20"/>
            <p:cNvSpPr>
              <a:spLocks noChangeAspect="1" noChangeArrowheads="1"/>
            </p:cNvSpPr>
            <p:nvPr/>
          </p:nvSpPr>
          <p:spPr bwMode="auto">
            <a:xfrm>
              <a:off x="4507756" y="2975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0" name="椭圆 21"/>
            <p:cNvSpPr>
              <a:spLocks noChangeAspect="1" noChangeArrowheads="1"/>
            </p:cNvSpPr>
            <p:nvPr/>
          </p:nvSpPr>
          <p:spPr bwMode="auto">
            <a:xfrm>
              <a:off x="4507756" y="4118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1" name="椭圆 22"/>
            <p:cNvSpPr>
              <a:spLocks noChangeAspect="1" noChangeArrowheads="1"/>
            </p:cNvSpPr>
            <p:nvPr/>
          </p:nvSpPr>
          <p:spPr bwMode="auto">
            <a:xfrm>
              <a:off x="4507756" y="46901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2" name="椭圆 23"/>
            <p:cNvSpPr>
              <a:spLocks noChangeAspect="1" noChangeArrowheads="1"/>
            </p:cNvSpPr>
            <p:nvPr/>
          </p:nvSpPr>
          <p:spPr bwMode="auto">
            <a:xfrm>
              <a:off x="4507756" y="5261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3" name="椭圆 24"/>
            <p:cNvSpPr>
              <a:spLocks noChangeAspect="1" noChangeArrowheads="1"/>
            </p:cNvSpPr>
            <p:nvPr/>
          </p:nvSpPr>
          <p:spPr bwMode="auto">
            <a:xfrm>
              <a:off x="5793631" y="1832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4" name="椭圆 25"/>
            <p:cNvSpPr>
              <a:spLocks noChangeAspect="1" noChangeArrowheads="1"/>
            </p:cNvSpPr>
            <p:nvPr/>
          </p:nvSpPr>
          <p:spPr bwMode="auto">
            <a:xfrm>
              <a:off x="5793631" y="24041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5" name="椭圆 26"/>
            <p:cNvSpPr>
              <a:spLocks noChangeAspect="1" noChangeArrowheads="1"/>
            </p:cNvSpPr>
            <p:nvPr/>
          </p:nvSpPr>
          <p:spPr bwMode="auto">
            <a:xfrm>
              <a:off x="5793631" y="2975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6" name="椭圆 27"/>
            <p:cNvSpPr>
              <a:spLocks noChangeAspect="1" noChangeArrowheads="1"/>
            </p:cNvSpPr>
            <p:nvPr/>
          </p:nvSpPr>
          <p:spPr bwMode="auto">
            <a:xfrm>
              <a:off x="5793631" y="4118615"/>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27" name="椭圆 28"/>
            <p:cNvSpPr>
              <a:spLocks noChangeAspect="1" noChangeArrowheads="1"/>
            </p:cNvSpPr>
            <p:nvPr/>
          </p:nvSpPr>
          <p:spPr bwMode="auto">
            <a:xfrm>
              <a:off x="5793631" y="46901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8" name="椭圆 29"/>
            <p:cNvSpPr>
              <a:spLocks noChangeAspect="1" noChangeArrowheads="1"/>
            </p:cNvSpPr>
            <p:nvPr/>
          </p:nvSpPr>
          <p:spPr bwMode="auto">
            <a:xfrm>
              <a:off x="5793631" y="5261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9" name="椭圆 30"/>
            <p:cNvSpPr>
              <a:spLocks noChangeAspect="1" noChangeArrowheads="1"/>
            </p:cNvSpPr>
            <p:nvPr/>
          </p:nvSpPr>
          <p:spPr bwMode="auto">
            <a:xfrm>
              <a:off x="7150943" y="1832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0" name="椭圆 31"/>
            <p:cNvSpPr>
              <a:spLocks noChangeAspect="1" noChangeArrowheads="1"/>
            </p:cNvSpPr>
            <p:nvPr/>
          </p:nvSpPr>
          <p:spPr bwMode="auto">
            <a:xfrm>
              <a:off x="7150943" y="24041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1" name="椭圆 32"/>
            <p:cNvSpPr>
              <a:spLocks noChangeAspect="1" noChangeArrowheads="1"/>
            </p:cNvSpPr>
            <p:nvPr/>
          </p:nvSpPr>
          <p:spPr bwMode="auto">
            <a:xfrm>
              <a:off x="7150943" y="2975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2" name="椭圆 33"/>
            <p:cNvSpPr>
              <a:spLocks noChangeAspect="1" noChangeArrowheads="1"/>
            </p:cNvSpPr>
            <p:nvPr/>
          </p:nvSpPr>
          <p:spPr bwMode="auto">
            <a:xfrm>
              <a:off x="7150943" y="4118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3" name="椭圆 34"/>
            <p:cNvSpPr>
              <a:spLocks noChangeAspect="1" noChangeArrowheads="1"/>
            </p:cNvSpPr>
            <p:nvPr/>
          </p:nvSpPr>
          <p:spPr bwMode="auto">
            <a:xfrm>
              <a:off x="7150943" y="46901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4" name="椭圆 35"/>
            <p:cNvSpPr>
              <a:spLocks noChangeAspect="1" noChangeArrowheads="1"/>
            </p:cNvSpPr>
            <p:nvPr/>
          </p:nvSpPr>
          <p:spPr bwMode="auto">
            <a:xfrm>
              <a:off x="7150943" y="5261615"/>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35" name="椭圆 34"/>
            <p:cNvSpPr>
              <a:spLocks noChangeAspect="1" noChangeArrowheads="1"/>
            </p:cNvSpPr>
            <p:nvPr/>
          </p:nvSpPr>
          <p:spPr bwMode="auto">
            <a:xfrm>
              <a:off x="3221881" y="2975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6" name="椭圆 35"/>
            <p:cNvSpPr>
              <a:spLocks noChangeAspect="1" noChangeArrowheads="1"/>
            </p:cNvSpPr>
            <p:nvPr/>
          </p:nvSpPr>
          <p:spPr bwMode="auto">
            <a:xfrm>
              <a:off x="4507756" y="24041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7" name="椭圆 36"/>
            <p:cNvSpPr>
              <a:spLocks noChangeAspect="1" noChangeArrowheads="1"/>
            </p:cNvSpPr>
            <p:nvPr/>
          </p:nvSpPr>
          <p:spPr bwMode="auto">
            <a:xfrm>
              <a:off x="5793631" y="4118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8" name="椭圆 37"/>
            <p:cNvSpPr>
              <a:spLocks noChangeAspect="1" noChangeArrowheads="1"/>
            </p:cNvSpPr>
            <p:nvPr/>
          </p:nvSpPr>
          <p:spPr bwMode="auto">
            <a:xfrm>
              <a:off x="7150943" y="52616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9" name="椭圆 38"/>
            <p:cNvSpPr>
              <a:spLocks noChangeAspect="1" noChangeArrowheads="1"/>
            </p:cNvSpPr>
            <p:nvPr/>
          </p:nvSpPr>
          <p:spPr bwMode="auto">
            <a:xfrm>
              <a:off x="1864568" y="4690115"/>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40" name="Text Box 72"/>
            <p:cNvSpPr txBox="1">
              <a:spLocks noChangeArrowheads="1"/>
            </p:cNvSpPr>
            <p:nvPr/>
          </p:nvSpPr>
          <p:spPr bwMode="auto">
            <a:xfrm>
              <a:off x="873968" y="1699265"/>
              <a:ext cx="7620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Seg-</a:t>
              </a:r>
              <a:r>
                <a:rPr lang="en-US" altLang="zh-CN" dirty="0" smtClean="0">
                  <a:solidFill>
                    <a:srgbClr val="FF0000"/>
                  </a:solidFill>
                  <a:latin typeface="Times New Roman" pitchFamily="18" charset="0"/>
                  <a:cs typeface="Times New Roman" pitchFamily="18" charset="0"/>
                </a:rPr>
                <a:t>0</a:t>
              </a:r>
              <a:endParaRPr lang="en-US" altLang="zh-CN" dirty="0">
                <a:solidFill>
                  <a:srgbClr val="FF0000"/>
                </a:solidFill>
                <a:latin typeface="Times New Roman" pitchFamily="18" charset="0"/>
                <a:cs typeface="Times New Roman" pitchFamily="18" charset="0"/>
              </a:endParaRPr>
            </a:p>
          </p:txBody>
        </p:sp>
        <p:sp>
          <p:nvSpPr>
            <p:cNvPr id="41" name="Text Box 72"/>
            <p:cNvSpPr txBox="1">
              <a:spLocks noChangeArrowheads="1"/>
            </p:cNvSpPr>
            <p:nvPr/>
          </p:nvSpPr>
          <p:spPr bwMode="auto">
            <a:xfrm>
              <a:off x="873968" y="2308865"/>
              <a:ext cx="7620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Seg-</a:t>
              </a:r>
              <a:r>
                <a:rPr lang="en-US" altLang="zh-CN" dirty="0" smtClean="0">
                  <a:solidFill>
                    <a:srgbClr val="FF0000"/>
                  </a:solidFill>
                  <a:latin typeface="Times New Roman" pitchFamily="18" charset="0"/>
                  <a:cs typeface="Times New Roman" pitchFamily="18" charset="0"/>
                </a:rPr>
                <a:t>1</a:t>
              </a:r>
              <a:endParaRPr lang="en-US" altLang="zh-CN" dirty="0">
                <a:solidFill>
                  <a:srgbClr val="FF0000"/>
                </a:solidFill>
                <a:latin typeface="Times New Roman" pitchFamily="18" charset="0"/>
                <a:cs typeface="Times New Roman" pitchFamily="18" charset="0"/>
              </a:endParaRPr>
            </a:p>
          </p:txBody>
        </p:sp>
        <p:sp>
          <p:nvSpPr>
            <p:cNvPr id="42" name="Text Box 72"/>
            <p:cNvSpPr txBox="1">
              <a:spLocks noChangeArrowheads="1"/>
            </p:cNvSpPr>
            <p:nvPr/>
          </p:nvSpPr>
          <p:spPr bwMode="auto">
            <a:xfrm>
              <a:off x="873968" y="2853933"/>
              <a:ext cx="7620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Seg-</a:t>
              </a:r>
              <a:r>
                <a:rPr lang="en-US" altLang="zh-CN" dirty="0" smtClean="0">
                  <a:solidFill>
                    <a:srgbClr val="FF0000"/>
                  </a:solidFill>
                  <a:latin typeface="Times New Roman" pitchFamily="18" charset="0"/>
                  <a:cs typeface="Times New Roman" pitchFamily="18" charset="0"/>
                </a:rPr>
                <a:t>2</a:t>
              </a:r>
              <a:endParaRPr lang="en-US" altLang="zh-CN" dirty="0">
                <a:solidFill>
                  <a:srgbClr val="FF0000"/>
                </a:solidFill>
                <a:latin typeface="Times New Roman" pitchFamily="18" charset="0"/>
                <a:cs typeface="Times New Roman" pitchFamily="18" charset="0"/>
              </a:endParaRPr>
            </a:p>
          </p:txBody>
        </p:sp>
        <p:sp>
          <p:nvSpPr>
            <p:cNvPr id="43" name="Text Box 72"/>
            <p:cNvSpPr txBox="1">
              <a:spLocks noChangeArrowheads="1"/>
            </p:cNvSpPr>
            <p:nvPr/>
          </p:nvSpPr>
          <p:spPr bwMode="auto">
            <a:xfrm>
              <a:off x="721568" y="3985265"/>
              <a:ext cx="9906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noSeg-</a:t>
              </a:r>
              <a:r>
                <a:rPr lang="en-US" altLang="zh-CN" dirty="0" smtClean="0">
                  <a:solidFill>
                    <a:srgbClr val="FF0000"/>
                  </a:solidFill>
                  <a:latin typeface="Times New Roman" pitchFamily="18" charset="0"/>
                  <a:cs typeface="Times New Roman" pitchFamily="18" charset="0"/>
                </a:rPr>
                <a:t>0</a:t>
              </a:r>
              <a:endParaRPr lang="en-US" altLang="zh-CN" dirty="0">
                <a:solidFill>
                  <a:srgbClr val="FF0000"/>
                </a:solidFill>
                <a:latin typeface="Times New Roman" pitchFamily="18" charset="0"/>
                <a:cs typeface="Times New Roman" pitchFamily="18" charset="0"/>
              </a:endParaRPr>
            </a:p>
          </p:txBody>
        </p:sp>
        <p:sp>
          <p:nvSpPr>
            <p:cNvPr id="44" name="Text Box 72"/>
            <p:cNvSpPr txBox="1">
              <a:spLocks noChangeArrowheads="1"/>
            </p:cNvSpPr>
            <p:nvPr/>
          </p:nvSpPr>
          <p:spPr bwMode="auto">
            <a:xfrm>
              <a:off x="721568" y="4594865"/>
              <a:ext cx="9906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noSeg-</a:t>
              </a:r>
              <a:r>
                <a:rPr lang="en-US" altLang="zh-CN" dirty="0" smtClean="0">
                  <a:solidFill>
                    <a:srgbClr val="FF0000"/>
                  </a:solidFill>
                  <a:latin typeface="Times New Roman" pitchFamily="18" charset="0"/>
                  <a:cs typeface="Times New Roman" pitchFamily="18" charset="0"/>
                </a:rPr>
                <a:t>1</a:t>
              </a:r>
              <a:endParaRPr lang="en-US" altLang="zh-CN" dirty="0">
                <a:solidFill>
                  <a:srgbClr val="FF0000"/>
                </a:solidFill>
                <a:latin typeface="Times New Roman" pitchFamily="18" charset="0"/>
                <a:cs typeface="Times New Roman" pitchFamily="18" charset="0"/>
              </a:endParaRPr>
            </a:p>
          </p:txBody>
        </p:sp>
        <p:sp>
          <p:nvSpPr>
            <p:cNvPr id="45" name="Text Box 72"/>
            <p:cNvSpPr txBox="1">
              <a:spLocks noChangeArrowheads="1"/>
            </p:cNvSpPr>
            <p:nvPr/>
          </p:nvSpPr>
          <p:spPr bwMode="auto">
            <a:xfrm>
              <a:off x="721568" y="5139933"/>
              <a:ext cx="9906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noSeg-</a:t>
              </a:r>
              <a:r>
                <a:rPr lang="en-US" altLang="zh-CN" dirty="0" smtClean="0">
                  <a:solidFill>
                    <a:srgbClr val="FF0000"/>
                  </a:solidFill>
                  <a:latin typeface="Times New Roman" pitchFamily="18" charset="0"/>
                  <a:cs typeface="Times New Roman" pitchFamily="18" charset="0"/>
                </a:rPr>
                <a:t>2</a:t>
              </a:r>
              <a:endParaRPr lang="en-US" altLang="zh-CN" dirty="0">
                <a:solidFill>
                  <a:srgbClr val="FF0000"/>
                </a:solidFill>
                <a:latin typeface="Times New Roman" pitchFamily="18" charset="0"/>
                <a:cs typeface="Times New Roman" pitchFamily="18" charset="0"/>
              </a:endParaRPr>
            </a:p>
          </p:txBody>
        </p:sp>
        <p:sp>
          <p:nvSpPr>
            <p:cNvPr id="46" name="Text Box 72"/>
            <p:cNvSpPr txBox="1">
              <a:spLocks noChangeArrowheads="1"/>
            </p:cNvSpPr>
            <p:nvPr/>
          </p:nvSpPr>
          <p:spPr bwMode="auto">
            <a:xfrm>
              <a:off x="721568" y="5585465"/>
              <a:ext cx="7162800" cy="507831"/>
            </a:xfrm>
            <a:prstGeom prst="rect">
              <a:avLst/>
            </a:prstGeom>
            <a:noFill/>
            <a:ln w="9525">
              <a:noFill/>
              <a:miter lim="800000"/>
              <a:headEnd/>
              <a:tailEnd/>
            </a:ln>
          </p:spPr>
          <p:txBody>
            <a:bodyPr wrap="square">
              <a:spAutoFit/>
            </a:bodyPr>
            <a:lstStyle/>
            <a:p>
              <a:r>
                <a:rPr lang="en-US" altLang="zh-CN" sz="2700" dirty="0" smtClean="0">
                  <a:latin typeface="Times New Roman" pitchFamily="18" charset="0"/>
                  <a:cs typeface="Times New Roman" pitchFamily="18" charset="0"/>
                </a:rPr>
                <a:t>         </a:t>
              </a:r>
              <a:r>
                <a:rPr lang="en-US" altLang="zh-CN" sz="2300" dirty="0" smtClean="0">
                  <a:latin typeface="Times New Roman" pitchFamily="18" charset="0"/>
                  <a:cs typeface="Times New Roman" pitchFamily="18" charset="0"/>
                </a:rPr>
                <a:t>These            are             her         flowers           .</a:t>
              </a:r>
              <a:endParaRPr lang="en-US" altLang="zh-CN" sz="2300" dirty="0">
                <a:latin typeface="Times New Roman" pitchFamily="18" charset="0"/>
                <a:cs typeface="Times New Roman" pitchFamily="18" charset="0"/>
              </a:endParaRPr>
            </a:p>
          </p:txBody>
        </p:sp>
      </p:grpSp>
    </p:spTree>
    <p:extLst>
      <p:ext uri="{BB962C8B-B14F-4D97-AF65-F5344CB8AC3E}">
        <p14:creationId xmlns:p14="http://schemas.microsoft.com/office/powerpoint/2010/main" val="39678588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chemeClr val="accent2">
                    <a:lumMod val="75000"/>
                  </a:schemeClr>
                </a:solidFill>
                <a:ea typeface="宋体" charset="-122"/>
              </a:rPr>
              <a:t>LDCRF training method</a:t>
            </a:r>
            <a:endParaRPr lang="zh-CN" altLang="en-US" dirty="0">
              <a:solidFill>
                <a:schemeClr val="accent2">
                  <a:lumMod val="75000"/>
                </a:schemeClr>
              </a:solidFill>
            </a:endParaRPr>
          </a:p>
        </p:txBody>
      </p:sp>
      <p:sp>
        <p:nvSpPr>
          <p:cNvPr id="3" name="标题 2"/>
          <p:cNvSpPr>
            <a:spLocks noGrp="1"/>
          </p:cNvSpPr>
          <p:nvPr>
            <p:ph type="title"/>
          </p:nvPr>
        </p:nvSpPr>
        <p:spPr/>
        <p:txBody>
          <a:bodyPr/>
          <a:lstStyle/>
          <a:p>
            <a:r>
              <a:rPr lang="en-US" altLang="zh-CN" dirty="0"/>
              <a:t>Latent Variable Perceptron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45</a:t>
            </a:fld>
            <a:endParaRPr lang="zh-CN" altLang="en-US"/>
          </a:p>
        </p:txBody>
      </p:sp>
      <p:grpSp>
        <p:nvGrpSpPr>
          <p:cNvPr id="126" name="组合 125"/>
          <p:cNvGrpSpPr/>
          <p:nvPr/>
        </p:nvGrpSpPr>
        <p:grpSpPr>
          <a:xfrm>
            <a:off x="937592" y="1627257"/>
            <a:ext cx="7162800" cy="4394031"/>
            <a:chOff x="937592" y="1627257"/>
            <a:chExt cx="7162800" cy="4394031"/>
          </a:xfrm>
        </p:grpSpPr>
        <p:sp>
          <p:nvSpPr>
            <p:cNvPr id="48" name="椭圆 3"/>
            <p:cNvSpPr>
              <a:spLocks noChangeAspect="1" noChangeArrowheads="1"/>
            </p:cNvSpPr>
            <p:nvPr/>
          </p:nvSpPr>
          <p:spPr bwMode="auto">
            <a:xfrm>
              <a:off x="2080592" y="1760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49" name="椭圆 7"/>
            <p:cNvSpPr>
              <a:spLocks noChangeAspect="1" noChangeArrowheads="1"/>
            </p:cNvSpPr>
            <p:nvPr/>
          </p:nvSpPr>
          <p:spPr bwMode="auto">
            <a:xfrm>
              <a:off x="2080592" y="23321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50" name="椭圆 8"/>
            <p:cNvSpPr>
              <a:spLocks noChangeAspect="1" noChangeArrowheads="1"/>
            </p:cNvSpPr>
            <p:nvPr/>
          </p:nvSpPr>
          <p:spPr bwMode="auto">
            <a:xfrm>
              <a:off x="2080592" y="2903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51" name="椭圆 9"/>
            <p:cNvSpPr>
              <a:spLocks noChangeAspect="1" noChangeArrowheads="1"/>
            </p:cNvSpPr>
            <p:nvPr/>
          </p:nvSpPr>
          <p:spPr bwMode="auto">
            <a:xfrm>
              <a:off x="2080592" y="4046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52" name="椭圆 10"/>
            <p:cNvSpPr>
              <a:spLocks noChangeAspect="1" noChangeArrowheads="1"/>
            </p:cNvSpPr>
            <p:nvPr/>
          </p:nvSpPr>
          <p:spPr bwMode="auto">
            <a:xfrm>
              <a:off x="2080592" y="4618107"/>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solidFill>
                  <a:srgbClr val="FF0000"/>
                </a:solidFill>
                <a:ea typeface="宋体" pitchFamily="2" charset="-122"/>
              </a:endParaRPr>
            </a:p>
          </p:txBody>
        </p:sp>
        <p:sp>
          <p:nvSpPr>
            <p:cNvPr id="53" name="椭圆 11"/>
            <p:cNvSpPr>
              <a:spLocks noChangeAspect="1" noChangeArrowheads="1"/>
            </p:cNvSpPr>
            <p:nvPr/>
          </p:nvSpPr>
          <p:spPr bwMode="auto">
            <a:xfrm>
              <a:off x="2080592" y="5189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54" name="椭圆 12"/>
            <p:cNvSpPr>
              <a:spLocks noChangeAspect="1" noChangeArrowheads="1"/>
            </p:cNvSpPr>
            <p:nvPr/>
          </p:nvSpPr>
          <p:spPr bwMode="auto">
            <a:xfrm>
              <a:off x="3437905" y="1760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55" name="椭圆 13"/>
            <p:cNvSpPr>
              <a:spLocks noChangeAspect="1" noChangeArrowheads="1"/>
            </p:cNvSpPr>
            <p:nvPr/>
          </p:nvSpPr>
          <p:spPr bwMode="auto">
            <a:xfrm>
              <a:off x="3437905" y="23321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56" name="椭圆 14"/>
            <p:cNvSpPr>
              <a:spLocks noChangeAspect="1" noChangeArrowheads="1"/>
            </p:cNvSpPr>
            <p:nvPr/>
          </p:nvSpPr>
          <p:spPr bwMode="auto">
            <a:xfrm>
              <a:off x="3437905" y="2903607"/>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57" name="椭圆 15"/>
            <p:cNvSpPr>
              <a:spLocks noChangeAspect="1" noChangeArrowheads="1"/>
            </p:cNvSpPr>
            <p:nvPr/>
          </p:nvSpPr>
          <p:spPr bwMode="auto">
            <a:xfrm>
              <a:off x="3437905" y="4046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58" name="椭圆 16"/>
            <p:cNvSpPr>
              <a:spLocks noChangeAspect="1" noChangeArrowheads="1"/>
            </p:cNvSpPr>
            <p:nvPr/>
          </p:nvSpPr>
          <p:spPr bwMode="auto">
            <a:xfrm>
              <a:off x="3437905" y="46181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59" name="椭圆 17"/>
            <p:cNvSpPr>
              <a:spLocks noChangeAspect="1" noChangeArrowheads="1"/>
            </p:cNvSpPr>
            <p:nvPr/>
          </p:nvSpPr>
          <p:spPr bwMode="auto">
            <a:xfrm>
              <a:off x="3437905" y="5189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60" name="椭圆 18"/>
            <p:cNvSpPr>
              <a:spLocks noChangeAspect="1" noChangeArrowheads="1"/>
            </p:cNvSpPr>
            <p:nvPr/>
          </p:nvSpPr>
          <p:spPr bwMode="auto">
            <a:xfrm>
              <a:off x="4723780" y="1760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61" name="椭圆 19"/>
            <p:cNvSpPr>
              <a:spLocks noChangeAspect="1" noChangeArrowheads="1"/>
            </p:cNvSpPr>
            <p:nvPr/>
          </p:nvSpPr>
          <p:spPr bwMode="auto">
            <a:xfrm>
              <a:off x="4723780" y="2332107"/>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62" name="椭圆 20"/>
            <p:cNvSpPr>
              <a:spLocks noChangeAspect="1" noChangeArrowheads="1"/>
            </p:cNvSpPr>
            <p:nvPr/>
          </p:nvSpPr>
          <p:spPr bwMode="auto">
            <a:xfrm>
              <a:off x="4723780" y="2903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63" name="椭圆 21"/>
            <p:cNvSpPr>
              <a:spLocks noChangeAspect="1" noChangeArrowheads="1"/>
            </p:cNvSpPr>
            <p:nvPr/>
          </p:nvSpPr>
          <p:spPr bwMode="auto">
            <a:xfrm>
              <a:off x="4723780" y="4046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64" name="椭圆 22"/>
            <p:cNvSpPr>
              <a:spLocks noChangeAspect="1" noChangeArrowheads="1"/>
            </p:cNvSpPr>
            <p:nvPr/>
          </p:nvSpPr>
          <p:spPr bwMode="auto">
            <a:xfrm>
              <a:off x="4723780" y="46181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65" name="椭圆 23"/>
            <p:cNvSpPr>
              <a:spLocks noChangeAspect="1" noChangeArrowheads="1"/>
            </p:cNvSpPr>
            <p:nvPr/>
          </p:nvSpPr>
          <p:spPr bwMode="auto">
            <a:xfrm>
              <a:off x="4723780" y="5189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66" name="椭圆 24"/>
            <p:cNvSpPr>
              <a:spLocks noChangeAspect="1" noChangeArrowheads="1"/>
            </p:cNvSpPr>
            <p:nvPr/>
          </p:nvSpPr>
          <p:spPr bwMode="auto">
            <a:xfrm>
              <a:off x="6009655" y="1760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67" name="椭圆 25"/>
            <p:cNvSpPr>
              <a:spLocks noChangeAspect="1" noChangeArrowheads="1"/>
            </p:cNvSpPr>
            <p:nvPr/>
          </p:nvSpPr>
          <p:spPr bwMode="auto">
            <a:xfrm>
              <a:off x="6009655" y="23321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68" name="椭圆 26"/>
            <p:cNvSpPr>
              <a:spLocks noChangeAspect="1" noChangeArrowheads="1"/>
            </p:cNvSpPr>
            <p:nvPr/>
          </p:nvSpPr>
          <p:spPr bwMode="auto">
            <a:xfrm>
              <a:off x="6009655" y="2903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69" name="椭圆 27"/>
            <p:cNvSpPr>
              <a:spLocks noChangeAspect="1" noChangeArrowheads="1"/>
            </p:cNvSpPr>
            <p:nvPr/>
          </p:nvSpPr>
          <p:spPr bwMode="auto">
            <a:xfrm>
              <a:off x="6009655" y="4046607"/>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70" name="椭圆 28"/>
            <p:cNvSpPr>
              <a:spLocks noChangeAspect="1" noChangeArrowheads="1"/>
            </p:cNvSpPr>
            <p:nvPr/>
          </p:nvSpPr>
          <p:spPr bwMode="auto">
            <a:xfrm>
              <a:off x="6009655" y="46181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1" name="椭圆 29"/>
            <p:cNvSpPr>
              <a:spLocks noChangeAspect="1" noChangeArrowheads="1"/>
            </p:cNvSpPr>
            <p:nvPr/>
          </p:nvSpPr>
          <p:spPr bwMode="auto">
            <a:xfrm>
              <a:off x="6009655" y="5189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2" name="椭圆 30"/>
            <p:cNvSpPr>
              <a:spLocks noChangeAspect="1" noChangeArrowheads="1"/>
            </p:cNvSpPr>
            <p:nvPr/>
          </p:nvSpPr>
          <p:spPr bwMode="auto">
            <a:xfrm>
              <a:off x="7366967" y="1760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3" name="椭圆 31"/>
            <p:cNvSpPr>
              <a:spLocks noChangeAspect="1" noChangeArrowheads="1"/>
            </p:cNvSpPr>
            <p:nvPr/>
          </p:nvSpPr>
          <p:spPr bwMode="auto">
            <a:xfrm>
              <a:off x="7366967" y="23321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4" name="椭圆 32"/>
            <p:cNvSpPr>
              <a:spLocks noChangeAspect="1" noChangeArrowheads="1"/>
            </p:cNvSpPr>
            <p:nvPr/>
          </p:nvSpPr>
          <p:spPr bwMode="auto">
            <a:xfrm>
              <a:off x="7366967" y="2903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5" name="椭圆 33"/>
            <p:cNvSpPr>
              <a:spLocks noChangeAspect="1" noChangeArrowheads="1"/>
            </p:cNvSpPr>
            <p:nvPr/>
          </p:nvSpPr>
          <p:spPr bwMode="auto">
            <a:xfrm>
              <a:off x="7366967" y="4046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6" name="椭圆 34"/>
            <p:cNvSpPr>
              <a:spLocks noChangeAspect="1" noChangeArrowheads="1"/>
            </p:cNvSpPr>
            <p:nvPr/>
          </p:nvSpPr>
          <p:spPr bwMode="auto">
            <a:xfrm>
              <a:off x="7366967" y="46181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7" name="椭圆 35"/>
            <p:cNvSpPr>
              <a:spLocks noChangeAspect="1" noChangeArrowheads="1"/>
            </p:cNvSpPr>
            <p:nvPr/>
          </p:nvSpPr>
          <p:spPr bwMode="auto">
            <a:xfrm>
              <a:off x="7366967" y="5189607"/>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78" name="椭圆 77"/>
            <p:cNvSpPr>
              <a:spLocks noChangeAspect="1" noChangeArrowheads="1"/>
            </p:cNvSpPr>
            <p:nvPr/>
          </p:nvSpPr>
          <p:spPr bwMode="auto">
            <a:xfrm>
              <a:off x="3437905" y="2903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9" name="椭圆 78"/>
            <p:cNvSpPr>
              <a:spLocks noChangeAspect="1" noChangeArrowheads="1"/>
            </p:cNvSpPr>
            <p:nvPr/>
          </p:nvSpPr>
          <p:spPr bwMode="auto">
            <a:xfrm>
              <a:off x="4723780" y="23321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80" name="椭圆 79"/>
            <p:cNvSpPr>
              <a:spLocks noChangeAspect="1" noChangeArrowheads="1"/>
            </p:cNvSpPr>
            <p:nvPr/>
          </p:nvSpPr>
          <p:spPr bwMode="auto">
            <a:xfrm>
              <a:off x="6009655" y="4046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81" name="椭圆 80"/>
            <p:cNvSpPr>
              <a:spLocks noChangeAspect="1" noChangeArrowheads="1"/>
            </p:cNvSpPr>
            <p:nvPr/>
          </p:nvSpPr>
          <p:spPr bwMode="auto">
            <a:xfrm>
              <a:off x="7366967" y="51896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82" name="椭圆 81"/>
            <p:cNvSpPr>
              <a:spLocks noChangeAspect="1" noChangeArrowheads="1"/>
            </p:cNvSpPr>
            <p:nvPr/>
          </p:nvSpPr>
          <p:spPr bwMode="auto">
            <a:xfrm>
              <a:off x="2080592" y="4618107"/>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83" name="Text Box 72"/>
            <p:cNvSpPr txBox="1">
              <a:spLocks noChangeArrowheads="1"/>
            </p:cNvSpPr>
            <p:nvPr/>
          </p:nvSpPr>
          <p:spPr bwMode="auto">
            <a:xfrm>
              <a:off x="1089992" y="1627257"/>
              <a:ext cx="7620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Seg-0</a:t>
              </a:r>
              <a:endParaRPr lang="en-US" altLang="zh-CN" dirty="0">
                <a:latin typeface="Times New Roman" pitchFamily="18" charset="0"/>
                <a:cs typeface="Times New Roman" pitchFamily="18" charset="0"/>
              </a:endParaRPr>
            </a:p>
          </p:txBody>
        </p:sp>
        <p:sp>
          <p:nvSpPr>
            <p:cNvPr id="84" name="Text Box 72"/>
            <p:cNvSpPr txBox="1">
              <a:spLocks noChangeArrowheads="1"/>
            </p:cNvSpPr>
            <p:nvPr/>
          </p:nvSpPr>
          <p:spPr bwMode="auto">
            <a:xfrm>
              <a:off x="1089992" y="2236857"/>
              <a:ext cx="7620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Seg-1</a:t>
              </a:r>
              <a:endParaRPr lang="en-US" altLang="zh-CN" dirty="0">
                <a:latin typeface="Times New Roman" pitchFamily="18" charset="0"/>
                <a:cs typeface="Times New Roman" pitchFamily="18" charset="0"/>
              </a:endParaRPr>
            </a:p>
          </p:txBody>
        </p:sp>
        <p:sp>
          <p:nvSpPr>
            <p:cNvPr id="85" name="Text Box 72"/>
            <p:cNvSpPr txBox="1">
              <a:spLocks noChangeArrowheads="1"/>
            </p:cNvSpPr>
            <p:nvPr/>
          </p:nvSpPr>
          <p:spPr bwMode="auto">
            <a:xfrm>
              <a:off x="1089992" y="2781925"/>
              <a:ext cx="7620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Seg-2</a:t>
              </a:r>
              <a:endParaRPr lang="en-US" altLang="zh-CN" dirty="0">
                <a:latin typeface="Times New Roman" pitchFamily="18" charset="0"/>
                <a:cs typeface="Times New Roman" pitchFamily="18" charset="0"/>
              </a:endParaRPr>
            </a:p>
          </p:txBody>
        </p:sp>
        <p:sp>
          <p:nvSpPr>
            <p:cNvPr id="86" name="Text Box 72"/>
            <p:cNvSpPr txBox="1">
              <a:spLocks noChangeArrowheads="1"/>
            </p:cNvSpPr>
            <p:nvPr/>
          </p:nvSpPr>
          <p:spPr bwMode="auto">
            <a:xfrm>
              <a:off x="937592" y="3913257"/>
              <a:ext cx="9906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noSeg-0</a:t>
              </a:r>
              <a:endParaRPr lang="en-US" altLang="zh-CN" dirty="0">
                <a:latin typeface="Times New Roman" pitchFamily="18" charset="0"/>
                <a:cs typeface="Times New Roman" pitchFamily="18" charset="0"/>
              </a:endParaRPr>
            </a:p>
          </p:txBody>
        </p:sp>
        <p:sp>
          <p:nvSpPr>
            <p:cNvPr id="87" name="Text Box 72"/>
            <p:cNvSpPr txBox="1">
              <a:spLocks noChangeArrowheads="1"/>
            </p:cNvSpPr>
            <p:nvPr/>
          </p:nvSpPr>
          <p:spPr bwMode="auto">
            <a:xfrm>
              <a:off x="937592" y="4522857"/>
              <a:ext cx="9906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noSeg-1</a:t>
              </a:r>
              <a:endParaRPr lang="en-US" altLang="zh-CN" dirty="0">
                <a:latin typeface="Times New Roman" pitchFamily="18" charset="0"/>
                <a:cs typeface="Times New Roman" pitchFamily="18" charset="0"/>
              </a:endParaRPr>
            </a:p>
          </p:txBody>
        </p:sp>
        <p:sp>
          <p:nvSpPr>
            <p:cNvPr id="88" name="Text Box 72"/>
            <p:cNvSpPr txBox="1">
              <a:spLocks noChangeArrowheads="1"/>
            </p:cNvSpPr>
            <p:nvPr/>
          </p:nvSpPr>
          <p:spPr bwMode="auto">
            <a:xfrm>
              <a:off x="937592" y="5067925"/>
              <a:ext cx="9906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noSeg-2</a:t>
              </a:r>
              <a:endParaRPr lang="en-US" altLang="zh-CN" dirty="0">
                <a:latin typeface="Times New Roman" pitchFamily="18" charset="0"/>
                <a:cs typeface="Times New Roman" pitchFamily="18" charset="0"/>
              </a:endParaRPr>
            </a:p>
          </p:txBody>
        </p:sp>
        <p:sp>
          <p:nvSpPr>
            <p:cNvPr id="89" name="Text Box 72"/>
            <p:cNvSpPr txBox="1">
              <a:spLocks noChangeArrowheads="1"/>
            </p:cNvSpPr>
            <p:nvPr/>
          </p:nvSpPr>
          <p:spPr bwMode="auto">
            <a:xfrm>
              <a:off x="937592" y="5513457"/>
              <a:ext cx="7162800" cy="507831"/>
            </a:xfrm>
            <a:prstGeom prst="rect">
              <a:avLst/>
            </a:prstGeom>
            <a:noFill/>
            <a:ln w="9525">
              <a:noFill/>
              <a:miter lim="800000"/>
              <a:headEnd/>
              <a:tailEnd/>
            </a:ln>
          </p:spPr>
          <p:txBody>
            <a:bodyPr wrap="square">
              <a:spAutoFit/>
            </a:bodyPr>
            <a:lstStyle/>
            <a:p>
              <a:r>
                <a:rPr lang="en-US" altLang="zh-CN" sz="2700" dirty="0" smtClean="0">
                  <a:latin typeface="Times New Roman" pitchFamily="18" charset="0"/>
                  <a:cs typeface="Times New Roman" pitchFamily="18" charset="0"/>
                </a:rPr>
                <a:t>         </a:t>
              </a:r>
              <a:r>
                <a:rPr lang="en-US" altLang="zh-CN" sz="2300" dirty="0" smtClean="0">
                  <a:latin typeface="Times New Roman" pitchFamily="18" charset="0"/>
                  <a:cs typeface="Times New Roman" pitchFamily="18" charset="0"/>
                </a:rPr>
                <a:t>These            are             her         flowers           .</a:t>
              </a:r>
              <a:endParaRPr lang="en-US" altLang="zh-CN" sz="2300" dirty="0">
                <a:latin typeface="Times New Roman" pitchFamily="18" charset="0"/>
                <a:cs typeface="Times New Roman" pitchFamily="18" charset="0"/>
              </a:endParaRPr>
            </a:p>
          </p:txBody>
        </p:sp>
        <p:cxnSp>
          <p:nvCxnSpPr>
            <p:cNvPr id="90" name="直接连接符 89"/>
            <p:cNvCxnSpPr>
              <a:stCxn id="49" idx="6"/>
              <a:endCxn id="78" idx="2"/>
            </p:cNvCxnSpPr>
            <p:nvPr/>
          </p:nvCxnSpPr>
          <p:spPr>
            <a:xfrm>
              <a:off x="2252042" y="2417832"/>
              <a:ext cx="1185863" cy="571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直接连接符 90"/>
            <p:cNvCxnSpPr>
              <a:stCxn id="78" idx="6"/>
              <a:endCxn id="79" idx="2"/>
            </p:cNvCxnSpPr>
            <p:nvPr/>
          </p:nvCxnSpPr>
          <p:spPr>
            <a:xfrm flipV="1">
              <a:off x="3609355" y="2417832"/>
              <a:ext cx="1114425" cy="571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直接连接符 91"/>
            <p:cNvCxnSpPr>
              <a:stCxn id="79" idx="6"/>
              <a:endCxn id="70" idx="2"/>
            </p:cNvCxnSpPr>
            <p:nvPr/>
          </p:nvCxnSpPr>
          <p:spPr>
            <a:xfrm>
              <a:off x="4895230" y="2417832"/>
              <a:ext cx="1114425" cy="228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直接连接符 92"/>
            <p:cNvCxnSpPr>
              <a:stCxn id="70" idx="6"/>
              <a:endCxn id="72" idx="2"/>
            </p:cNvCxnSpPr>
            <p:nvPr/>
          </p:nvCxnSpPr>
          <p:spPr>
            <a:xfrm flipV="1">
              <a:off x="6181105" y="1846332"/>
              <a:ext cx="1185862" cy="2857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直接连接符 93"/>
            <p:cNvCxnSpPr>
              <a:stCxn id="48" idx="6"/>
              <a:endCxn id="54" idx="2"/>
            </p:cNvCxnSpPr>
            <p:nvPr/>
          </p:nvCxnSpPr>
          <p:spPr>
            <a:xfrm>
              <a:off x="2252042" y="1846332"/>
              <a:ext cx="1185863"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直接连接符 94"/>
            <p:cNvCxnSpPr>
              <a:stCxn id="48" idx="6"/>
              <a:endCxn id="55" idx="2"/>
            </p:cNvCxnSpPr>
            <p:nvPr/>
          </p:nvCxnSpPr>
          <p:spPr>
            <a:xfrm>
              <a:off x="2252042" y="1846332"/>
              <a:ext cx="1185863" cy="571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直接连接符 95"/>
            <p:cNvCxnSpPr>
              <a:stCxn id="48" idx="6"/>
              <a:endCxn id="78" idx="2"/>
            </p:cNvCxnSpPr>
            <p:nvPr/>
          </p:nvCxnSpPr>
          <p:spPr>
            <a:xfrm>
              <a:off x="2252042" y="1846332"/>
              <a:ext cx="1185863"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直接连接符 96"/>
            <p:cNvCxnSpPr>
              <a:stCxn id="49" idx="6"/>
              <a:endCxn id="54" idx="2"/>
            </p:cNvCxnSpPr>
            <p:nvPr/>
          </p:nvCxnSpPr>
          <p:spPr>
            <a:xfrm flipV="1">
              <a:off x="2252042" y="1846332"/>
              <a:ext cx="1185863" cy="571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直接连接符 97"/>
            <p:cNvCxnSpPr>
              <a:stCxn id="49" idx="6"/>
              <a:endCxn id="55" idx="2"/>
            </p:cNvCxnSpPr>
            <p:nvPr/>
          </p:nvCxnSpPr>
          <p:spPr>
            <a:xfrm>
              <a:off x="2252042" y="2417832"/>
              <a:ext cx="1185863"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直接连接符 98"/>
            <p:cNvCxnSpPr>
              <a:stCxn id="50" idx="6"/>
              <a:endCxn id="55" idx="2"/>
            </p:cNvCxnSpPr>
            <p:nvPr/>
          </p:nvCxnSpPr>
          <p:spPr>
            <a:xfrm flipV="1">
              <a:off x="2252042" y="2417832"/>
              <a:ext cx="1185863" cy="571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直接连接符 99"/>
            <p:cNvCxnSpPr>
              <a:stCxn id="50" idx="6"/>
              <a:endCxn id="78" idx="2"/>
            </p:cNvCxnSpPr>
            <p:nvPr/>
          </p:nvCxnSpPr>
          <p:spPr>
            <a:xfrm>
              <a:off x="2252042" y="2989332"/>
              <a:ext cx="1185863"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直接连接符 100"/>
            <p:cNvCxnSpPr>
              <a:stCxn id="50" idx="6"/>
              <a:endCxn id="54" idx="2"/>
            </p:cNvCxnSpPr>
            <p:nvPr/>
          </p:nvCxnSpPr>
          <p:spPr>
            <a:xfrm flipV="1">
              <a:off x="2252042" y="1846332"/>
              <a:ext cx="1185863"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直接连接符 101"/>
            <p:cNvCxnSpPr>
              <a:stCxn id="54" idx="6"/>
              <a:endCxn id="60" idx="2"/>
            </p:cNvCxnSpPr>
            <p:nvPr/>
          </p:nvCxnSpPr>
          <p:spPr>
            <a:xfrm>
              <a:off x="3609355" y="1846332"/>
              <a:ext cx="11144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直接连接符 102"/>
            <p:cNvCxnSpPr>
              <a:stCxn id="54" idx="6"/>
              <a:endCxn id="79" idx="2"/>
            </p:cNvCxnSpPr>
            <p:nvPr/>
          </p:nvCxnSpPr>
          <p:spPr>
            <a:xfrm>
              <a:off x="3609355" y="1846332"/>
              <a:ext cx="1114425" cy="571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直接连接符 103"/>
            <p:cNvCxnSpPr>
              <a:stCxn id="54" idx="6"/>
              <a:endCxn id="62" idx="2"/>
            </p:cNvCxnSpPr>
            <p:nvPr/>
          </p:nvCxnSpPr>
          <p:spPr>
            <a:xfrm>
              <a:off x="3609355" y="1846332"/>
              <a:ext cx="1114425"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直接连接符 104"/>
            <p:cNvCxnSpPr>
              <a:stCxn id="55" idx="6"/>
              <a:endCxn id="79" idx="2"/>
            </p:cNvCxnSpPr>
            <p:nvPr/>
          </p:nvCxnSpPr>
          <p:spPr>
            <a:xfrm>
              <a:off x="3609355" y="2417832"/>
              <a:ext cx="11144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直接连接符 105"/>
            <p:cNvCxnSpPr>
              <a:stCxn id="55" idx="6"/>
              <a:endCxn id="62" idx="2"/>
            </p:cNvCxnSpPr>
            <p:nvPr/>
          </p:nvCxnSpPr>
          <p:spPr>
            <a:xfrm>
              <a:off x="3609355" y="2417832"/>
              <a:ext cx="1114425" cy="571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直接连接符 106"/>
            <p:cNvCxnSpPr>
              <a:stCxn id="78" idx="6"/>
              <a:endCxn id="60" idx="2"/>
            </p:cNvCxnSpPr>
            <p:nvPr/>
          </p:nvCxnSpPr>
          <p:spPr>
            <a:xfrm flipV="1">
              <a:off x="3609355" y="1846332"/>
              <a:ext cx="1114425"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直接连接符 107"/>
            <p:cNvCxnSpPr>
              <a:stCxn id="78" idx="6"/>
              <a:endCxn id="62" idx="2"/>
            </p:cNvCxnSpPr>
            <p:nvPr/>
          </p:nvCxnSpPr>
          <p:spPr>
            <a:xfrm>
              <a:off x="3609355" y="2989332"/>
              <a:ext cx="111442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直接连接符 108"/>
            <p:cNvCxnSpPr>
              <a:stCxn id="60" idx="6"/>
              <a:endCxn id="80" idx="2"/>
            </p:cNvCxnSpPr>
            <p:nvPr/>
          </p:nvCxnSpPr>
          <p:spPr>
            <a:xfrm>
              <a:off x="4895230" y="1846332"/>
              <a:ext cx="1114425" cy="228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直接连接符 109"/>
            <p:cNvCxnSpPr>
              <a:stCxn id="60" idx="6"/>
              <a:endCxn id="70" idx="2"/>
            </p:cNvCxnSpPr>
            <p:nvPr/>
          </p:nvCxnSpPr>
          <p:spPr>
            <a:xfrm>
              <a:off x="4895230" y="1846332"/>
              <a:ext cx="1114425" cy="2857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直接连接符 110"/>
            <p:cNvCxnSpPr>
              <a:stCxn id="60" idx="6"/>
              <a:endCxn id="71" idx="2"/>
            </p:cNvCxnSpPr>
            <p:nvPr/>
          </p:nvCxnSpPr>
          <p:spPr>
            <a:xfrm>
              <a:off x="4895230" y="1846332"/>
              <a:ext cx="1114425" cy="3429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直接连接符 111"/>
            <p:cNvCxnSpPr>
              <a:stCxn id="79" idx="6"/>
              <a:endCxn id="80" idx="2"/>
            </p:cNvCxnSpPr>
            <p:nvPr/>
          </p:nvCxnSpPr>
          <p:spPr>
            <a:xfrm>
              <a:off x="4895230" y="2417832"/>
              <a:ext cx="1114425" cy="1714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直接连接符 112"/>
            <p:cNvCxnSpPr>
              <a:stCxn id="79" idx="6"/>
              <a:endCxn id="71" idx="2"/>
            </p:cNvCxnSpPr>
            <p:nvPr/>
          </p:nvCxnSpPr>
          <p:spPr>
            <a:xfrm>
              <a:off x="4895230" y="2417832"/>
              <a:ext cx="1114425" cy="2857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直接连接符 113"/>
            <p:cNvCxnSpPr>
              <a:stCxn id="62" idx="6"/>
              <a:endCxn id="80" idx="2"/>
            </p:cNvCxnSpPr>
            <p:nvPr/>
          </p:nvCxnSpPr>
          <p:spPr>
            <a:xfrm>
              <a:off x="4895230" y="2989332"/>
              <a:ext cx="1114425"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直接连接符 114"/>
            <p:cNvCxnSpPr>
              <a:stCxn id="62" idx="6"/>
              <a:endCxn id="70" idx="2"/>
            </p:cNvCxnSpPr>
            <p:nvPr/>
          </p:nvCxnSpPr>
          <p:spPr>
            <a:xfrm>
              <a:off x="4895230" y="2989332"/>
              <a:ext cx="1114425" cy="1714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直接连接符 115"/>
            <p:cNvCxnSpPr>
              <a:stCxn id="62" idx="6"/>
              <a:endCxn id="71" idx="2"/>
            </p:cNvCxnSpPr>
            <p:nvPr/>
          </p:nvCxnSpPr>
          <p:spPr>
            <a:xfrm>
              <a:off x="4895230" y="2989332"/>
              <a:ext cx="1114425" cy="228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直接连接符 116"/>
            <p:cNvCxnSpPr>
              <a:stCxn id="80" idx="6"/>
              <a:endCxn id="72" idx="2"/>
            </p:cNvCxnSpPr>
            <p:nvPr/>
          </p:nvCxnSpPr>
          <p:spPr>
            <a:xfrm flipV="1">
              <a:off x="6181105" y="1846332"/>
              <a:ext cx="1185862" cy="228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直接连接符 117"/>
            <p:cNvCxnSpPr>
              <a:stCxn id="80" idx="6"/>
              <a:endCxn id="73" idx="2"/>
            </p:cNvCxnSpPr>
            <p:nvPr/>
          </p:nvCxnSpPr>
          <p:spPr>
            <a:xfrm flipV="1">
              <a:off x="6181105" y="2417832"/>
              <a:ext cx="1185862" cy="1714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直接连接符 118"/>
            <p:cNvCxnSpPr>
              <a:stCxn id="80" idx="6"/>
              <a:endCxn id="74" idx="2"/>
            </p:cNvCxnSpPr>
            <p:nvPr/>
          </p:nvCxnSpPr>
          <p:spPr>
            <a:xfrm flipV="1">
              <a:off x="6181105" y="2989332"/>
              <a:ext cx="1185862"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直接连接符 119"/>
            <p:cNvCxnSpPr>
              <a:stCxn id="70" idx="6"/>
              <a:endCxn id="73" idx="2"/>
            </p:cNvCxnSpPr>
            <p:nvPr/>
          </p:nvCxnSpPr>
          <p:spPr>
            <a:xfrm flipV="1">
              <a:off x="6181105" y="2417832"/>
              <a:ext cx="1185862" cy="228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直接连接符 120"/>
            <p:cNvCxnSpPr>
              <a:stCxn id="70" idx="5"/>
              <a:endCxn id="74" idx="2"/>
            </p:cNvCxnSpPr>
            <p:nvPr/>
          </p:nvCxnSpPr>
          <p:spPr>
            <a:xfrm rot="5400000" flipH="1" flipV="1">
              <a:off x="5873923" y="3271406"/>
              <a:ext cx="1775117" cy="1210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直接连接符 121"/>
            <p:cNvCxnSpPr>
              <a:stCxn id="71" idx="6"/>
              <a:endCxn id="72" idx="2"/>
            </p:cNvCxnSpPr>
            <p:nvPr/>
          </p:nvCxnSpPr>
          <p:spPr>
            <a:xfrm flipV="1">
              <a:off x="6181105" y="1846332"/>
              <a:ext cx="1185862" cy="3429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直接连接符 122"/>
            <p:cNvCxnSpPr>
              <a:stCxn id="71" idx="6"/>
              <a:endCxn id="73" idx="2"/>
            </p:cNvCxnSpPr>
            <p:nvPr/>
          </p:nvCxnSpPr>
          <p:spPr>
            <a:xfrm flipV="1">
              <a:off x="6181105" y="2417832"/>
              <a:ext cx="1185862" cy="2857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直接连接符 123"/>
            <p:cNvCxnSpPr>
              <a:stCxn id="71" idx="6"/>
              <a:endCxn id="74" idx="2"/>
            </p:cNvCxnSpPr>
            <p:nvPr/>
          </p:nvCxnSpPr>
          <p:spPr>
            <a:xfrm flipV="1">
              <a:off x="6181105" y="2989332"/>
              <a:ext cx="1185862" cy="228600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25" name="Object 4"/>
            <p:cNvGraphicFramePr>
              <a:graphicFrameLocks noChangeAspect="1"/>
            </p:cNvGraphicFramePr>
            <p:nvPr>
              <p:extLst/>
            </p:nvPr>
          </p:nvGraphicFramePr>
          <p:xfrm>
            <a:off x="1013792" y="3837057"/>
            <a:ext cx="4227512" cy="741363"/>
          </p:xfrm>
          <a:graphic>
            <a:graphicData uri="http://schemas.openxmlformats.org/presentationml/2006/ole">
              <mc:AlternateContent xmlns:mc="http://schemas.openxmlformats.org/markup-compatibility/2006">
                <mc:Choice xmlns:v="urn:schemas-microsoft-com:vml" Requires="v">
                  <p:oleObj spid="_x0000_s11400" name="Equation" r:id="rId3" imgW="2031840" imgH="355320" progId="Equation.DSMT4">
                    <p:embed/>
                  </p:oleObj>
                </mc:Choice>
                <mc:Fallback>
                  <p:oleObj name="Equation" r:id="rId3" imgW="2031840" imgH="35532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792" y="3837057"/>
                          <a:ext cx="4227512" cy="741363"/>
                        </a:xfrm>
                        <a:prstGeom prst="rect">
                          <a:avLst/>
                        </a:prstGeom>
                        <a:solidFill>
                          <a:srgbClr val="00FFFF"/>
                        </a:solidFill>
                      </p:spPr>
                    </p:pic>
                  </p:oleObj>
                </mc:Fallback>
              </mc:AlternateContent>
            </a:graphicData>
          </a:graphic>
        </p:graphicFrame>
      </p:grpSp>
    </p:spTree>
    <p:extLst>
      <p:ext uri="{BB962C8B-B14F-4D97-AF65-F5344CB8AC3E}">
        <p14:creationId xmlns:p14="http://schemas.microsoft.com/office/powerpoint/2010/main" val="24928946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Latent </a:t>
            </a:r>
            <a:r>
              <a:rPr lang="en-US" altLang="zh-CN" dirty="0">
                <a:solidFill>
                  <a:schemeClr val="accent2">
                    <a:lumMod val="75000"/>
                  </a:schemeClr>
                </a:solidFill>
              </a:rPr>
              <a:t>perceptron </a:t>
            </a:r>
            <a:r>
              <a:rPr lang="en-US" altLang="zh-CN" dirty="0" smtClean="0">
                <a:solidFill>
                  <a:schemeClr val="accent2">
                    <a:lumMod val="75000"/>
                  </a:schemeClr>
                </a:solidFill>
              </a:rPr>
              <a:t>training</a:t>
            </a:r>
            <a:endParaRPr lang="zh-CN" altLang="en-US" dirty="0">
              <a:solidFill>
                <a:schemeClr val="accent2">
                  <a:lumMod val="75000"/>
                </a:schemeClr>
              </a:solidFill>
            </a:endParaRPr>
          </a:p>
        </p:txBody>
      </p:sp>
      <p:sp>
        <p:nvSpPr>
          <p:cNvPr id="3" name="标题 2"/>
          <p:cNvSpPr>
            <a:spLocks noGrp="1"/>
          </p:cNvSpPr>
          <p:nvPr>
            <p:ph type="title"/>
          </p:nvPr>
        </p:nvSpPr>
        <p:spPr/>
        <p:txBody>
          <a:bodyPr/>
          <a:lstStyle/>
          <a:p>
            <a:r>
              <a:rPr lang="en-US" altLang="zh-CN" dirty="0"/>
              <a:t>Latent Variable Perceptron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46</a:t>
            </a:fld>
            <a:endParaRPr lang="zh-CN" altLang="en-US"/>
          </a:p>
        </p:txBody>
      </p:sp>
      <p:grpSp>
        <p:nvGrpSpPr>
          <p:cNvPr id="5" name="组合 4"/>
          <p:cNvGrpSpPr/>
          <p:nvPr/>
        </p:nvGrpSpPr>
        <p:grpSpPr>
          <a:xfrm>
            <a:off x="702000" y="1628800"/>
            <a:ext cx="7162800" cy="4394031"/>
            <a:chOff x="937592" y="1628800"/>
            <a:chExt cx="7162800" cy="4394031"/>
          </a:xfrm>
        </p:grpSpPr>
        <p:sp>
          <p:nvSpPr>
            <p:cNvPr id="13" name="椭圆 3"/>
            <p:cNvSpPr>
              <a:spLocks noChangeAspect="1" noChangeArrowheads="1"/>
            </p:cNvSpPr>
            <p:nvPr/>
          </p:nvSpPr>
          <p:spPr bwMode="auto">
            <a:xfrm>
              <a:off x="2080592" y="1762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14" name="椭圆 7"/>
            <p:cNvSpPr>
              <a:spLocks noChangeAspect="1" noChangeArrowheads="1"/>
            </p:cNvSpPr>
            <p:nvPr/>
          </p:nvSpPr>
          <p:spPr bwMode="auto">
            <a:xfrm>
              <a:off x="2080592" y="23336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15" name="椭圆 8"/>
            <p:cNvSpPr>
              <a:spLocks noChangeAspect="1" noChangeArrowheads="1"/>
            </p:cNvSpPr>
            <p:nvPr/>
          </p:nvSpPr>
          <p:spPr bwMode="auto">
            <a:xfrm>
              <a:off x="2080592" y="2905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16" name="椭圆 9"/>
            <p:cNvSpPr>
              <a:spLocks noChangeAspect="1" noChangeArrowheads="1"/>
            </p:cNvSpPr>
            <p:nvPr/>
          </p:nvSpPr>
          <p:spPr bwMode="auto">
            <a:xfrm>
              <a:off x="2080592" y="4048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17" name="椭圆 10"/>
            <p:cNvSpPr>
              <a:spLocks noChangeAspect="1" noChangeArrowheads="1"/>
            </p:cNvSpPr>
            <p:nvPr/>
          </p:nvSpPr>
          <p:spPr bwMode="auto">
            <a:xfrm>
              <a:off x="2080592" y="4619650"/>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solidFill>
                  <a:srgbClr val="FF0000"/>
                </a:solidFill>
                <a:ea typeface="宋体" pitchFamily="2" charset="-122"/>
              </a:endParaRPr>
            </a:p>
          </p:txBody>
        </p:sp>
        <p:sp>
          <p:nvSpPr>
            <p:cNvPr id="18" name="椭圆 11"/>
            <p:cNvSpPr>
              <a:spLocks noChangeAspect="1" noChangeArrowheads="1"/>
            </p:cNvSpPr>
            <p:nvPr/>
          </p:nvSpPr>
          <p:spPr bwMode="auto">
            <a:xfrm>
              <a:off x="2080592" y="5191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19" name="椭圆 12"/>
            <p:cNvSpPr>
              <a:spLocks noChangeAspect="1" noChangeArrowheads="1"/>
            </p:cNvSpPr>
            <p:nvPr/>
          </p:nvSpPr>
          <p:spPr bwMode="auto">
            <a:xfrm>
              <a:off x="3437905" y="1762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0" name="椭圆 13"/>
            <p:cNvSpPr>
              <a:spLocks noChangeAspect="1" noChangeArrowheads="1"/>
            </p:cNvSpPr>
            <p:nvPr/>
          </p:nvSpPr>
          <p:spPr bwMode="auto">
            <a:xfrm>
              <a:off x="3437905" y="23336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1" name="椭圆 14"/>
            <p:cNvSpPr>
              <a:spLocks noChangeAspect="1" noChangeArrowheads="1"/>
            </p:cNvSpPr>
            <p:nvPr/>
          </p:nvSpPr>
          <p:spPr bwMode="auto">
            <a:xfrm>
              <a:off x="3437905" y="2905150"/>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22" name="椭圆 15"/>
            <p:cNvSpPr>
              <a:spLocks noChangeAspect="1" noChangeArrowheads="1"/>
            </p:cNvSpPr>
            <p:nvPr/>
          </p:nvSpPr>
          <p:spPr bwMode="auto">
            <a:xfrm>
              <a:off x="3437905" y="4048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3" name="椭圆 16"/>
            <p:cNvSpPr>
              <a:spLocks noChangeAspect="1" noChangeArrowheads="1"/>
            </p:cNvSpPr>
            <p:nvPr/>
          </p:nvSpPr>
          <p:spPr bwMode="auto">
            <a:xfrm>
              <a:off x="3437905" y="46196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4" name="椭圆 17"/>
            <p:cNvSpPr>
              <a:spLocks noChangeAspect="1" noChangeArrowheads="1"/>
            </p:cNvSpPr>
            <p:nvPr/>
          </p:nvSpPr>
          <p:spPr bwMode="auto">
            <a:xfrm>
              <a:off x="3437905" y="5191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5" name="椭圆 18"/>
            <p:cNvSpPr>
              <a:spLocks noChangeAspect="1" noChangeArrowheads="1"/>
            </p:cNvSpPr>
            <p:nvPr/>
          </p:nvSpPr>
          <p:spPr bwMode="auto">
            <a:xfrm>
              <a:off x="4723780" y="1762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6" name="椭圆 19"/>
            <p:cNvSpPr>
              <a:spLocks noChangeAspect="1" noChangeArrowheads="1"/>
            </p:cNvSpPr>
            <p:nvPr/>
          </p:nvSpPr>
          <p:spPr bwMode="auto">
            <a:xfrm>
              <a:off x="4723780" y="2333650"/>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27" name="椭圆 20"/>
            <p:cNvSpPr>
              <a:spLocks noChangeAspect="1" noChangeArrowheads="1"/>
            </p:cNvSpPr>
            <p:nvPr/>
          </p:nvSpPr>
          <p:spPr bwMode="auto">
            <a:xfrm>
              <a:off x="4723780" y="2905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8" name="椭圆 21"/>
            <p:cNvSpPr>
              <a:spLocks noChangeAspect="1" noChangeArrowheads="1"/>
            </p:cNvSpPr>
            <p:nvPr/>
          </p:nvSpPr>
          <p:spPr bwMode="auto">
            <a:xfrm>
              <a:off x="4723780" y="4048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29" name="椭圆 22"/>
            <p:cNvSpPr>
              <a:spLocks noChangeAspect="1" noChangeArrowheads="1"/>
            </p:cNvSpPr>
            <p:nvPr/>
          </p:nvSpPr>
          <p:spPr bwMode="auto">
            <a:xfrm>
              <a:off x="4723780" y="46196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0" name="椭圆 23"/>
            <p:cNvSpPr>
              <a:spLocks noChangeAspect="1" noChangeArrowheads="1"/>
            </p:cNvSpPr>
            <p:nvPr/>
          </p:nvSpPr>
          <p:spPr bwMode="auto">
            <a:xfrm>
              <a:off x="4723780" y="5191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1" name="椭圆 24"/>
            <p:cNvSpPr>
              <a:spLocks noChangeAspect="1" noChangeArrowheads="1"/>
            </p:cNvSpPr>
            <p:nvPr/>
          </p:nvSpPr>
          <p:spPr bwMode="auto">
            <a:xfrm>
              <a:off x="6009655" y="1762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2" name="椭圆 25"/>
            <p:cNvSpPr>
              <a:spLocks noChangeAspect="1" noChangeArrowheads="1"/>
            </p:cNvSpPr>
            <p:nvPr/>
          </p:nvSpPr>
          <p:spPr bwMode="auto">
            <a:xfrm>
              <a:off x="6009655" y="23336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3" name="椭圆 26"/>
            <p:cNvSpPr>
              <a:spLocks noChangeAspect="1" noChangeArrowheads="1"/>
            </p:cNvSpPr>
            <p:nvPr/>
          </p:nvSpPr>
          <p:spPr bwMode="auto">
            <a:xfrm>
              <a:off x="6009655" y="2905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4" name="椭圆 27"/>
            <p:cNvSpPr>
              <a:spLocks noChangeAspect="1" noChangeArrowheads="1"/>
            </p:cNvSpPr>
            <p:nvPr/>
          </p:nvSpPr>
          <p:spPr bwMode="auto">
            <a:xfrm>
              <a:off x="6009655" y="4048150"/>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35" name="椭圆 28"/>
            <p:cNvSpPr>
              <a:spLocks noChangeAspect="1" noChangeArrowheads="1"/>
            </p:cNvSpPr>
            <p:nvPr/>
          </p:nvSpPr>
          <p:spPr bwMode="auto">
            <a:xfrm>
              <a:off x="6009655" y="46196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6" name="椭圆 29"/>
            <p:cNvSpPr>
              <a:spLocks noChangeAspect="1" noChangeArrowheads="1"/>
            </p:cNvSpPr>
            <p:nvPr/>
          </p:nvSpPr>
          <p:spPr bwMode="auto">
            <a:xfrm>
              <a:off x="6009655" y="5191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7" name="椭圆 30"/>
            <p:cNvSpPr>
              <a:spLocks noChangeAspect="1" noChangeArrowheads="1"/>
            </p:cNvSpPr>
            <p:nvPr/>
          </p:nvSpPr>
          <p:spPr bwMode="auto">
            <a:xfrm>
              <a:off x="7366967" y="1762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8" name="椭圆 31"/>
            <p:cNvSpPr>
              <a:spLocks noChangeAspect="1" noChangeArrowheads="1"/>
            </p:cNvSpPr>
            <p:nvPr/>
          </p:nvSpPr>
          <p:spPr bwMode="auto">
            <a:xfrm>
              <a:off x="7366967" y="23336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39" name="椭圆 32"/>
            <p:cNvSpPr>
              <a:spLocks noChangeAspect="1" noChangeArrowheads="1"/>
            </p:cNvSpPr>
            <p:nvPr/>
          </p:nvSpPr>
          <p:spPr bwMode="auto">
            <a:xfrm>
              <a:off x="7366967" y="2905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40" name="椭圆 33"/>
            <p:cNvSpPr>
              <a:spLocks noChangeAspect="1" noChangeArrowheads="1"/>
            </p:cNvSpPr>
            <p:nvPr/>
          </p:nvSpPr>
          <p:spPr bwMode="auto">
            <a:xfrm>
              <a:off x="7366967" y="4048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41" name="椭圆 34"/>
            <p:cNvSpPr>
              <a:spLocks noChangeAspect="1" noChangeArrowheads="1"/>
            </p:cNvSpPr>
            <p:nvPr/>
          </p:nvSpPr>
          <p:spPr bwMode="auto">
            <a:xfrm>
              <a:off x="7366967" y="46196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42" name="椭圆 35"/>
            <p:cNvSpPr>
              <a:spLocks noChangeAspect="1" noChangeArrowheads="1"/>
            </p:cNvSpPr>
            <p:nvPr/>
          </p:nvSpPr>
          <p:spPr bwMode="auto">
            <a:xfrm>
              <a:off x="7366967" y="5191150"/>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43" name="椭圆 42"/>
            <p:cNvSpPr>
              <a:spLocks noChangeAspect="1" noChangeArrowheads="1"/>
            </p:cNvSpPr>
            <p:nvPr/>
          </p:nvSpPr>
          <p:spPr bwMode="auto">
            <a:xfrm>
              <a:off x="3437905" y="2905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44" name="椭圆 43"/>
            <p:cNvSpPr>
              <a:spLocks noChangeAspect="1" noChangeArrowheads="1"/>
            </p:cNvSpPr>
            <p:nvPr/>
          </p:nvSpPr>
          <p:spPr bwMode="auto">
            <a:xfrm>
              <a:off x="4723780" y="23336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45" name="椭圆 44"/>
            <p:cNvSpPr>
              <a:spLocks noChangeAspect="1" noChangeArrowheads="1"/>
            </p:cNvSpPr>
            <p:nvPr/>
          </p:nvSpPr>
          <p:spPr bwMode="auto">
            <a:xfrm>
              <a:off x="6009655" y="4048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46" name="椭圆 45"/>
            <p:cNvSpPr>
              <a:spLocks noChangeAspect="1" noChangeArrowheads="1"/>
            </p:cNvSpPr>
            <p:nvPr/>
          </p:nvSpPr>
          <p:spPr bwMode="auto">
            <a:xfrm>
              <a:off x="7366967" y="5191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47" name="椭圆 46"/>
            <p:cNvSpPr>
              <a:spLocks noChangeAspect="1" noChangeArrowheads="1"/>
            </p:cNvSpPr>
            <p:nvPr/>
          </p:nvSpPr>
          <p:spPr bwMode="auto">
            <a:xfrm>
              <a:off x="2080592" y="46196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48" name="Text Box 72"/>
            <p:cNvSpPr txBox="1">
              <a:spLocks noChangeArrowheads="1"/>
            </p:cNvSpPr>
            <p:nvPr/>
          </p:nvSpPr>
          <p:spPr bwMode="auto">
            <a:xfrm>
              <a:off x="1089992" y="1628800"/>
              <a:ext cx="7620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Seg-</a:t>
              </a:r>
              <a:r>
                <a:rPr lang="en-US" altLang="zh-CN" dirty="0" smtClean="0">
                  <a:solidFill>
                    <a:srgbClr val="FF0000"/>
                  </a:solidFill>
                  <a:latin typeface="Times New Roman" pitchFamily="18" charset="0"/>
                  <a:cs typeface="Times New Roman" pitchFamily="18" charset="0"/>
                </a:rPr>
                <a:t>0</a:t>
              </a:r>
              <a:endParaRPr lang="en-US" altLang="zh-CN" dirty="0">
                <a:solidFill>
                  <a:srgbClr val="FF0000"/>
                </a:solidFill>
                <a:latin typeface="Times New Roman" pitchFamily="18" charset="0"/>
                <a:cs typeface="Times New Roman" pitchFamily="18" charset="0"/>
              </a:endParaRPr>
            </a:p>
          </p:txBody>
        </p:sp>
        <p:sp>
          <p:nvSpPr>
            <p:cNvPr id="49" name="Text Box 72"/>
            <p:cNvSpPr txBox="1">
              <a:spLocks noChangeArrowheads="1"/>
            </p:cNvSpPr>
            <p:nvPr/>
          </p:nvSpPr>
          <p:spPr bwMode="auto">
            <a:xfrm>
              <a:off x="1089992" y="2238400"/>
              <a:ext cx="7620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Seg-</a:t>
              </a:r>
              <a:r>
                <a:rPr lang="en-US" altLang="zh-CN" dirty="0" smtClean="0">
                  <a:solidFill>
                    <a:srgbClr val="FF0000"/>
                  </a:solidFill>
                  <a:latin typeface="Times New Roman" pitchFamily="18" charset="0"/>
                  <a:cs typeface="Times New Roman" pitchFamily="18" charset="0"/>
                </a:rPr>
                <a:t>1</a:t>
              </a:r>
              <a:endParaRPr lang="en-US" altLang="zh-CN" dirty="0">
                <a:solidFill>
                  <a:srgbClr val="FF0000"/>
                </a:solidFill>
                <a:latin typeface="Times New Roman" pitchFamily="18" charset="0"/>
                <a:cs typeface="Times New Roman" pitchFamily="18" charset="0"/>
              </a:endParaRPr>
            </a:p>
          </p:txBody>
        </p:sp>
        <p:sp>
          <p:nvSpPr>
            <p:cNvPr id="50" name="Text Box 72"/>
            <p:cNvSpPr txBox="1">
              <a:spLocks noChangeArrowheads="1"/>
            </p:cNvSpPr>
            <p:nvPr/>
          </p:nvSpPr>
          <p:spPr bwMode="auto">
            <a:xfrm>
              <a:off x="1089992" y="2783468"/>
              <a:ext cx="7620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Seg-</a:t>
              </a:r>
              <a:r>
                <a:rPr lang="en-US" altLang="zh-CN" dirty="0" smtClean="0">
                  <a:solidFill>
                    <a:srgbClr val="FF0000"/>
                  </a:solidFill>
                  <a:latin typeface="Times New Roman" pitchFamily="18" charset="0"/>
                  <a:cs typeface="Times New Roman" pitchFamily="18" charset="0"/>
                </a:rPr>
                <a:t>2</a:t>
              </a:r>
              <a:endParaRPr lang="en-US" altLang="zh-CN" dirty="0">
                <a:solidFill>
                  <a:srgbClr val="FF0000"/>
                </a:solidFill>
                <a:latin typeface="Times New Roman" pitchFamily="18" charset="0"/>
                <a:cs typeface="Times New Roman" pitchFamily="18" charset="0"/>
              </a:endParaRPr>
            </a:p>
          </p:txBody>
        </p:sp>
        <p:sp>
          <p:nvSpPr>
            <p:cNvPr id="51" name="Text Box 72"/>
            <p:cNvSpPr txBox="1">
              <a:spLocks noChangeArrowheads="1"/>
            </p:cNvSpPr>
            <p:nvPr/>
          </p:nvSpPr>
          <p:spPr bwMode="auto">
            <a:xfrm>
              <a:off x="937592" y="3914800"/>
              <a:ext cx="9906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noSeg-</a:t>
              </a:r>
              <a:r>
                <a:rPr lang="en-US" altLang="zh-CN" dirty="0" smtClean="0">
                  <a:solidFill>
                    <a:srgbClr val="FF0000"/>
                  </a:solidFill>
                  <a:latin typeface="Times New Roman" pitchFamily="18" charset="0"/>
                  <a:cs typeface="Times New Roman" pitchFamily="18" charset="0"/>
                </a:rPr>
                <a:t>0</a:t>
              </a:r>
              <a:endParaRPr lang="en-US" altLang="zh-CN" dirty="0">
                <a:solidFill>
                  <a:srgbClr val="FF0000"/>
                </a:solidFill>
                <a:latin typeface="Times New Roman" pitchFamily="18" charset="0"/>
                <a:cs typeface="Times New Roman" pitchFamily="18" charset="0"/>
              </a:endParaRPr>
            </a:p>
          </p:txBody>
        </p:sp>
        <p:sp>
          <p:nvSpPr>
            <p:cNvPr id="52" name="Text Box 72"/>
            <p:cNvSpPr txBox="1">
              <a:spLocks noChangeArrowheads="1"/>
            </p:cNvSpPr>
            <p:nvPr/>
          </p:nvSpPr>
          <p:spPr bwMode="auto">
            <a:xfrm>
              <a:off x="937592" y="4524400"/>
              <a:ext cx="9906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noSeg-</a:t>
              </a:r>
              <a:r>
                <a:rPr lang="en-US" altLang="zh-CN" dirty="0" smtClean="0">
                  <a:solidFill>
                    <a:srgbClr val="FF0000"/>
                  </a:solidFill>
                  <a:latin typeface="Times New Roman" pitchFamily="18" charset="0"/>
                  <a:cs typeface="Times New Roman" pitchFamily="18" charset="0"/>
                </a:rPr>
                <a:t>1</a:t>
              </a:r>
              <a:endParaRPr lang="en-US" altLang="zh-CN" dirty="0">
                <a:solidFill>
                  <a:srgbClr val="FF0000"/>
                </a:solidFill>
                <a:latin typeface="Times New Roman" pitchFamily="18" charset="0"/>
                <a:cs typeface="Times New Roman" pitchFamily="18" charset="0"/>
              </a:endParaRPr>
            </a:p>
          </p:txBody>
        </p:sp>
        <p:sp>
          <p:nvSpPr>
            <p:cNvPr id="53" name="Text Box 72"/>
            <p:cNvSpPr txBox="1">
              <a:spLocks noChangeArrowheads="1"/>
            </p:cNvSpPr>
            <p:nvPr/>
          </p:nvSpPr>
          <p:spPr bwMode="auto">
            <a:xfrm>
              <a:off x="937592" y="5069468"/>
              <a:ext cx="9906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noSeg-</a:t>
              </a:r>
              <a:r>
                <a:rPr lang="en-US" altLang="zh-CN" dirty="0" smtClean="0">
                  <a:solidFill>
                    <a:srgbClr val="FF0000"/>
                  </a:solidFill>
                  <a:latin typeface="Times New Roman" pitchFamily="18" charset="0"/>
                  <a:cs typeface="Times New Roman" pitchFamily="18" charset="0"/>
                </a:rPr>
                <a:t>2</a:t>
              </a:r>
              <a:endParaRPr lang="en-US" altLang="zh-CN" dirty="0">
                <a:solidFill>
                  <a:srgbClr val="FF0000"/>
                </a:solidFill>
                <a:latin typeface="Times New Roman" pitchFamily="18" charset="0"/>
                <a:cs typeface="Times New Roman" pitchFamily="18" charset="0"/>
              </a:endParaRPr>
            </a:p>
          </p:txBody>
        </p:sp>
        <p:sp>
          <p:nvSpPr>
            <p:cNvPr id="54" name="Text Box 72"/>
            <p:cNvSpPr txBox="1">
              <a:spLocks noChangeArrowheads="1"/>
            </p:cNvSpPr>
            <p:nvPr/>
          </p:nvSpPr>
          <p:spPr bwMode="auto">
            <a:xfrm>
              <a:off x="937592" y="5515000"/>
              <a:ext cx="7162800" cy="507831"/>
            </a:xfrm>
            <a:prstGeom prst="rect">
              <a:avLst/>
            </a:prstGeom>
            <a:noFill/>
            <a:ln w="9525">
              <a:noFill/>
              <a:miter lim="800000"/>
              <a:headEnd/>
              <a:tailEnd/>
            </a:ln>
          </p:spPr>
          <p:txBody>
            <a:bodyPr wrap="square">
              <a:spAutoFit/>
            </a:bodyPr>
            <a:lstStyle/>
            <a:p>
              <a:r>
                <a:rPr lang="en-US" altLang="zh-CN" sz="2700" dirty="0" smtClean="0">
                  <a:latin typeface="Times New Roman" pitchFamily="18" charset="0"/>
                  <a:cs typeface="Times New Roman" pitchFamily="18" charset="0"/>
                </a:rPr>
                <a:t>         </a:t>
              </a:r>
              <a:r>
                <a:rPr lang="en-US" altLang="zh-CN" sz="2300" dirty="0" smtClean="0">
                  <a:latin typeface="Times New Roman" pitchFamily="18" charset="0"/>
                  <a:cs typeface="Times New Roman" pitchFamily="18" charset="0"/>
                </a:rPr>
                <a:t>These            are             her         flowers           .</a:t>
              </a:r>
              <a:endParaRPr lang="en-US" altLang="zh-CN" sz="2300" dirty="0">
                <a:latin typeface="Times New Roman" pitchFamily="18" charset="0"/>
                <a:cs typeface="Times New Roman" pitchFamily="18" charset="0"/>
              </a:endParaRPr>
            </a:p>
          </p:txBody>
        </p:sp>
      </p:grpSp>
    </p:spTree>
    <p:extLst>
      <p:ext uri="{BB962C8B-B14F-4D97-AF65-F5344CB8AC3E}">
        <p14:creationId xmlns:p14="http://schemas.microsoft.com/office/powerpoint/2010/main" val="28123501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Latent </a:t>
            </a:r>
            <a:r>
              <a:rPr lang="en-US" altLang="zh-CN" dirty="0">
                <a:solidFill>
                  <a:schemeClr val="accent2">
                    <a:lumMod val="75000"/>
                  </a:schemeClr>
                </a:solidFill>
              </a:rPr>
              <a:t>perceptron </a:t>
            </a:r>
            <a:r>
              <a:rPr lang="en-US" altLang="zh-CN" dirty="0" smtClean="0">
                <a:solidFill>
                  <a:schemeClr val="accent2">
                    <a:lumMod val="75000"/>
                  </a:schemeClr>
                </a:solidFill>
              </a:rPr>
              <a:t>training</a:t>
            </a:r>
            <a:endParaRPr lang="zh-CN" altLang="en-US" dirty="0">
              <a:solidFill>
                <a:schemeClr val="accent2">
                  <a:lumMod val="75000"/>
                </a:schemeClr>
              </a:solidFill>
            </a:endParaRPr>
          </a:p>
        </p:txBody>
      </p:sp>
      <p:sp>
        <p:nvSpPr>
          <p:cNvPr id="3" name="标题 2"/>
          <p:cNvSpPr>
            <a:spLocks noGrp="1"/>
          </p:cNvSpPr>
          <p:nvPr>
            <p:ph type="title"/>
          </p:nvPr>
        </p:nvSpPr>
        <p:spPr/>
        <p:txBody>
          <a:bodyPr/>
          <a:lstStyle/>
          <a:p>
            <a:r>
              <a:rPr lang="en-US" altLang="zh-CN" dirty="0"/>
              <a:t>Latent Variable Perceptron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47</a:t>
            </a:fld>
            <a:endParaRPr lang="zh-CN" altLang="en-US"/>
          </a:p>
        </p:txBody>
      </p:sp>
      <p:sp>
        <p:nvSpPr>
          <p:cNvPr id="55" name="椭圆 3"/>
          <p:cNvSpPr>
            <a:spLocks noChangeAspect="1" noChangeArrowheads="1"/>
          </p:cNvSpPr>
          <p:nvPr/>
        </p:nvSpPr>
        <p:spPr bwMode="auto">
          <a:xfrm>
            <a:off x="1676400" y="1762150"/>
            <a:ext cx="171450" cy="171450"/>
          </a:xfrm>
          <a:prstGeom prst="ellipse">
            <a:avLst/>
          </a:prstGeom>
          <a:solidFill>
            <a:schemeClr val="bg1"/>
          </a:solidFill>
          <a:ln w="9525" algn="ctr">
            <a:solidFill>
              <a:schemeClr val="tx1"/>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
        <p:nvSpPr>
          <p:cNvPr id="56" name="椭圆 7"/>
          <p:cNvSpPr>
            <a:spLocks noChangeAspect="1" noChangeArrowheads="1"/>
          </p:cNvSpPr>
          <p:nvPr/>
        </p:nvSpPr>
        <p:spPr bwMode="auto">
          <a:xfrm>
            <a:off x="1676400" y="23336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57" name="椭圆 8"/>
          <p:cNvSpPr>
            <a:spLocks noChangeAspect="1" noChangeArrowheads="1"/>
          </p:cNvSpPr>
          <p:nvPr/>
        </p:nvSpPr>
        <p:spPr bwMode="auto">
          <a:xfrm>
            <a:off x="1676400" y="2905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58" name="椭圆 9"/>
          <p:cNvSpPr>
            <a:spLocks noChangeAspect="1" noChangeArrowheads="1"/>
          </p:cNvSpPr>
          <p:nvPr/>
        </p:nvSpPr>
        <p:spPr bwMode="auto">
          <a:xfrm>
            <a:off x="1676400" y="4048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59" name="椭圆 10"/>
          <p:cNvSpPr>
            <a:spLocks noChangeAspect="1" noChangeArrowheads="1"/>
          </p:cNvSpPr>
          <p:nvPr/>
        </p:nvSpPr>
        <p:spPr bwMode="auto">
          <a:xfrm>
            <a:off x="1676400" y="4619650"/>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solidFill>
                <a:srgbClr val="FF0000"/>
              </a:solidFill>
              <a:ea typeface="宋体" pitchFamily="2" charset="-122"/>
            </a:endParaRPr>
          </a:p>
        </p:txBody>
      </p:sp>
      <p:sp>
        <p:nvSpPr>
          <p:cNvPr id="60" name="椭圆 11"/>
          <p:cNvSpPr>
            <a:spLocks noChangeAspect="1" noChangeArrowheads="1"/>
          </p:cNvSpPr>
          <p:nvPr/>
        </p:nvSpPr>
        <p:spPr bwMode="auto">
          <a:xfrm>
            <a:off x="1676400" y="5191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61" name="椭圆 12"/>
          <p:cNvSpPr>
            <a:spLocks noChangeAspect="1" noChangeArrowheads="1"/>
          </p:cNvSpPr>
          <p:nvPr/>
        </p:nvSpPr>
        <p:spPr bwMode="auto">
          <a:xfrm>
            <a:off x="3033713" y="1762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62" name="椭圆 13"/>
          <p:cNvSpPr>
            <a:spLocks noChangeAspect="1" noChangeArrowheads="1"/>
          </p:cNvSpPr>
          <p:nvPr/>
        </p:nvSpPr>
        <p:spPr bwMode="auto">
          <a:xfrm>
            <a:off x="3033713" y="23336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63" name="椭圆 14"/>
          <p:cNvSpPr>
            <a:spLocks noChangeAspect="1" noChangeArrowheads="1"/>
          </p:cNvSpPr>
          <p:nvPr/>
        </p:nvSpPr>
        <p:spPr bwMode="auto">
          <a:xfrm>
            <a:off x="3033713" y="2905150"/>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64" name="椭圆 15"/>
          <p:cNvSpPr>
            <a:spLocks noChangeAspect="1" noChangeArrowheads="1"/>
          </p:cNvSpPr>
          <p:nvPr/>
        </p:nvSpPr>
        <p:spPr bwMode="auto">
          <a:xfrm>
            <a:off x="3033713" y="4048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65" name="椭圆 16"/>
          <p:cNvSpPr>
            <a:spLocks noChangeAspect="1" noChangeArrowheads="1"/>
          </p:cNvSpPr>
          <p:nvPr/>
        </p:nvSpPr>
        <p:spPr bwMode="auto">
          <a:xfrm>
            <a:off x="3033713" y="46196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66" name="椭圆 17"/>
          <p:cNvSpPr>
            <a:spLocks noChangeAspect="1" noChangeArrowheads="1"/>
          </p:cNvSpPr>
          <p:nvPr/>
        </p:nvSpPr>
        <p:spPr bwMode="auto">
          <a:xfrm>
            <a:off x="3033713" y="5191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67" name="椭圆 18"/>
          <p:cNvSpPr>
            <a:spLocks noChangeAspect="1" noChangeArrowheads="1"/>
          </p:cNvSpPr>
          <p:nvPr/>
        </p:nvSpPr>
        <p:spPr bwMode="auto">
          <a:xfrm>
            <a:off x="4319588" y="1762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68" name="椭圆 19"/>
          <p:cNvSpPr>
            <a:spLocks noChangeAspect="1" noChangeArrowheads="1"/>
          </p:cNvSpPr>
          <p:nvPr/>
        </p:nvSpPr>
        <p:spPr bwMode="auto">
          <a:xfrm>
            <a:off x="4319588" y="2333650"/>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69" name="椭圆 20"/>
          <p:cNvSpPr>
            <a:spLocks noChangeAspect="1" noChangeArrowheads="1"/>
          </p:cNvSpPr>
          <p:nvPr/>
        </p:nvSpPr>
        <p:spPr bwMode="auto">
          <a:xfrm>
            <a:off x="4319588" y="2905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0" name="椭圆 21"/>
          <p:cNvSpPr>
            <a:spLocks noChangeAspect="1" noChangeArrowheads="1"/>
          </p:cNvSpPr>
          <p:nvPr/>
        </p:nvSpPr>
        <p:spPr bwMode="auto">
          <a:xfrm>
            <a:off x="4319588" y="4048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1" name="椭圆 22"/>
          <p:cNvSpPr>
            <a:spLocks noChangeAspect="1" noChangeArrowheads="1"/>
          </p:cNvSpPr>
          <p:nvPr/>
        </p:nvSpPr>
        <p:spPr bwMode="auto">
          <a:xfrm>
            <a:off x="4319588" y="46196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2" name="椭圆 23"/>
          <p:cNvSpPr>
            <a:spLocks noChangeAspect="1" noChangeArrowheads="1"/>
          </p:cNvSpPr>
          <p:nvPr/>
        </p:nvSpPr>
        <p:spPr bwMode="auto">
          <a:xfrm>
            <a:off x="4319588" y="5191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3" name="椭圆 24"/>
          <p:cNvSpPr>
            <a:spLocks noChangeAspect="1" noChangeArrowheads="1"/>
          </p:cNvSpPr>
          <p:nvPr/>
        </p:nvSpPr>
        <p:spPr bwMode="auto">
          <a:xfrm>
            <a:off x="5605463" y="1762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4" name="椭圆 25"/>
          <p:cNvSpPr>
            <a:spLocks noChangeAspect="1" noChangeArrowheads="1"/>
          </p:cNvSpPr>
          <p:nvPr/>
        </p:nvSpPr>
        <p:spPr bwMode="auto">
          <a:xfrm>
            <a:off x="5605463" y="23336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5" name="椭圆 26"/>
          <p:cNvSpPr>
            <a:spLocks noChangeAspect="1" noChangeArrowheads="1"/>
          </p:cNvSpPr>
          <p:nvPr/>
        </p:nvSpPr>
        <p:spPr bwMode="auto">
          <a:xfrm>
            <a:off x="5605463" y="2905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6" name="椭圆 27"/>
          <p:cNvSpPr>
            <a:spLocks noChangeAspect="1" noChangeArrowheads="1"/>
          </p:cNvSpPr>
          <p:nvPr/>
        </p:nvSpPr>
        <p:spPr bwMode="auto">
          <a:xfrm>
            <a:off x="5605463" y="4048150"/>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77" name="椭圆 28"/>
          <p:cNvSpPr>
            <a:spLocks noChangeAspect="1" noChangeArrowheads="1"/>
          </p:cNvSpPr>
          <p:nvPr/>
        </p:nvSpPr>
        <p:spPr bwMode="auto">
          <a:xfrm>
            <a:off x="5605463" y="46196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8" name="椭圆 29"/>
          <p:cNvSpPr>
            <a:spLocks noChangeAspect="1" noChangeArrowheads="1"/>
          </p:cNvSpPr>
          <p:nvPr/>
        </p:nvSpPr>
        <p:spPr bwMode="auto">
          <a:xfrm>
            <a:off x="5605463" y="5191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79" name="椭圆 30"/>
          <p:cNvSpPr>
            <a:spLocks noChangeAspect="1" noChangeArrowheads="1"/>
          </p:cNvSpPr>
          <p:nvPr/>
        </p:nvSpPr>
        <p:spPr bwMode="auto">
          <a:xfrm>
            <a:off x="6962775" y="1762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80" name="椭圆 31"/>
          <p:cNvSpPr>
            <a:spLocks noChangeAspect="1" noChangeArrowheads="1"/>
          </p:cNvSpPr>
          <p:nvPr/>
        </p:nvSpPr>
        <p:spPr bwMode="auto">
          <a:xfrm>
            <a:off x="6962775" y="23336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81" name="椭圆 32"/>
          <p:cNvSpPr>
            <a:spLocks noChangeAspect="1" noChangeArrowheads="1"/>
          </p:cNvSpPr>
          <p:nvPr/>
        </p:nvSpPr>
        <p:spPr bwMode="auto">
          <a:xfrm>
            <a:off x="6962775" y="2905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82" name="椭圆 33"/>
          <p:cNvSpPr>
            <a:spLocks noChangeAspect="1" noChangeArrowheads="1"/>
          </p:cNvSpPr>
          <p:nvPr/>
        </p:nvSpPr>
        <p:spPr bwMode="auto">
          <a:xfrm>
            <a:off x="6962775" y="4048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83" name="椭圆 34"/>
          <p:cNvSpPr>
            <a:spLocks noChangeAspect="1" noChangeArrowheads="1"/>
          </p:cNvSpPr>
          <p:nvPr/>
        </p:nvSpPr>
        <p:spPr bwMode="auto">
          <a:xfrm>
            <a:off x="6962775" y="46196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84" name="椭圆 35"/>
          <p:cNvSpPr>
            <a:spLocks noChangeAspect="1" noChangeArrowheads="1"/>
          </p:cNvSpPr>
          <p:nvPr/>
        </p:nvSpPr>
        <p:spPr bwMode="auto">
          <a:xfrm>
            <a:off x="6962775" y="5191150"/>
            <a:ext cx="171450" cy="171450"/>
          </a:xfrm>
          <a:prstGeom prst="ellipse">
            <a:avLst/>
          </a:prstGeom>
          <a:solidFill>
            <a:srgbClr val="00B0F0"/>
          </a:solidFill>
          <a:ln w="9525" algn="ctr">
            <a:solidFill>
              <a:schemeClr val="tx1"/>
            </a:solidFill>
            <a:round/>
            <a:headEnd/>
            <a:tailEnd/>
          </a:ln>
        </p:spPr>
        <p:txBody>
          <a:bodyPr wrap="none" anchor="ctr"/>
          <a:lstStyle/>
          <a:p>
            <a:endParaRPr lang="zh-CN" altLang="en-US">
              <a:ea typeface="宋体" pitchFamily="2" charset="-122"/>
            </a:endParaRPr>
          </a:p>
        </p:txBody>
      </p:sp>
      <p:sp>
        <p:nvSpPr>
          <p:cNvPr id="85" name="椭圆 84"/>
          <p:cNvSpPr>
            <a:spLocks noChangeAspect="1" noChangeArrowheads="1"/>
          </p:cNvSpPr>
          <p:nvPr/>
        </p:nvSpPr>
        <p:spPr bwMode="auto">
          <a:xfrm>
            <a:off x="3033713" y="2905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86" name="椭圆 85"/>
          <p:cNvSpPr>
            <a:spLocks noChangeAspect="1" noChangeArrowheads="1"/>
          </p:cNvSpPr>
          <p:nvPr/>
        </p:nvSpPr>
        <p:spPr bwMode="auto">
          <a:xfrm>
            <a:off x="4319588" y="23336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87" name="椭圆 86"/>
          <p:cNvSpPr>
            <a:spLocks noChangeAspect="1" noChangeArrowheads="1"/>
          </p:cNvSpPr>
          <p:nvPr/>
        </p:nvSpPr>
        <p:spPr bwMode="auto">
          <a:xfrm>
            <a:off x="5605463" y="4048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88" name="椭圆 87"/>
          <p:cNvSpPr>
            <a:spLocks noChangeAspect="1" noChangeArrowheads="1"/>
          </p:cNvSpPr>
          <p:nvPr/>
        </p:nvSpPr>
        <p:spPr bwMode="auto">
          <a:xfrm>
            <a:off x="6962775" y="51911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89" name="椭圆 88"/>
          <p:cNvSpPr>
            <a:spLocks noChangeAspect="1" noChangeArrowheads="1"/>
          </p:cNvSpPr>
          <p:nvPr/>
        </p:nvSpPr>
        <p:spPr bwMode="auto">
          <a:xfrm>
            <a:off x="1676400" y="4619650"/>
            <a:ext cx="171450" cy="171450"/>
          </a:xfrm>
          <a:prstGeom prst="ellipse">
            <a:avLst/>
          </a:prstGeom>
          <a:solidFill>
            <a:schemeClr val="bg1"/>
          </a:solidFill>
          <a:ln w="9525" algn="ctr">
            <a:solidFill>
              <a:schemeClr val="tx1"/>
            </a:solidFill>
            <a:round/>
            <a:headEnd/>
            <a:tailEnd/>
          </a:ln>
        </p:spPr>
        <p:txBody>
          <a:bodyPr wrap="none" anchor="ctr"/>
          <a:lstStyle/>
          <a:p>
            <a:endParaRPr lang="zh-CN" altLang="en-US" dirty="0">
              <a:ea typeface="宋体" pitchFamily="2" charset="-122"/>
            </a:endParaRPr>
          </a:p>
        </p:txBody>
      </p:sp>
      <p:sp>
        <p:nvSpPr>
          <p:cNvPr id="90" name="Text Box 72"/>
          <p:cNvSpPr txBox="1">
            <a:spLocks noChangeArrowheads="1"/>
          </p:cNvSpPr>
          <p:nvPr/>
        </p:nvSpPr>
        <p:spPr bwMode="auto">
          <a:xfrm>
            <a:off x="685800" y="1628800"/>
            <a:ext cx="7620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Seg-0</a:t>
            </a:r>
            <a:endParaRPr lang="en-US" altLang="zh-CN" dirty="0">
              <a:latin typeface="Times New Roman" pitchFamily="18" charset="0"/>
              <a:cs typeface="Times New Roman" pitchFamily="18" charset="0"/>
            </a:endParaRPr>
          </a:p>
        </p:txBody>
      </p:sp>
      <p:sp>
        <p:nvSpPr>
          <p:cNvPr id="91" name="Text Box 72"/>
          <p:cNvSpPr txBox="1">
            <a:spLocks noChangeArrowheads="1"/>
          </p:cNvSpPr>
          <p:nvPr/>
        </p:nvSpPr>
        <p:spPr bwMode="auto">
          <a:xfrm>
            <a:off x="685800" y="2238400"/>
            <a:ext cx="7620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Seg-1</a:t>
            </a:r>
            <a:endParaRPr lang="en-US" altLang="zh-CN" dirty="0">
              <a:latin typeface="Times New Roman" pitchFamily="18" charset="0"/>
              <a:cs typeface="Times New Roman" pitchFamily="18" charset="0"/>
            </a:endParaRPr>
          </a:p>
        </p:txBody>
      </p:sp>
      <p:sp>
        <p:nvSpPr>
          <p:cNvPr id="92" name="Text Box 72"/>
          <p:cNvSpPr txBox="1">
            <a:spLocks noChangeArrowheads="1"/>
          </p:cNvSpPr>
          <p:nvPr/>
        </p:nvSpPr>
        <p:spPr bwMode="auto">
          <a:xfrm>
            <a:off x="685800" y="2783468"/>
            <a:ext cx="7620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Seg-2</a:t>
            </a:r>
            <a:endParaRPr lang="en-US" altLang="zh-CN" dirty="0">
              <a:latin typeface="Times New Roman" pitchFamily="18" charset="0"/>
              <a:cs typeface="Times New Roman" pitchFamily="18" charset="0"/>
            </a:endParaRPr>
          </a:p>
        </p:txBody>
      </p:sp>
      <p:sp>
        <p:nvSpPr>
          <p:cNvPr id="93" name="Text Box 72"/>
          <p:cNvSpPr txBox="1">
            <a:spLocks noChangeArrowheads="1"/>
          </p:cNvSpPr>
          <p:nvPr/>
        </p:nvSpPr>
        <p:spPr bwMode="auto">
          <a:xfrm>
            <a:off x="533400" y="3914800"/>
            <a:ext cx="9906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noSeg-0</a:t>
            </a:r>
            <a:endParaRPr lang="en-US" altLang="zh-CN" dirty="0">
              <a:latin typeface="Times New Roman" pitchFamily="18" charset="0"/>
              <a:cs typeface="Times New Roman" pitchFamily="18" charset="0"/>
            </a:endParaRPr>
          </a:p>
        </p:txBody>
      </p:sp>
      <p:sp>
        <p:nvSpPr>
          <p:cNvPr id="94" name="Text Box 72"/>
          <p:cNvSpPr txBox="1">
            <a:spLocks noChangeArrowheads="1"/>
          </p:cNvSpPr>
          <p:nvPr/>
        </p:nvSpPr>
        <p:spPr bwMode="auto">
          <a:xfrm>
            <a:off x="533400" y="4524400"/>
            <a:ext cx="9906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noSeg-1</a:t>
            </a:r>
            <a:endParaRPr lang="en-US" altLang="zh-CN" dirty="0">
              <a:latin typeface="Times New Roman" pitchFamily="18" charset="0"/>
              <a:cs typeface="Times New Roman" pitchFamily="18" charset="0"/>
            </a:endParaRPr>
          </a:p>
        </p:txBody>
      </p:sp>
      <p:sp>
        <p:nvSpPr>
          <p:cNvPr id="95" name="Text Box 72"/>
          <p:cNvSpPr txBox="1">
            <a:spLocks noChangeArrowheads="1"/>
          </p:cNvSpPr>
          <p:nvPr/>
        </p:nvSpPr>
        <p:spPr bwMode="auto">
          <a:xfrm>
            <a:off x="533400" y="5069468"/>
            <a:ext cx="990600" cy="369332"/>
          </a:xfrm>
          <a:prstGeom prst="rect">
            <a:avLst/>
          </a:prstGeom>
          <a:noFill/>
          <a:ln w="9525">
            <a:noFill/>
            <a:miter lim="800000"/>
            <a:headEnd/>
            <a:tailEnd/>
          </a:ln>
        </p:spPr>
        <p:txBody>
          <a:bodyPr wrap="square">
            <a:spAutoFit/>
          </a:bodyPr>
          <a:lstStyle/>
          <a:p>
            <a:r>
              <a:rPr lang="en-US" altLang="zh-CN" dirty="0" smtClean="0">
                <a:latin typeface="Times New Roman" pitchFamily="18" charset="0"/>
                <a:cs typeface="Times New Roman" pitchFamily="18" charset="0"/>
              </a:rPr>
              <a:t>noSeg-2</a:t>
            </a:r>
            <a:endParaRPr lang="en-US" altLang="zh-CN" dirty="0">
              <a:latin typeface="Times New Roman" pitchFamily="18" charset="0"/>
              <a:cs typeface="Times New Roman" pitchFamily="18" charset="0"/>
            </a:endParaRPr>
          </a:p>
        </p:txBody>
      </p:sp>
      <p:sp>
        <p:nvSpPr>
          <p:cNvPr id="96" name="Text Box 72"/>
          <p:cNvSpPr txBox="1">
            <a:spLocks noChangeArrowheads="1"/>
          </p:cNvSpPr>
          <p:nvPr/>
        </p:nvSpPr>
        <p:spPr bwMode="auto">
          <a:xfrm>
            <a:off x="533400" y="5515000"/>
            <a:ext cx="7162800" cy="507831"/>
          </a:xfrm>
          <a:prstGeom prst="rect">
            <a:avLst/>
          </a:prstGeom>
          <a:noFill/>
          <a:ln w="9525">
            <a:noFill/>
            <a:miter lim="800000"/>
            <a:headEnd/>
            <a:tailEnd/>
          </a:ln>
        </p:spPr>
        <p:txBody>
          <a:bodyPr wrap="square">
            <a:spAutoFit/>
          </a:bodyPr>
          <a:lstStyle/>
          <a:p>
            <a:r>
              <a:rPr lang="en-US" altLang="zh-CN" sz="2700" dirty="0" smtClean="0">
                <a:latin typeface="Times New Roman" pitchFamily="18" charset="0"/>
                <a:cs typeface="Times New Roman" pitchFamily="18" charset="0"/>
              </a:rPr>
              <a:t>         </a:t>
            </a:r>
            <a:r>
              <a:rPr lang="en-US" altLang="zh-CN" sz="2300" dirty="0" smtClean="0">
                <a:latin typeface="Times New Roman" pitchFamily="18" charset="0"/>
                <a:cs typeface="Times New Roman" pitchFamily="18" charset="0"/>
              </a:rPr>
              <a:t>These            are             her         flowers           .</a:t>
            </a:r>
            <a:endParaRPr lang="en-US" altLang="zh-CN" sz="2300" dirty="0">
              <a:latin typeface="Times New Roman" pitchFamily="18" charset="0"/>
              <a:cs typeface="Times New Roman" pitchFamily="18" charset="0"/>
            </a:endParaRPr>
          </a:p>
        </p:txBody>
      </p:sp>
      <p:cxnSp>
        <p:nvCxnSpPr>
          <p:cNvPr id="97" name="直接连接符 96"/>
          <p:cNvCxnSpPr>
            <a:stCxn id="56" idx="6"/>
            <a:endCxn id="85" idx="2"/>
          </p:cNvCxnSpPr>
          <p:nvPr/>
        </p:nvCxnSpPr>
        <p:spPr>
          <a:xfrm>
            <a:off x="1847850" y="2419375"/>
            <a:ext cx="1185863" cy="571500"/>
          </a:xfrm>
          <a:prstGeom prst="lin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98" name="直接连接符 97"/>
          <p:cNvCxnSpPr>
            <a:stCxn id="85" idx="6"/>
            <a:endCxn id="86" idx="2"/>
          </p:cNvCxnSpPr>
          <p:nvPr/>
        </p:nvCxnSpPr>
        <p:spPr>
          <a:xfrm flipV="1">
            <a:off x="3205163" y="2419375"/>
            <a:ext cx="1114425" cy="571500"/>
          </a:xfrm>
          <a:prstGeom prst="lin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99" name="直接连接符 98"/>
          <p:cNvCxnSpPr>
            <a:stCxn id="86" idx="6"/>
            <a:endCxn id="77" idx="2"/>
          </p:cNvCxnSpPr>
          <p:nvPr/>
        </p:nvCxnSpPr>
        <p:spPr>
          <a:xfrm>
            <a:off x="4491038" y="2419375"/>
            <a:ext cx="1114425" cy="2286000"/>
          </a:xfrm>
          <a:prstGeom prst="lin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0" name="直接连接符 99"/>
          <p:cNvCxnSpPr>
            <a:stCxn id="77" idx="6"/>
            <a:endCxn id="79" idx="2"/>
          </p:cNvCxnSpPr>
          <p:nvPr/>
        </p:nvCxnSpPr>
        <p:spPr>
          <a:xfrm flipV="1">
            <a:off x="5776913" y="1847875"/>
            <a:ext cx="1185862" cy="2857500"/>
          </a:xfrm>
          <a:prstGeom prst="lin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aphicFrame>
        <p:nvGraphicFramePr>
          <p:cNvPr id="101" name="Object 4"/>
          <p:cNvGraphicFramePr>
            <a:graphicFrameLocks noChangeAspect="1"/>
          </p:cNvGraphicFramePr>
          <p:nvPr>
            <p:extLst/>
          </p:nvPr>
        </p:nvGraphicFramePr>
        <p:xfrm>
          <a:off x="381000" y="5615012"/>
          <a:ext cx="8323263" cy="661988"/>
        </p:xfrm>
        <a:graphic>
          <a:graphicData uri="http://schemas.openxmlformats.org/presentationml/2006/ole">
            <mc:AlternateContent xmlns:mc="http://schemas.openxmlformats.org/markup-compatibility/2006">
              <mc:Choice xmlns:v="urn:schemas-microsoft-com:vml" Requires="v">
                <p:oleObj spid="_x0000_s12424" name="Equation" r:id="rId3" imgW="4000320" imgH="317160" progId="Equation.3">
                  <p:embed/>
                </p:oleObj>
              </mc:Choice>
              <mc:Fallback>
                <p:oleObj name="Equation" r:id="rId3" imgW="4000320" imgH="3171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615012"/>
                        <a:ext cx="8323263" cy="661988"/>
                      </a:xfrm>
                      <a:prstGeom prst="rect">
                        <a:avLst/>
                      </a:prstGeom>
                      <a:solidFill>
                        <a:schemeClr val="bg1"/>
                      </a:solidFill>
                    </p:spPr>
                  </p:pic>
                </p:oleObj>
              </mc:Fallback>
            </mc:AlternateContent>
          </a:graphicData>
        </a:graphic>
      </p:graphicFrame>
      <p:cxnSp>
        <p:nvCxnSpPr>
          <p:cNvPr id="102" name="直接连接符 101"/>
          <p:cNvCxnSpPr>
            <a:stCxn id="89" idx="6"/>
            <a:endCxn id="64" idx="2"/>
          </p:cNvCxnSpPr>
          <p:nvPr/>
        </p:nvCxnSpPr>
        <p:spPr>
          <a:xfrm flipV="1">
            <a:off x="1847850" y="4133875"/>
            <a:ext cx="1185863" cy="571500"/>
          </a:xfrm>
          <a:prstGeom prst="lin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3" name="直接连接符 102"/>
          <p:cNvCxnSpPr>
            <a:stCxn id="64" idx="6"/>
            <a:endCxn id="72" idx="2"/>
          </p:cNvCxnSpPr>
          <p:nvPr/>
        </p:nvCxnSpPr>
        <p:spPr>
          <a:xfrm>
            <a:off x="3205163" y="4133875"/>
            <a:ext cx="1114425" cy="1143000"/>
          </a:xfrm>
          <a:prstGeom prst="lin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4" name="直接连接符 103"/>
          <p:cNvCxnSpPr>
            <a:stCxn id="72" idx="6"/>
            <a:endCxn id="74" idx="2"/>
          </p:cNvCxnSpPr>
          <p:nvPr/>
        </p:nvCxnSpPr>
        <p:spPr>
          <a:xfrm flipV="1">
            <a:off x="4491038" y="2419375"/>
            <a:ext cx="1114425" cy="2857500"/>
          </a:xfrm>
          <a:prstGeom prst="lin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cxnSp>
        <p:nvCxnSpPr>
          <p:cNvPr id="105" name="直接连接符 104"/>
          <p:cNvCxnSpPr>
            <a:stCxn id="74" idx="6"/>
            <a:endCxn id="82" idx="2"/>
          </p:cNvCxnSpPr>
          <p:nvPr/>
        </p:nvCxnSpPr>
        <p:spPr>
          <a:xfrm>
            <a:off x="5776913" y="2419375"/>
            <a:ext cx="1185862" cy="1714500"/>
          </a:xfrm>
          <a:prstGeom prst="lin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cxnSp>
      <p:sp>
        <p:nvSpPr>
          <p:cNvPr id="106" name="正方形/長方形 5"/>
          <p:cNvSpPr/>
          <p:nvPr/>
        </p:nvSpPr>
        <p:spPr>
          <a:xfrm>
            <a:off x="1676400" y="5515000"/>
            <a:ext cx="3581400" cy="609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C00000"/>
              </a:solidFill>
            </a:endParaRPr>
          </a:p>
        </p:txBody>
      </p:sp>
      <p:sp>
        <p:nvSpPr>
          <p:cNvPr id="107" name="正方形/長方形 5"/>
          <p:cNvSpPr/>
          <p:nvPr/>
        </p:nvSpPr>
        <p:spPr>
          <a:xfrm>
            <a:off x="5486400" y="5515000"/>
            <a:ext cx="3276600" cy="609600"/>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C00000"/>
              </a:solidFill>
            </a:endParaRPr>
          </a:p>
        </p:txBody>
      </p:sp>
      <p:sp>
        <p:nvSpPr>
          <p:cNvPr id="108" name="Text Box 72"/>
          <p:cNvSpPr txBox="1">
            <a:spLocks noChangeArrowheads="1"/>
          </p:cNvSpPr>
          <p:nvPr/>
        </p:nvSpPr>
        <p:spPr bwMode="auto">
          <a:xfrm>
            <a:off x="7391400" y="1628800"/>
            <a:ext cx="1455600" cy="1631216"/>
          </a:xfrm>
          <a:prstGeom prst="rect">
            <a:avLst/>
          </a:prstGeom>
          <a:noFill/>
          <a:ln w="28575">
            <a:solidFill>
              <a:srgbClr val="FF0000"/>
            </a:solidFill>
            <a:miter lim="800000"/>
            <a:headEnd/>
            <a:tailEnd/>
          </a:ln>
        </p:spPr>
        <p:txBody>
          <a:bodyPr wrap="square">
            <a:spAutoFit/>
          </a:bodyPr>
          <a:lstStyle/>
          <a:p>
            <a:r>
              <a:rPr lang="en-US" altLang="zh-CN" sz="2000" dirty="0">
                <a:solidFill>
                  <a:srgbClr val="FF0000"/>
                </a:solidFill>
                <a:latin typeface="Times New Roman" pitchFamily="18" charset="0"/>
                <a:cs typeface="Times New Roman" pitchFamily="18" charset="0"/>
              </a:rPr>
              <a:t>Restricted Viterbi output  by gold annotation</a:t>
            </a:r>
          </a:p>
        </p:txBody>
      </p:sp>
      <p:sp>
        <p:nvSpPr>
          <p:cNvPr id="109" name="Text Box 72"/>
          <p:cNvSpPr txBox="1">
            <a:spLocks noChangeArrowheads="1"/>
          </p:cNvSpPr>
          <p:nvPr/>
        </p:nvSpPr>
        <p:spPr bwMode="auto">
          <a:xfrm>
            <a:off x="7391400" y="3914800"/>
            <a:ext cx="990600" cy="1015663"/>
          </a:xfrm>
          <a:prstGeom prst="rect">
            <a:avLst/>
          </a:prstGeom>
          <a:noFill/>
          <a:ln w="28575">
            <a:solidFill>
              <a:srgbClr val="0070C0"/>
            </a:solidFill>
            <a:miter lim="800000"/>
            <a:headEnd/>
            <a:tailEnd/>
          </a:ln>
        </p:spPr>
        <p:txBody>
          <a:bodyPr wrap="square">
            <a:spAutoFit/>
          </a:bodyPr>
          <a:lstStyle/>
          <a:p>
            <a:r>
              <a:rPr lang="en-US" altLang="zh-CN" sz="2000" dirty="0">
                <a:solidFill>
                  <a:srgbClr val="0070C0"/>
                </a:solidFill>
                <a:latin typeface="Times New Roman" pitchFamily="18" charset="0"/>
                <a:cs typeface="Times New Roman" pitchFamily="18" charset="0"/>
              </a:rPr>
              <a:t>Global Viterbi output</a:t>
            </a:r>
          </a:p>
        </p:txBody>
      </p:sp>
    </p:spTree>
    <p:extLst>
      <p:ext uri="{BB962C8B-B14F-4D97-AF65-F5344CB8AC3E}">
        <p14:creationId xmlns:p14="http://schemas.microsoft.com/office/powerpoint/2010/main" val="342936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14" presetClass="entr" presetSubtype="10" fill="hold"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randombar(horizontal)">
                                      <p:cBhvr>
                                        <p:cTn id="10" dur="500"/>
                                        <p:tgtEl>
                                          <p:spTgt spid="98"/>
                                        </p:tgtEl>
                                      </p:cBhvr>
                                    </p:animEffect>
                                  </p:childTnLst>
                                </p:cTn>
                              </p:par>
                              <p:par>
                                <p:cTn id="11" presetID="14" presetClass="entr" presetSubtype="1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randombar(horizontal)">
                                      <p:cBhvr>
                                        <p:cTn id="13" dur="500"/>
                                        <p:tgtEl>
                                          <p:spTgt spid="99"/>
                                        </p:tgtEl>
                                      </p:cBhvr>
                                    </p:animEffect>
                                  </p:childTnLst>
                                </p:cTn>
                              </p:par>
                              <p:par>
                                <p:cTn id="14" presetID="14" presetClass="entr" presetSubtype="10" fill="hold"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randombar(horizontal)">
                                      <p:cBhvr>
                                        <p:cTn id="16" dur="500"/>
                                        <p:tgtEl>
                                          <p:spTgt spid="10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randombar(horizontal)">
                                      <p:cBhvr>
                                        <p:cTn id="19" dur="500"/>
                                        <p:tgtEl>
                                          <p:spTgt spid="10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6"/>
                                        </p:tgtEl>
                                        <p:attrNameLst>
                                          <p:attrName>style.visibility</p:attrName>
                                        </p:attrNameLst>
                                      </p:cBhvr>
                                      <p:to>
                                        <p:strVal val="visible"/>
                                      </p:to>
                                    </p:set>
                                    <p:anim calcmode="lin" valueType="num">
                                      <p:cBhvr additive="base">
                                        <p:cTn id="24" dur="500" fill="hold"/>
                                        <p:tgtEl>
                                          <p:spTgt spid="106"/>
                                        </p:tgtEl>
                                        <p:attrNameLst>
                                          <p:attrName>ppt_x</p:attrName>
                                        </p:attrNameLst>
                                      </p:cBhvr>
                                      <p:tavLst>
                                        <p:tav tm="0">
                                          <p:val>
                                            <p:strVal val="#ppt_x"/>
                                          </p:val>
                                        </p:tav>
                                        <p:tav tm="100000">
                                          <p:val>
                                            <p:strVal val="#ppt_x"/>
                                          </p:val>
                                        </p:tav>
                                      </p:tavLst>
                                    </p:anim>
                                    <p:anim calcmode="lin" valueType="num">
                                      <p:cBhvr additive="base">
                                        <p:cTn id="25"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2"/>
                                        </p:tgtEl>
                                        <p:attrNameLst>
                                          <p:attrName>style.visibility</p:attrName>
                                        </p:attrNameLst>
                                      </p:cBhvr>
                                      <p:to>
                                        <p:strVal val="visible"/>
                                      </p:to>
                                    </p:set>
                                    <p:animEffect transition="in" filter="randombar(horizontal)">
                                      <p:cBhvr>
                                        <p:cTn id="30" dur="500"/>
                                        <p:tgtEl>
                                          <p:spTgt spid="102"/>
                                        </p:tgtEl>
                                      </p:cBhvr>
                                    </p:animEffect>
                                  </p:childTnLst>
                                </p:cTn>
                              </p:par>
                              <p:par>
                                <p:cTn id="31" presetID="14" presetClass="entr" presetSubtype="10" fill="hold" nodeType="withEffect">
                                  <p:stCondLst>
                                    <p:cond delay="0"/>
                                  </p:stCondLst>
                                  <p:childTnLst>
                                    <p:set>
                                      <p:cBhvr>
                                        <p:cTn id="32" dur="1" fill="hold">
                                          <p:stCondLst>
                                            <p:cond delay="0"/>
                                          </p:stCondLst>
                                        </p:cTn>
                                        <p:tgtEl>
                                          <p:spTgt spid="103"/>
                                        </p:tgtEl>
                                        <p:attrNameLst>
                                          <p:attrName>style.visibility</p:attrName>
                                        </p:attrNameLst>
                                      </p:cBhvr>
                                      <p:to>
                                        <p:strVal val="visible"/>
                                      </p:to>
                                    </p:set>
                                    <p:animEffect transition="in" filter="randombar(horizontal)">
                                      <p:cBhvr>
                                        <p:cTn id="33" dur="500"/>
                                        <p:tgtEl>
                                          <p:spTgt spid="103"/>
                                        </p:tgtEl>
                                      </p:cBhvr>
                                    </p:animEffect>
                                  </p:childTnLst>
                                </p:cTn>
                              </p:par>
                              <p:par>
                                <p:cTn id="34" presetID="14" presetClass="entr" presetSubtype="10" fill="hold" nodeType="withEffect">
                                  <p:stCondLst>
                                    <p:cond delay="0"/>
                                  </p:stCondLst>
                                  <p:childTnLst>
                                    <p:set>
                                      <p:cBhvr>
                                        <p:cTn id="35" dur="1" fill="hold">
                                          <p:stCondLst>
                                            <p:cond delay="0"/>
                                          </p:stCondLst>
                                        </p:cTn>
                                        <p:tgtEl>
                                          <p:spTgt spid="104"/>
                                        </p:tgtEl>
                                        <p:attrNameLst>
                                          <p:attrName>style.visibility</p:attrName>
                                        </p:attrNameLst>
                                      </p:cBhvr>
                                      <p:to>
                                        <p:strVal val="visible"/>
                                      </p:to>
                                    </p:set>
                                    <p:animEffect transition="in" filter="randombar(horizontal)">
                                      <p:cBhvr>
                                        <p:cTn id="36" dur="500"/>
                                        <p:tgtEl>
                                          <p:spTgt spid="104"/>
                                        </p:tgtEl>
                                      </p:cBhvr>
                                    </p:animEffect>
                                  </p:childTnLst>
                                </p:cTn>
                              </p:par>
                              <p:par>
                                <p:cTn id="37" presetID="14" presetClass="entr" presetSubtype="10" fill="hold" nodeType="withEffect">
                                  <p:stCondLst>
                                    <p:cond delay="0"/>
                                  </p:stCondLst>
                                  <p:childTnLst>
                                    <p:set>
                                      <p:cBhvr>
                                        <p:cTn id="38" dur="1" fill="hold">
                                          <p:stCondLst>
                                            <p:cond delay="0"/>
                                          </p:stCondLst>
                                        </p:cTn>
                                        <p:tgtEl>
                                          <p:spTgt spid="105"/>
                                        </p:tgtEl>
                                        <p:attrNameLst>
                                          <p:attrName>style.visibility</p:attrName>
                                        </p:attrNameLst>
                                      </p:cBhvr>
                                      <p:to>
                                        <p:strVal val="visible"/>
                                      </p:to>
                                    </p:set>
                                    <p:animEffect transition="in" filter="randombar(horizontal)">
                                      <p:cBhvr>
                                        <p:cTn id="39" dur="500"/>
                                        <p:tgtEl>
                                          <p:spTgt spid="10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randombar(horizontal)">
                                      <p:cBhvr>
                                        <p:cTn id="42" dur="500"/>
                                        <p:tgtEl>
                                          <p:spTgt spid="10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7"/>
                                        </p:tgtEl>
                                        <p:attrNameLst>
                                          <p:attrName>style.visibility</p:attrName>
                                        </p:attrNameLst>
                                      </p:cBhvr>
                                      <p:to>
                                        <p:strVal val="visible"/>
                                      </p:to>
                                    </p:set>
                                    <p:anim calcmode="lin" valueType="num">
                                      <p:cBhvr additive="base">
                                        <p:cTn id="47" dur="500" fill="hold"/>
                                        <p:tgtEl>
                                          <p:spTgt spid="107"/>
                                        </p:tgtEl>
                                        <p:attrNameLst>
                                          <p:attrName>ppt_x</p:attrName>
                                        </p:attrNameLst>
                                      </p:cBhvr>
                                      <p:tavLst>
                                        <p:tav tm="0">
                                          <p:val>
                                            <p:strVal val="#ppt_x"/>
                                          </p:val>
                                        </p:tav>
                                        <p:tav tm="100000">
                                          <p:val>
                                            <p:strVal val="#ppt_x"/>
                                          </p:val>
                                        </p:tav>
                                      </p:tavLst>
                                    </p:anim>
                                    <p:anim calcmode="lin" valueType="num">
                                      <p:cBhvr additive="base">
                                        <p:cTn id="4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7" grpId="0" animBg="1"/>
      <p:bldP spid="108" grpId="0" animBg="1"/>
      <p:bldP spid="10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Theoretical guarantee of convergence</a:t>
            </a:r>
          </a:p>
          <a:p>
            <a:pPr lvl="1"/>
            <a:r>
              <a:rPr lang="en-US" altLang="zh-CN" sz="2400" b="1" dirty="0" smtClean="0">
                <a:solidFill>
                  <a:srgbClr val="00B050"/>
                </a:solidFill>
              </a:rPr>
              <a:t>As far as traditional perceptron is separable, latent structured perceptron is also separable.</a:t>
            </a:r>
            <a:endParaRPr lang="zh-CN" altLang="en-US" sz="2400" b="1" dirty="0">
              <a:solidFill>
                <a:srgbClr val="00B050"/>
              </a:solidFill>
            </a:endParaRPr>
          </a:p>
        </p:txBody>
      </p:sp>
      <p:sp>
        <p:nvSpPr>
          <p:cNvPr id="3" name="标题 2"/>
          <p:cNvSpPr>
            <a:spLocks noGrp="1"/>
          </p:cNvSpPr>
          <p:nvPr>
            <p:ph type="title"/>
          </p:nvPr>
        </p:nvSpPr>
        <p:spPr/>
        <p:txBody>
          <a:bodyPr/>
          <a:lstStyle/>
          <a:p>
            <a:r>
              <a:rPr lang="en-US" altLang="zh-CN" dirty="0"/>
              <a:t>Latent Variable Perceptron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48</a:t>
            </a:fld>
            <a:endParaRPr lang="zh-CN"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204170"/>
            <a:ext cx="7848600"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776" y="5028207"/>
            <a:ext cx="48768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5"/>
          <p:cNvSpPr/>
          <p:nvPr/>
        </p:nvSpPr>
        <p:spPr>
          <a:xfrm>
            <a:off x="3422576" y="5333007"/>
            <a:ext cx="23622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C00000"/>
              </a:solidFill>
            </a:endParaRPr>
          </a:p>
        </p:txBody>
      </p:sp>
    </p:spTree>
    <p:extLst>
      <p:ext uri="{BB962C8B-B14F-4D97-AF65-F5344CB8AC3E}">
        <p14:creationId xmlns:p14="http://schemas.microsoft.com/office/powerpoint/2010/main" val="353171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chemeClr val="accent2">
                    <a:lumMod val="75000"/>
                  </a:schemeClr>
                </a:solidFill>
              </a:rPr>
              <a:t>Theoretical guarantee of convergence</a:t>
            </a:r>
          </a:p>
          <a:p>
            <a:pPr lvl="1"/>
            <a:r>
              <a:rPr lang="en-US" altLang="zh-CN" sz="2400" b="1" dirty="0">
                <a:solidFill>
                  <a:srgbClr val="00B050"/>
                </a:solidFill>
              </a:rPr>
              <a:t>Latent perceptron still converges</a:t>
            </a:r>
          </a:p>
          <a:p>
            <a:pPr lvl="1"/>
            <a:endParaRPr lang="en-US" altLang="zh-CN" dirty="0"/>
          </a:p>
          <a:p>
            <a:pPr lvl="1"/>
            <a:endParaRPr lang="en-US" altLang="zh-CN" dirty="0" smtClean="0"/>
          </a:p>
          <a:p>
            <a:pPr lvl="1"/>
            <a:endParaRPr lang="en-US" altLang="zh-CN" dirty="0"/>
          </a:p>
          <a:p>
            <a:pPr lvl="1"/>
            <a:endParaRPr lang="en-US" altLang="zh-CN" dirty="0" smtClean="0"/>
          </a:p>
          <a:p>
            <a:pPr marL="457200" lvl="1" indent="0">
              <a:buNone/>
            </a:pPr>
            <a:endParaRPr lang="en-US" altLang="zh-CN" dirty="0"/>
          </a:p>
          <a:p>
            <a:pPr marL="457200" lvl="1" indent="0">
              <a:buNone/>
            </a:pPr>
            <a:endParaRPr lang="en-US" altLang="zh-CN" dirty="0" smtClean="0"/>
          </a:p>
        </p:txBody>
      </p:sp>
      <p:sp>
        <p:nvSpPr>
          <p:cNvPr id="3" name="标题 2"/>
          <p:cNvSpPr>
            <a:spLocks noGrp="1"/>
          </p:cNvSpPr>
          <p:nvPr>
            <p:ph type="title"/>
          </p:nvPr>
        </p:nvSpPr>
        <p:spPr/>
        <p:txBody>
          <a:bodyPr/>
          <a:lstStyle/>
          <a:p>
            <a:r>
              <a:rPr lang="en-US" altLang="zh-CN" dirty="0"/>
              <a:t>Latent Variable Perceptron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49</a:t>
            </a:fld>
            <a:endParaRPr lang="zh-CN" altLang="en-US"/>
          </a:p>
        </p:txBody>
      </p:sp>
      <p:grpSp>
        <p:nvGrpSpPr>
          <p:cNvPr id="12" name="组合 11"/>
          <p:cNvGrpSpPr/>
          <p:nvPr/>
        </p:nvGrpSpPr>
        <p:grpSpPr>
          <a:xfrm>
            <a:off x="1247328" y="1907816"/>
            <a:ext cx="6493024" cy="1656184"/>
            <a:chOff x="527248" y="1772816"/>
            <a:chExt cx="8077200" cy="198120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248" y="1772816"/>
              <a:ext cx="80772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48" y="2915816"/>
              <a:ext cx="6375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5"/>
            <p:cNvSpPr/>
            <p:nvPr/>
          </p:nvSpPr>
          <p:spPr>
            <a:xfrm>
              <a:off x="2051248" y="3220616"/>
              <a:ext cx="52578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C00000"/>
                </a:solidFill>
              </a:endParaRPr>
            </a:p>
          </p:txBody>
        </p:sp>
      </p:grpSp>
      <p:grpSp>
        <p:nvGrpSpPr>
          <p:cNvPr id="13" name="组合 12"/>
          <p:cNvGrpSpPr/>
          <p:nvPr/>
        </p:nvGrpSpPr>
        <p:grpSpPr>
          <a:xfrm>
            <a:off x="1331640" y="4395936"/>
            <a:ext cx="6647793" cy="1625352"/>
            <a:chOff x="510480" y="4323928"/>
            <a:chExt cx="8382000" cy="2057400"/>
          </a:xfrm>
        </p:grpSpPr>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480" y="4323928"/>
              <a:ext cx="83820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043" y="5657428"/>
              <a:ext cx="6599237"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5"/>
            <p:cNvSpPr/>
            <p:nvPr/>
          </p:nvSpPr>
          <p:spPr>
            <a:xfrm>
              <a:off x="891480" y="5619328"/>
              <a:ext cx="70104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C00000"/>
                </a:solidFill>
              </a:endParaRPr>
            </a:p>
          </p:txBody>
        </p:sp>
      </p:grpSp>
    </p:spTree>
    <p:extLst>
      <p:ext uri="{BB962C8B-B14F-4D97-AF65-F5344CB8AC3E}">
        <p14:creationId xmlns:p14="http://schemas.microsoft.com/office/powerpoint/2010/main" val="109838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Outline</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5</a:t>
            </a:fld>
            <a:endParaRPr lang="zh-CN" altLang="en-US"/>
          </a:p>
        </p:txBody>
      </p:sp>
      <p:sp>
        <p:nvSpPr>
          <p:cNvPr id="13" name="同心圆 12"/>
          <p:cNvSpPr/>
          <p:nvPr/>
        </p:nvSpPr>
        <p:spPr bwMode="blackWhite">
          <a:xfrm>
            <a:off x="467544" y="838233"/>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4" name="同心圆 13"/>
          <p:cNvSpPr/>
          <p:nvPr/>
        </p:nvSpPr>
        <p:spPr bwMode="blackWhite">
          <a:xfrm>
            <a:off x="1613556" y="1721620"/>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5" name="同心圆 14"/>
          <p:cNvSpPr/>
          <p:nvPr/>
        </p:nvSpPr>
        <p:spPr bwMode="blackWhite">
          <a:xfrm>
            <a:off x="4484219" y="3933056"/>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6" name="同心圆 15"/>
          <p:cNvSpPr/>
          <p:nvPr/>
        </p:nvSpPr>
        <p:spPr bwMode="blackWhite">
          <a:xfrm>
            <a:off x="5652120" y="4797152"/>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7" name="椭圆 16"/>
          <p:cNvSpPr/>
          <p:nvPr/>
        </p:nvSpPr>
        <p:spPr bwMode="blackWhite">
          <a:xfrm>
            <a:off x="3968928" y="359092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8" name="椭圆 17"/>
          <p:cNvSpPr/>
          <p:nvPr/>
        </p:nvSpPr>
        <p:spPr bwMode="blackWhite">
          <a:xfrm>
            <a:off x="3363637" y="314096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9" name="椭圆 18"/>
          <p:cNvSpPr/>
          <p:nvPr/>
        </p:nvSpPr>
        <p:spPr bwMode="blackWhite">
          <a:xfrm>
            <a:off x="2786080" y="269372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894613" y="955863"/>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Introduction</a:t>
            </a:r>
            <a:endParaRPr lang="zh-CN" altLang="en-US" sz="32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0" name="文本框 29"/>
          <p:cNvSpPr txBox="1"/>
          <p:nvPr/>
        </p:nvSpPr>
        <p:spPr>
          <a:xfrm>
            <a:off x="3001912" y="1866171"/>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Model</a:t>
            </a:r>
            <a:endParaRPr lang="zh-CN" altLang="en-US" sz="32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1" name="文本框 30"/>
          <p:cNvSpPr txBox="1"/>
          <p:nvPr/>
        </p:nvSpPr>
        <p:spPr>
          <a:xfrm>
            <a:off x="5877427" y="4086743"/>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Regularization</a:t>
            </a:r>
            <a:endParaRPr lang="zh-CN" altLang="en-US" sz="32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2" name="文本框 31"/>
          <p:cNvSpPr txBox="1"/>
          <p:nvPr/>
        </p:nvSpPr>
        <p:spPr>
          <a:xfrm>
            <a:off x="7092000" y="5152836"/>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How-tos</a:t>
            </a:r>
            <a:endParaRPr lang="zh-CN" altLang="en-US" sz="32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3" name="文本框 32"/>
          <p:cNvSpPr txBox="1"/>
          <p:nvPr/>
        </p:nvSpPr>
        <p:spPr>
          <a:xfrm>
            <a:off x="3506810" y="2728308"/>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Conventional Model</a:t>
            </a:r>
            <a:endParaRPr lang="zh-CN" altLang="en-US" sz="16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4" name="文本框 33"/>
          <p:cNvSpPr txBox="1"/>
          <p:nvPr/>
        </p:nvSpPr>
        <p:spPr>
          <a:xfrm>
            <a:off x="4060012" y="3192603"/>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Latent Model</a:t>
            </a:r>
            <a:endParaRPr lang="zh-CN" altLang="en-US" sz="16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5" name="文本框 34"/>
          <p:cNvSpPr txBox="1"/>
          <p:nvPr/>
        </p:nvSpPr>
        <p:spPr>
          <a:xfrm>
            <a:off x="4640020" y="3573016"/>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Neural Model</a:t>
            </a:r>
            <a:endParaRPr lang="zh-CN" altLang="en-US" sz="16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Tree>
    <p:extLst>
      <p:ext uri="{BB962C8B-B14F-4D97-AF65-F5344CB8AC3E}">
        <p14:creationId xmlns:p14="http://schemas.microsoft.com/office/powerpoint/2010/main" val="14467379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79388" y="765175"/>
            <a:ext cx="8964612" cy="5616575"/>
          </a:xfrm>
        </p:spPr>
        <p:txBody>
          <a:bodyPr/>
          <a:lstStyle/>
          <a:p>
            <a:r>
              <a:rPr lang="en-US" altLang="zh-CN" dirty="0" smtClean="0"/>
              <a:t>Experiment </a:t>
            </a:r>
            <a:r>
              <a:rPr lang="en-US" altLang="zh-CN" dirty="0"/>
              <a:t>on </a:t>
            </a:r>
            <a:r>
              <a:rPr lang="en-US" altLang="zh-CN" dirty="0">
                <a:solidFill>
                  <a:schemeClr val="accent2">
                    <a:lumMod val="75000"/>
                  </a:schemeClr>
                </a:solidFill>
              </a:rPr>
              <a:t>synthetic data:</a:t>
            </a:r>
            <a:br>
              <a:rPr lang="en-US" altLang="zh-CN" dirty="0">
                <a:solidFill>
                  <a:schemeClr val="accent2">
                    <a:lumMod val="75000"/>
                  </a:schemeClr>
                </a:solidFill>
              </a:rPr>
            </a:br>
            <a:r>
              <a:rPr lang="en-US" altLang="zh-CN" dirty="0" smtClean="0">
                <a:solidFill>
                  <a:srgbClr val="00B050"/>
                </a:solidFill>
              </a:rPr>
              <a:t>Much better accuracy than CRF &amp; Perceptron</a:t>
            </a:r>
            <a:endParaRPr lang="zh-CN" altLang="en-US" dirty="0">
              <a:solidFill>
                <a:srgbClr val="00B050"/>
              </a:solidFill>
            </a:endParaRPr>
          </a:p>
        </p:txBody>
      </p:sp>
      <p:sp>
        <p:nvSpPr>
          <p:cNvPr id="3" name="标题 2"/>
          <p:cNvSpPr>
            <a:spLocks noGrp="1"/>
          </p:cNvSpPr>
          <p:nvPr>
            <p:ph type="title"/>
          </p:nvPr>
        </p:nvSpPr>
        <p:spPr/>
        <p:txBody>
          <a:bodyPr/>
          <a:lstStyle/>
          <a:p>
            <a:r>
              <a:rPr lang="en-US" altLang="zh-CN" dirty="0"/>
              <a:t>Latent Variable Perceptron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50</a:t>
            </a:fld>
            <a:endParaRPr lang="zh-CN" altLang="en-US" dirty="0"/>
          </a:p>
        </p:txBody>
      </p:sp>
      <p:pic>
        <p:nvPicPr>
          <p:cNvPr id="9" name="Picture 2"/>
          <p:cNvPicPr>
            <a:picLocks noChangeAspect="1" noChangeArrowheads="1"/>
          </p:cNvPicPr>
          <p:nvPr/>
        </p:nvPicPr>
        <p:blipFill>
          <a:blip r:embed="rId2"/>
          <a:srcRect/>
          <a:stretch>
            <a:fillRect/>
          </a:stretch>
        </p:blipFill>
        <p:spPr bwMode="auto">
          <a:xfrm>
            <a:off x="692224" y="1875680"/>
            <a:ext cx="6629400" cy="4506913"/>
          </a:xfrm>
          <a:prstGeom prst="rect">
            <a:avLst/>
          </a:prstGeom>
          <a:noFill/>
          <a:ln w="28575">
            <a:noFill/>
            <a:miter lim="800000"/>
            <a:headEnd/>
            <a:tailEnd/>
          </a:ln>
        </p:spPr>
      </p:pic>
      <p:sp>
        <p:nvSpPr>
          <p:cNvPr id="10" name="Text Box 72"/>
          <p:cNvSpPr txBox="1">
            <a:spLocks noChangeArrowheads="1"/>
          </p:cNvSpPr>
          <p:nvPr/>
        </p:nvSpPr>
        <p:spPr bwMode="auto">
          <a:xfrm>
            <a:off x="2978224" y="6371480"/>
            <a:ext cx="2819400" cy="369888"/>
          </a:xfrm>
          <a:prstGeom prst="rect">
            <a:avLst/>
          </a:prstGeom>
          <a:noFill/>
          <a:ln w="28575">
            <a:solidFill>
              <a:schemeClr val="tx1"/>
            </a:solidFill>
            <a:miter lim="800000"/>
            <a:headEnd/>
            <a:tailEnd/>
          </a:ln>
        </p:spPr>
        <p:txBody>
          <a:bodyPr wrap="square">
            <a:spAutoFit/>
          </a:bodyPr>
          <a:lstStyle/>
          <a:p>
            <a:r>
              <a:rPr lang="en-US" altLang="zh-CN" dirty="0">
                <a:latin typeface="Helvetica" pitchFamily="34" charset="0"/>
              </a:rPr>
              <a:t>Significance of </a:t>
            </a:r>
            <a:r>
              <a:rPr lang="en-US" altLang="zh-CN" dirty="0" smtClean="0">
                <a:latin typeface="Helvetica" pitchFamily="34" charset="0"/>
              </a:rPr>
              <a:t>latent info</a:t>
            </a:r>
            <a:endParaRPr lang="en-US" altLang="zh-CN" dirty="0">
              <a:latin typeface="Helvetica" pitchFamily="34" charset="0"/>
            </a:endParaRPr>
          </a:p>
        </p:txBody>
      </p:sp>
      <p:sp>
        <p:nvSpPr>
          <p:cNvPr id="15" name="Text Box 72"/>
          <p:cNvSpPr txBox="1">
            <a:spLocks noChangeArrowheads="1"/>
          </p:cNvSpPr>
          <p:nvPr/>
        </p:nvSpPr>
        <p:spPr bwMode="auto">
          <a:xfrm>
            <a:off x="6788224" y="4369682"/>
            <a:ext cx="1600200" cy="553998"/>
          </a:xfrm>
          <a:prstGeom prst="rect">
            <a:avLst/>
          </a:prstGeom>
          <a:noFill/>
          <a:ln w="28575">
            <a:solidFill>
              <a:srgbClr val="F915F9"/>
            </a:solidFill>
            <a:miter lim="800000"/>
            <a:headEnd/>
            <a:tailEnd/>
          </a:ln>
        </p:spPr>
        <p:txBody>
          <a:bodyPr wrap="square">
            <a:spAutoFit/>
          </a:bodyPr>
          <a:lstStyle/>
          <a:p>
            <a:r>
              <a:rPr lang="en-US" altLang="zh-CN" sz="1500" dirty="0">
                <a:latin typeface="Helvetica" pitchFamily="34" charset="0"/>
              </a:rPr>
              <a:t>Averaged </a:t>
            </a:r>
            <a:r>
              <a:rPr lang="en-US" altLang="zh-CN" sz="1500" dirty="0" smtClean="0">
                <a:latin typeface="Helvetica" pitchFamily="34" charset="0"/>
              </a:rPr>
              <a:t>perceptron</a:t>
            </a:r>
            <a:endParaRPr lang="en-US" altLang="zh-CN" sz="1500" dirty="0">
              <a:latin typeface="Helvetica" pitchFamily="34" charset="0"/>
            </a:endParaRPr>
          </a:p>
        </p:txBody>
      </p:sp>
      <p:sp>
        <p:nvSpPr>
          <p:cNvPr id="16" name="Text Box 72"/>
          <p:cNvSpPr txBox="1">
            <a:spLocks noChangeArrowheads="1"/>
          </p:cNvSpPr>
          <p:nvPr/>
        </p:nvSpPr>
        <p:spPr bwMode="auto">
          <a:xfrm>
            <a:off x="6788224" y="2332880"/>
            <a:ext cx="1600200" cy="323165"/>
          </a:xfrm>
          <a:prstGeom prst="rect">
            <a:avLst/>
          </a:prstGeom>
          <a:noFill/>
          <a:ln w="28575">
            <a:solidFill>
              <a:srgbClr val="90F96B"/>
            </a:solidFill>
            <a:miter lim="800000"/>
            <a:headEnd/>
            <a:tailEnd/>
          </a:ln>
        </p:spPr>
        <p:txBody>
          <a:bodyPr wrap="square">
            <a:spAutoFit/>
          </a:bodyPr>
          <a:lstStyle/>
          <a:p>
            <a:r>
              <a:rPr lang="en-US" altLang="zh-CN" sz="1500" dirty="0" smtClean="0">
                <a:latin typeface="Helvetica" pitchFamily="34" charset="0"/>
              </a:rPr>
              <a:t>LDCRF</a:t>
            </a:r>
          </a:p>
        </p:txBody>
      </p:sp>
      <p:sp>
        <p:nvSpPr>
          <p:cNvPr id="17" name="Text Box 72"/>
          <p:cNvSpPr txBox="1">
            <a:spLocks noChangeArrowheads="1"/>
          </p:cNvSpPr>
          <p:nvPr/>
        </p:nvSpPr>
        <p:spPr bwMode="auto">
          <a:xfrm>
            <a:off x="6788224" y="1723280"/>
            <a:ext cx="1600200" cy="323165"/>
          </a:xfrm>
          <a:prstGeom prst="rect">
            <a:avLst/>
          </a:prstGeom>
          <a:noFill/>
          <a:ln w="28575">
            <a:solidFill>
              <a:srgbClr val="FF0000"/>
            </a:solidFill>
            <a:miter lim="800000"/>
            <a:headEnd/>
            <a:tailEnd/>
          </a:ln>
        </p:spPr>
        <p:txBody>
          <a:bodyPr wrap="square">
            <a:spAutoFit/>
          </a:bodyPr>
          <a:lstStyle/>
          <a:p>
            <a:r>
              <a:rPr lang="en-US" altLang="zh-CN" sz="1500" dirty="0" smtClean="0">
                <a:latin typeface="Helvetica" pitchFamily="34" charset="0"/>
              </a:rPr>
              <a:t>Latent </a:t>
            </a:r>
            <a:r>
              <a:rPr lang="en-US" altLang="zh-CN" sz="1500" dirty="0" err="1" smtClean="0">
                <a:latin typeface="Helvetica" pitchFamily="34" charset="0"/>
              </a:rPr>
              <a:t>Perc</a:t>
            </a:r>
            <a:endParaRPr lang="en-US" altLang="zh-CN" sz="1500" dirty="0">
              <a:latin typeface="Helvetica" pitchFamily="34" charset="0"/>
            </a:endParaRPr>
          </a:p>
        </p:txBody>
      </p:sp>
      <p:sp>
        <p:nvSpPr>
          <p:cNvPr id="18" name="Text Box 72"/>
          <p:cNvSpPr txBox="1">
            <a:spLocks noChangeArrowheads="1"/>
          </p:cNvSpPr>
          <p:nvPr/>
        </p:nvSpPr>
        <p:spPr bwMode="auto">
          <a:xfrm>
            <a:off x="6788224" y="3838515"/>
            <a:ext cx="1600200" cy="323165"/>
          </a:xfrm>
          <a:prstGeom prst="rect">
            <a:avLst/>
          </a:prstGeom>
          <a:noFill/>
          <a:ln w="28575">
            <a:solidFill>
              <a:srgbClr val="3F22EC"/>
            </a:solidFill>
            <a:miter lim="800000"/>
            <a:headEnd/>
            <a:tailEnd/>
          </a:ln>
        </p:spPr>
        <p:txBody>
          <a:bodyPr wrap="square">
            <a:spAutoFit/>
          </a:bodyPr>
          <a:lstStyle/>
          <a:p>
            <a:r>
              <a:rPr lang="en-US" altLang="zh-CN" sz="1500" dirty="0" smtClean="0">
                <a:latin typeface="Helvetica" pitchFamily="34" charset="0"/>
              </a:rPr>
              <a:t>CRF</a:t>
            </a:r>
            <a:endParaRPr lang="en-US" altLang="zh-CN" sz="1500" dirty="0">
              <a:latin typeface="Helvetica" pitchFamily="34" charset="0"/>
            </a:endParaRPr>
          </a:p>
        </p:txBody>
      </p:sp>
    </p:spTree>
    <p:extLst>
      <p:ext uri="{BB962C8B-B14F-4D97-AF65-F5344CB8AC3E}">
        <p14:creationId xmlns:p14="http://schemas.microsoft.com/office/powerpoint/2010/main" val="28228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Good performance in </a:t>
            </a:r>
            <a:r>
              <a:rPr lang="en-US" altLang="zh-CN" dirty="0" smtClean="0">
                <a:solidFill>
                  <a:srgbClr val="FF0000"/>
                </a:solidFill>
              </a:rPr>
              <a:t>question </a:t>
            </a:r>
            <a:r>
              <a:rPr lang="en-US" altLang="zh-CN" dirty="0">
                <a:solidFill>
                  <a:srgbClr val="FF0000"/>
                </a:solidFill>
              </a:rPr>
              <a:t>answering </a:t>
            </a:r>
            <a:r>
              <a:rPr lang="en-US" altLang="zh-CN" sz="1050" b="0" dirty="0" smtClean="0"/>
              <a:t>(Fader et al. SIGKDD2014)</a:t>
            </a:r>
          </a:p>
          <a:p>
            <a:pPr lvl="1"/>
            <a:r>
              <a:rPr lang="en-US" altLang="zh-CN" dirty="0" smtClean="0">
                <a:solidFill>
                  <a:schemeClr val="accent2">
                    <a:lumMod val="75000"/>
                  </a:schemeClr>
                </a:solidFill>
              </a:rPr>
              <a:t>U</a:t>
            </a:r>
            <a:r>
              <a:rPr lang="en-US" altLang="zh-CN" b="0" dirty="0" smtClean="0">
                <a:solidFill>
                  <a:schemeClr val="accent2">
                    <a:lumMod val="75000"/>
                  </a:schemeClr>
                </a:solidFill>
              </a:rPr>
              <a:t>se </a:t>
            </a:r>
            <a:r>
              <a:rPr lang="en-US" altLang="zh-CN" b="0" dirty="0" smtClean="0">
                <a:solidFill>
                  <a:srgbClr val="FF0000"/>
                </a:solidFill>
              </a:rPr>
              <a:t>query with partial </a:t>
            </a:r>
            <a:r>
              <a:rPr lang="en-US" altLang="zh-CN" b="0" dirty="0" err="1" smtClean="0">
                <a:solidFill>
                  <a:srgbClr val="FF0000"/>
                </a:solidFill>
              </a:rPr>
              <a:t>anotation</a:t>
            </a:r>
            <a:r>
              <a:rPr lang="en-US" altLang="zh-CN" b="0" dirty="0" smtClean="0">
                <a:solidFill>
                  <a:schemeClr val="accent2">
                    <a:lumMod val="75000"/>
                  </a:schemeClr>
                </a:solidFill>
              </a:rPr>
              <a:t> as latent variable</a:t>
            </a:r>
            <a:endParaRPr lang="en-US" altLang="zh-CN" b="0" dirty="0" smtClean="0"/>
          </a:p>
        </p:txBody>
      </p:sp>
      <p:sp>
        <p:nvSpPr>
          <p:cNvPr id="3" name="标题 2"/>
          <p:cNvSpPr>
            <a:spLocks noGrp="1"/>
          </p:cNvSpPr>
          <p:nvPr>
            <p:ph type="title"/>
          </p:nvPr>
        </p:nvSpPr>
        <p:spPr/>
        <p:txBody>
          <a:bodyPr/>
          <a:lstStyle/>
          <a:p>
            <a:r>
              <a:rPr lang="en-US" altLang="zh-CN" dirty="0"/>
              <a:t>Latent Variable Perceptron</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51</a:t>
            </a:fld>
            <a:endParaRPr lang="zh-CN" altLang="en-US"/>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000" y="1844824"/>
            <a:ext cx="4968552" cy="2519839"/>
          </a:xfrm>
          <a:prstGeom prst="rect">
            <a:avLst/>
          </a:prstGeom>
        </p:spPr>
      </p:pic>
      <p:pic>
        <p:nvPicPr>
          <p:cNvPr id="12" name="图片 11"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000" y="4437112"/>
            <a:ext cx="4968552" cy="2356484"/>
          </a:xfrm>
          <a:prstGeom prst="rect">
            <a:avLst/>
          </a:prstGeom>
        </p:spPr>
      </p:pic>
      <p:sp>
        <p:nvSpPr>
          <p:cNvPr id="6" name="文本框 5"/>
          <p:cNvSpPr txBox="1"/>
          <p:nvPr/>
        </p:nvSpPr>
        <p:spPr>
          <a:xfrm>
            <a:off x="6327000" y="3294000"/>
            <a:ext cx="2655000" cy="1200329"/>
          </a:xfrm>
          <a:prstGeom prst="rect">
            <a:avLst/>
          </a:prstGeom>
          <a:noFill/>
        </p:spPr>
        <p:txBody>
          <a:bodyPr wrap="square" rtlCol="0">
            <a:spAutoFit/>
          </a:bodyPr>
          <a:lstStyle/>
          <a:p>
            <a:r>
              <a:rPr lang="en-US" altLang="zh-CN" sz="2400" dirty="0" smtClean="0">
                <a:solidFill>
                  <a:schemeClr val="accent2">
                    <a:lumMod val="75000"/>
                  </a:schemeClr>
                </a:solidFill>
              </a:rPr>
              <a:t>OQA is based on </a:t>
            </a:r>
            <a:r>
              <a:rPr lang="en-US" altLang="zh-CN" sz="2400" dirty="0" smtClean="0">
                <a:solidFill>
                  <a:srgbClr val="FF0000"/>
                </a:solidFill>
              </a:rPr>
              <a:t>latent variable perceptron</a:t>
            </a:r>
            <a:endParaRPr lang="zh-CN" altLang="en-US" sz="2400" dirty="0">
              <a:solidFill>
                <a:srgbClr val="FF0000"/>
              </a:solidFill>
            </a:endParaRPr>
          </a:p>
        </p:txBody>
      </p:sp>
      <p:sp>
        <p:nvSpPr>
          <p:cNvPr id="7" name="文本框 6"/>
          <p:cNvSpPr txBox="1"/>
          <p:nvPr/>
        </p:nvSpPr>
        <p:spPr>
          <a:xfrm>
            <a:off x="6883746" y="4495919"/>
            <a:ext cx="1818126" cy="461665"/>
          </a:xfrm>
          <a:prstGeom prst="rect">
            <a:avLst/>
          </a:prstGeom>
          <a:noFill/>
        </p:spPr>
        <p:txBody>
          <a:bodyPr wrap="none" rtlCol="0">
            <a:spAutoFit/>
          </a:bodyPr>
          <a:lstStyle/>
          <a:p>
            <a:r>
              <a:rPr lang="en-US" altLang="zh-CN" sz="1200" dirty="0"/>
              <a:t>(</a:t>
            </a:r>
            <a:r>
              <a:rPr lang="en-US" altLang="zh-CN" sz="1200" dirty="0">
                <a:cs typeface="Kartika" pitchFamily="18" charset="0"/>
              </a:rPr>
              <a:t>Sun et al., IJCAI </a:t>
            </a:r>
            <a:r>
              <a:rPr lang="en-US" altLang="zh-CN" sz="1200" dirty="0" smtClean="0">
                <a:cs typeface="Kartika" pitchFamily="18" charset="0"/>
              </a:rPr>
              <a:t>2009; </a:t>
            </a:r>
          </a:p>
          <a:p>
            <a:r>
              <a:rPr lang="en-US" altLang="zh-CN" sz="1200" dirty="0">
                <a:cs typeface="Kartika" pitchFamily="18" charset="0"/>
              </a:rPr>
              <a:t> </a:t>
            </a:r>
            <a:r>
              <a:rPr lang="en-US" altLang="zh-CN" sz="1200" dirty="0" smtClean="0">
                <a:cs typeface="Kartika" pitchFamily="18" charset="0"/>
              </a:rPr>
              <a:t>Sun </a:t>
            </a:r>
            <a:r>
              <a:rPr lang="en-US" altLang="zh-CN" sz="1200" dirty="0">
                <a:cs typeface="Kartika" pitchFamily="18" charset="0"/>
              </a:rPr>
              <a:t>et al., TKDE 2013</a:t>
            </a:r>
            <a:r>
              <a:rPr lang="en-US" altLang="zh-CN" sz="1200" dirty="0" smtClean="0">
                <a:cs typeface="Kartika" pitchFamily="18" charset="0"/>
              </a:rPr>
              <a:t>)</a:t>
            </a:r>
            <a:endParaRPr lang="zh-CN" altLang="en-US" sz="1400" dirty="0"/>
          </a:p>
        </p:txBody>
      </p:sp>
      <p:sp>
        <p:nvSpPr>
          <p:cNvPr id="9" name="正方形/長方形 5"/>
          <p:cNvSpPr/>
          <p:nvPr/>
        </p:nvSpPr>
        <p:spPr>
          <a:xfrm>
            <a:off x="3897000" y="774000"/>
            <a:ext cx="31500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C00000"/>
              </a:solidFill>
            </a:endParaRPr>
          </a:p>
        </p:txBody>
      </p:sp>
    </p:spTree>
    <p:extLst>
      <p:ext uri="{BB962C8B-B14F-4D97-AF65-F5344CB8AC3E}">
        <p14:creationId xmlns:p14="http://schemas.microsoft.com/office/powerpoint/2010/main" val="364626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79388" y="765175"/>
            <a:ext cx="8757612" cy="5616575"/>
          </a:xfrm>
        </p:spPr>
        <p:txBody>
          <a:bodyPr/>
          <a:lstStyle/>
          <a:p>
            <a:pPr>
              <a:spcAft>
                <a:spcPts val="0"/>
              </a:spcAft>
            </a:pPr>
            <a:r>
              <a:rPr lang="en-US" altLang="zh-CN" dirty="0">
                <a:solidFill>
                  <a:schemeClr val="accent2">
                    <a:lumMod val="75000"/>
                  </a:schemeClr>
                </a:solidFill>
              </a:rPr>
              <a:t>Good performance in </a:t>
            </a:r>
            <a:r>
              <a:rPr lang="en-US" altLang="zh-CN" dirty="0">
                <a:solidFill>
                  <a:srgbClr val="FF0000"/>
                </a:solidFill>
              </a:rPr>
              <a:t>speech sentence classification </a:t>
            </a:r>
          </a:p>
          <a:p>
            <a:pPr marL="0" indent="0">
              <a:buNone/>
            </a:pPr>
            <a:r>
              <a:rPr lang="en-US" altLang="zh-CN" sz="1200" b="0" dirty="0">
                <a:solidFill>
                  <a:srgbClr val="FF0000"/>
                </a:solidFill>
              </a:rPr>
              <a:t>        </a:t>
            </a:r>
            <a:r>
              <a:rPr lang="en-US" altLang="zh-CN" sz="1200" b="0" dirty="0"/>
              <a:t>(</a:t>
            </a:r>
            <a:r>
              <a:rPr lang="en-US" altLang="zh-CN" sz="1200" b="0" dirty="0" smtClean="0"/>
              <a:t>Xu &amp; Sarikaya, INTERSPEECH 2013</a:t>
            </a:r>
            <a:r>
              <a:rPr lang="en-US" altLang="zh-CN" sz="1200" b="0" dirty="0"/>
              <a:t>)</a:t>
            </a:r>
            <a:endParaRPr lang="en-US" altLang="zh-CN" sz="1000" b="0" dirty="0"/>
          </a:p>
          <a:p>
            <a:pPr lvl="1"/>
            <a:r>
              <a:rPr lang="en-US" altLang="zh-CN" dirty="0" smtClean="0">
                <a:solidFill>
                  <a:schemeClr val="accent2">
                    <a:lumMod val="75000"/>
                  </a:schemeClr>
                </a:solidFill>
              </a:rPr>
              <a:t>Split multi-intent using</a:t>
            </a:r>
            <a:r>
              <a:rPr lang="en-US" altLang="zh-CN" b="0" dirty="0" smtClean="0">
                <a:solidFill>
                  <a:schemeClr val="accent2">
                    <a:lumMod val="75000"/>
                  </a:schemeClr>
                </a:solidFill>
              </a:rPr>
              <a:t> latent variable</a:t>
            </a:r>
          </a:p>
          <a:p>
            <a:pPr lvl="1"/>
            <a:r>
              <a:rPr lang="en-US" altLang="zh-CN" dirty="0" smtClean="0">
                <a:solidFill>
                  <a:schemeClr val="accent2">
                    <a:lumMod val="75000"/>
                  </a:schemeClr>
                </a:solidFill>
              </a:rPr>
              <a:t>Based on </a:t>
            </a:r>
            <a:r>
              <a:rPr lang="en-US" altLang="zh-CN" dirty="0" smtClean="0">
                <a:solidFill>
                  <a:srgbClr val="FF0000"/>
                </a:solidFill>
              </a:rPr>
              <a:t>latent variable perceptron </a:t>
            </a:r>
            <a:r>
              <a:rPr lang="en-US" altLang="zh-CN" sz="1200" dirty="0" smtClean="0"/>
              <a:t>(</a:t>
            </a:r>
            <a:r>
              <a:rPr lang="en-US" altLang="zh-CN" sz="1200" dirty="0">
                <a:cs typeface="Kartika" pitchFamily="18" charset="0"/>
              </a:rPr>
              <a:t>Sun et al., IJCAI 2009; Sun et al., TKDE 2013)</a:t>
            </a:r>
            <a:endParaRPr lang="zh-CN" altLang="en-US" sz="1200" dirty="0"/>
          </a:p>
          <a:p>
            <a:pPr lvl="1"/>
            <a:endParaRPr lang="en-US" altLang="zh-CN" b="0" dirty="0" smtClean="0">
              <a:solidFill>
                <a:srgbClr val="FF0000"/>
              </a:solidFill>
            </a:endParaRPr>
          </a:p>
        </p:txBody>
      </p:sp>
      <p:sp>
        <p:nvSpPr>
          <p:cNvPr id="3" name="标题 2"/>
          <p:cNvSpPr>
            <a:spLocks noGrp="1"/>
          </p:cNvSpPr>
          <p:nvPr>
            <p:ph type="title"/>
          </p:nvPr>
        </p:nvSpPr>
        <p:spPr/>
        <p:txBody>
          <a:bodyPr/>
          <a:lstStyle/>
          <a:p>
            <a:r>
              <a:rPr lang="en-US" altLang="zh-CN" dirty="0"/>
              <a:t>Latent Variable Perceptron</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52</a:t>
            </a:fld>
            <a:endParaRPr lang="zh-CN" altLang="en-US"/>
          </a:p>
        </p:txBody>
      </p:sp>
      <p:pic>
        <p:nvPicPr>
          <p:cNvPr id="7" name="图片 6"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000" y="2349000"/>
            <a:ext cx="6480324" cy="4251684"/>
          </a:xfrm>
          <a:prstGeom prst="rect">
            <a:avLst/>
          </a:prstGeom>
        </p:spPr>
      </p:pic>
      <p:sp>
        <p:nvSpPr>
          <p:cNvPr id="9" name="正方形/長方形 5"/>
          <p:cNvSpPr/>
          <p:nvPr/>
        </p:nvSpPr>
        <p:spPr>
          <a:xfrm>
            <a:off x="3897000" y="774000"/>
            <a:ext cx="47250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C00000"/>
              </a:solidFill>
            </a:endParaRPr>
          </a:p>
        </p:txBody>
      </p:sp>
    </p:spTree>
    <p:extLst>
      <p:ext uri="{BB962C8B-B14F-4D97-AF65-F5344CB8AC3E}">
        <p14:creationId xmlns:p14="http://schemas.microsoft.com/office/powerpoint/2010/main" val="403511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Good performance in </a:t>
            </a:r>
            <a:r>
              <a:rPr lang="en-US" altLang="zh-CN" dirty="0" smtClean="0">
                <a:solidFill>
                  <a:srgbClr val="FF0000"/>
                </a:solidFill>
              </a:rPr>
              <a:t>semantic parsing </a:t>
            </a:r>
            <a:r>
              <a:rPr lang="en-US" altLang="zh-CN" sz="1200" b="0" dirty="0" smtClean="0"/>
              <a:t>(Zhou et al., IJCAI 2013)</a:t>
            </a:r>
            <a:endParaRPr lang="en-US" altLang="zh-CN" sz="1000" b="0" dirty="0" smtClean="0"/>
          </a:p>
          <a:p>
            <a:pPr lvl="1"/>
            <a:r>
              <a:rPr lang="en-US" altLang="zh-CN" sz="1800" dirty="0">
                <a:solidFill>
                  <a:srgbClr val="FF0000"/>
                </a:solidFill>
              </a:rPr>
              <a:t>H</a:t>
            </a:r>
            <a:r>
              <a:rPr lang="en-US" altLang="zh-CN" sz="1800" b="0" dirty="0" smtClean="0">
                <a:solidFill>
                  <a:srgbClr val="FF0000"/>
                </a:solidFill>
              </a:rPr>
              <a:t>ybrid tree </a:t>
            </a:r>
            <a:r>
              <a:rPr lang="en-US" altLang="zh-CN" sz="1800" b="0" dirty="0" smtClean="0">
                <a:solidFill>
                  <a:schemeClr val="accent2">
                    <a:lumMod val="75000"/>
                  </a:schemeClr>
                </a:solidFill>
              </a:rPr>
              <a:t>as latent structure variable</a:t>
            </a:r>
          </a:p>
          <a:p>
            <a:pPr lvl="1"/>
            <a:r>
              <a:rPr lang="en-US" altLang="zh-CN" sz="1800" dirty="0">
                <a:solidFill>
                  <a:schemeClr val="accent2">
                    <a:lumMod val="75000"/>
                  </a:schemeClr>
                </a:solidFill>
              </a:rPr>
              <a:t>Based on </a:t>
            </a:r>
            <a:r>
              <a:rPr lang="en-US" altLang="zh-CN" sz="1800" dirty="0">
                <a:solidFill>
                  <a:srgbClr val="FF0000"/>
                </a:solidFill>
              </a:rPr>
              <a:t>latent variable </a:t>
            </a:r>
            <a:r>
              <a:rPr lang="en-US" altLang="zh-CN" sz="1800" dirty="0" smtClean="0">
                <a:solidFill>
                  <a:srgbClr val="FF0000"/>
                </a:solidFill>
              </a:rPr>
              <a:t>perceptron </a:t>
            </a:r>
            <a:r>
              <a:rPr lang="en-US" altLang="zh-CN" sz="1200" dirty="0"/>
              <a:t>(</a:t>
            </a:r>
            <a:r>
              <a:rPr lang="en-US" altLang="zh-CN" sz="1200" dirty="0">
                <a:cs typeface="Kartika" pitchFamily="18" charset="0"/>
              </a:rPr>
              <a:t>Sun et al., IJCAI 2009; Sun et al., TKDE 2013)</a:t>
            </a:r>
            <a:endParaRPr lang="zh-CN" altLang="en-US" sz="1200" dirty="0"/>
          </a:p>
          <a:p>
            <a:pPr lvl="1"/>
            <a:endParaRPr lang="en-US" altLang="zh-CN" sz="1800" dirty="0">
              <a:solidFill>
                <a:srgbClr val="FF0000"/>
              </a:solidFill>
            </a:endParaRPr>
          </a:p>
        </p:txBody>
      </p:sp>
      <p:sp>
        <p:nvSpPr>
          <p:cNvPr id="3" name="标题 2"/>
          <p:cNvSpPr>
            <a:spLocks noGrp="1"/>
          </p:cNvSpPr>
          <p:nvPr>
            <p:ph type="title"/>
          </p:nvPr>
        </p:nvSpPr>
        <p:spPr/>
        <p:txBody>
          <a:bodyPr/>
          <a:lstStyle/>
          <a:p>
            <a:r>
              <a:rPr lang="en-US" altLang="zh-CN" dirty="0"/>
              <a:t>Latent Variable Perceptron</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53</a:t>
            </a:fld>
            <a:endParaRPr lang="zh-CN" altLang="en-US"/>
          </a:p>
        </p:txBody>
      </p:sp>
      <p:grpSp>
        <p:nvGrpSpPr>
          <p:cNvPr id="9" name="组合 8"/>
          <p:cNvGrpSpPr/>
          <p:nvPr/>
        </p:nvGrpSpPr>
        <p:grpSpPr>
          <a:xfrm>
            <a:off x="1187624" y="2215231"/>
            <a:ext cx="4801270" cy="2086266"/>
            <a:chOff x="755576" y="2276872"/>
            <a:chExt cx="4801270" cy="2086266"/>
          </a:xfrm>
        </p:grpSpPr>
        <p:pic>
          <p:nvPicPr>
            <p:cNvPr id="6" name="图片 5"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276872"/>
              <a:ext cx="4801270" cy="2086266"/>
            </a:xfrm>
            <a:prstGeom prst="rect">
              <a:avLst/>
            </a:prstGeom>
          </p:spPr>
        </p:pic>
        <p:sp>
          <p:nvSpPr>
            <p:cNvPr id="8" name="矩形 7"/>
            <p:cNvSpPr/>
            <p:nvPr/>
          </p:nvSpPr>
          <p:spPr bwMode="blackWhite">
            <a:xfrm>
              <a:off x="827584" y="3501008"/>
              <a:ext cx="4680520" cy="252000"/>
            </a:xfrm>
            <a:prstGeom prst="rect">
              <a:avLst/>
            </a:prstGeom>
            <a:noFill/>
            <a:ln w="28575">
              <a:solidFill>
                <a:srgbClr val="FF0000"/>
              </a:solidFill>
              <a:miter lim="800000"/>
              <a:headEnd/>
              <a:tailEnd/>
            </a:ln>
            <a:extLst/>
          </p:spPr>
          <p:txBody>
            <a:bodyPr rtlCol="0" anchor="ctr"/>
            <a:lstStyle/>
            <a:p>
              <a:pPr algn="ctr"/>
              <a:endParaRPr lang="zh-CN" altLang="en-US"/>
            </a:p>
          </p:txBody>
        </p:sp>
      </p:grpSp>
      <p:grpSp>
        <p:nvGrpSpPr>
          <p:cNvPr id="11" name="组合 10"/>
          <p:cNvGrpSpPr/>
          <p:nvPr/>
        </p:nvGrpSpPr>
        <p:grpSpPr>
          <a:xfrm>
            <a:off x="539552" y="4559835"/>
            <a:ext cx="7192379" cy="1857634"/>
            <a:chOff x="539552" y="4691492"/>
            <a:chExt cx="7192379" cy="1857634"/>
          </a:xfrm>
        </p:grpSpPr>
        <p:pic>
          <p:nvPicPr>
            <p:cNvPr id="7" name="图片 6"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691492"/>
              <a:ext cx="7192379" cy="1857634"/>
            </a:xfrm>
            <a:prstGeom prst="rect">
              <a:avLst/>
            </a:prstGeom>
          </p:spPr>
        </p:pic>
        <p:sp>
          <p:nvSpPr>
            <p:cNvPr id="10" name="矩形 9"/>
            <p:cNvSpPr/>
            <p:nvPr/>
          </p:nvSpPr>
          <p:spPr bwMode="blackWhite">
            <a:xfrm>
              <a:off x="1115616" y="5937317"/>
              <a:ext cx="6192688" cy="227987"/>
            </a:xfrm>
            <a:prstGeom prst="rect">
              <a:avLst/>
            </a:prstGeom>
            <a:noFill/>
            <a:ln w="28575">
              <a:solidFill>
                <a:srgbClr val="FF0000"/>
              </a:solidFill>
              <a:miter lim="800000"/>
              <a:headEnd/>
              <a:tailEnd/>
            </a:ln>
            <a:extLst/>
          </p:spPr>
          <p:txBody>
            <a:bodyPr rtlCol="0" anchor="ctr"/>
            <a:lstStyle/>
            <a:p>
              <a:pPr algn="ctr"/>
              <a:endParaRPr lang="zh-CN" altLang="en-US"/>
            </a:p>
          </p:txBody>
        </p:sp>
      </p:grpSp>
      <p:sp>
        <p:nvSpPr>
          <p:cNvPr id="5" name="文本框 4"/>
          <p:cNvSpPr txBox="1"/>
          <p:nvPr/>
        </p:nvSpPr>
        <p:spPr>
          <a:xfrm>
            <a:off x="7040945" y="2166806"/>
            <a:ext cx="1843147" cy="646331"/>
          </a:xfrm>
          <a:prstGeom prst="rect">
            <a:avLst/>
          </a:prstGeom>
          <a:noFill/>
        </p:spPr>
        <p:txBody>
          <a:bodyPr wrap="square" rtlCol="0">
            <a:spAutoFit/>
          </a:bodyPr>
          <a:lstStyle/>
          <a:p>
            <a:r>
              <a:rPr lang="en-US" altLang="zh-CN" b="1" dirty="0" smtClean="0">
                <a:solidFill>
                  <a:srgbClr val="FF0000"/>
                </a:solidFill>
                <a:latin typeface="微软雅黑" panose="020B0503020204020204" pitchFamily="34" charset="-122"/>
                <a:ea typeface="微软雅黑" panose="020B0503020204020204" pitchFamily="34" charset="-122"/>
              </a:rPr>
              <a:t>Better Performance</a:t>
            </a:r>
            <a:endParaRPr lang="zh-CN" altLang="en-US" b="1">
              <a:solidFill>
                <a:srgbClr val="FF0000"/>
              </a:solidFill>
              <a:latin typeface="微软雅黑" panose="020B0503020204020204" pitchFamily="34" charset="-122"/>
              <a:ea typeface="微软雅黑" panose="020B0503020204020204" pitchFamily="34" charset="-122"/>
            </a:endParaRPr>
          </a:p>
        </p:txBody>
      </p:sp>
      <p:cxnSp>
        <p:nvCxnSpPr>
          <p:cNvPr id="13" name="直接箭头连接符 12"/>
          <p:cNvCxnSpPr/>
          <p:nvPr/>
        </p:nvCxnSpPr>
        <p:spPr>
          <a:xfrm flipH="1">
            <a:off x="6060902" y="2840264"/>
            <a:ext cx="1455826" cy="67956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7057202" y="2853490"/>
            <a:ext cx="730752" cy="273575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5"/>
          <p:cNvSpPr/>
          <p:nvPr/>
        </p:nvSpPr>
        <p:spPr>
          <a:xfrm>
            <a:off x="3897000" y="774000"/>
            <a:ext cx="27225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C00000"/>
              </a:solidFill>
            </a:endParaRPr>
          </a:p>
        </p:txBody>
      </p:sp>
    </p:spTree>
    <p:extLst>
      <p:ext uri="{BB962C8B-B14F-4D97-AF65-F5344CB8AC3E}">
        <p14:creationId xmlns:p14="http://schemas.microsoft.com/office/powerpoint/2010/main" val="358191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lvl="0"/>
            <a:r>
              <a:rPr lang="en-US" altLang="zh-CN" dirty="0" smtClean="0">
                <a:solidFill>
                  <a:schemeClr val="accent2">
                    <a:lumMod val="75000"/>
                  </a:schemeClr>
                </a:solidFill>
              </a:rPr>
              <a:t>Good performance in </a:t>
            </a:r>
            <a:r>
              <a:rPr lang="en-US" altLang="zh-CN" dirty="0" smtClean="0">
                <a:solidFill>
                  <a:srgbClr val="FF0000"/>
                </a:solidFill>
              </a:rPr>
              <a:t>dependency parsing            </a:t>
            </a:r>
            <a:r>
              <a:rPr lang="en-US" altLang="zh-CN" sz="1200" b="0" dirty="0" smtClean="0">
                <a:solidFill>
                  <a:srgbClr val="000000"/>
                </a:solidFill>
              </a:rPr>
              <a:t>(</a:t>
            </a:r>
            <a:r>
              <a:rPr lang="en-US" altLang="zh-CN" sz="1200" b="0" dirty="0">
                <a:solidFill>
                  <a:srgbClr val="000000"/>
                </a:solidFill>
              </a:rPr>
              <a:t>Honnibal &amp; Johnson, TACL 2014)</a:t>
            </a:r>
          </a:p>
          <a:p>
            <a:pPr lvl="1"/>
            <a:r>
              <a:rPr lang="en-US" altLang="zh-CN" sz="1800" dirty="0" smtClean="0">
                <a:solidFill>
                  <a:srgbClr val="FF0000"/>
                </a:solidFill>
              </a:rPr>
              <a:t>D</a:t>
            </a:r>
            <a:r>
              <a:rPr lang="en-US" altLang="zh-CN" sz="1800" b="0" dirty="0" smtClean="0">
                <a:solidFill>
                  <a:srgbClr val="FF0000"/>
                </a:solidFill>
              </a:rPr>
              <a:t>ynamic oracle/transitions </a:t>
            </a:r>
            <a:r>
              <a:rPr lang="en-US" altLang="zh-CN" sz="1800" b="0" dirty="0" smtClean="0">
                <a:solidFill>
                  <a:schemeClr val="accent2">
                    <a:lumMod val="75000"/>
                  </a:schemeClr>
                </a:solidFill>
              </a:rPr>
              <a:t>as latent variable</a:t>
            </a:r>
          </a:p>
          <a:p>
            <a:pPr lvl="1"/>
            <a:r>
              <a:rPr lang="en-US" altLang="zh-CN" sz="1800" dirty="0" smtClean="0">
                <a:solidFill>
                  <a:schemeClr val="accent2">
                    <a:lumMod val="75000"/>
                  </a:schemeClr>
                </a:solidFill>
              </a:rPr>
              <a:t>Train with </a:t>
            </a:r>
            <a:r>
              <a:rPr lang="en-US" altLang="zh-CN" sz="1800" dirty="0">
                <a:solidFill>
                  <a:srgbClr val="FF0000"/>
                </a:solidFill>
              </a:rPr>
              <a:t>latent variable </a:t>
            </a:r>
            <a:r>
              <a:rPr lang="en-US" altLang="zh-CN" sz="1200" dirty="0" smtClean="0">
                <a:solidFill>
                  <a:srgbClr val="FF0000"/>
                </a:solidFill>
              </a:rPr>
              <a:t>perceptron </a:t>
            </a:r>
            <a:r>
              <a:rPr lang="en-US" altLang="zh-CN" sz="1200" dirty="0" smtClean="0"/>
              <a:t>(</a:t>
            </a:r>
            <a:r>
              <a:rPr lang="en-US" altLang="zh-CN" sz="1200" dirty="0">
                <a:cs typeface="Kartika" pitchFamily="18" charset="0"/>
              </a:rPr>
              <a:t>Sun et al., IJCAI 2009; Sun et al., TKDE 2013)</a:t>
            </a:r>
            <a:endParaRPr lang="zh-CN" altLang="en-US" sz="1800" dirty="0"/>
          </a:p>
          <a:p>
            <a:pPr lvl="1"/>
            <a:endParaRPr lang="en-US" altLang="zh-CN" sz="1800" dirty="0">
              <a:solidFill>
                <a:srgbClr val="FF0000"/>
              </a:solidFill>
            </a:endParaRPr>
          </a:p>
        </p:txBody>
      </p:sp>
      <p:sp>
        <p:nvSpPr>
          <p:cNvPr id="3" name="标题 2"/>
          <p:cNvSpPr>
            <a:spLocks noGrp="1"/>
          </p:cNvSpPr>
          <p:nvPr>
            <p:ph type="title"/>
          </p:nvPr>
        </p:nvSpPr>
        <p:spPr/>
        <p:txBody>
          <a:bodyPr/>
          <a:lstStyle/>
          <a:p>
            <a:r>
              <a:rPr lang="en-US" altLang="zh-CN" dirty="0"/>
              <a:t>Latent Variable Perceptron</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54</a:t>
            </a:fld>
            <a:endParaRPr lang="zh-CN" altLang="en-US"/>
          </a:p>
        </p:txBody>
      </p:sp>
      <p:grpSp>
        <p:nvGrpSpPr>
          <p:cNvPr id="9" name="组合 8"/>
          <p:cNvGrpSpPr/>
          <p:nvPr/>
        </p:nvGrpSpPr>
        <p:grpSpPr>
          <a:xfrm>
            <a:off x="1865813" y="2241005"/>
            <a:ext cx="4210638" cy="4176464"/>
            <a:chOff x="1115616" y="2205286"/>
            <a:chExt cx="4210638" cy="4176464"/>
          </a:xfrm>
        </p:grpSpPr>
        <p:grpSp>
          <p:nvGrpSpPr>
            <p:cNvPr id="7" name="组合 6"/>
            <p:cNvGrpSpPr/>
            <p:nvPr/>
          </p:nvGrpSpPr>
          <p:grpSpPr>
            <a:xfrm>
              <a:off x="1115616" y="2205286"/>
              <a:ext cx="4210638" cy="4176464"/>
              <a:chOff x="2628809" y="2420888"/>
              <a:chExt cx="4210638" cy="4176464"/>
            </a:xfrm>
          </p:grpSpPr>
          <p:pic>
            <p:nvPicPr>
              <p:cNvPr id="5" name="图片 4" descr="屏幕剪辑"/>
              <p:cNvPicPr>
                <a:picLocks noChangeAspect="1"/>
              </p:cNvPicPr>
              <p:nvPr/>
            </p:nvPicPr>
            <p:blipFill rotWithShape="1">
              <a:blip r:embed="rId2">
                <a:extLst>
                  <a:ext uri="{28A0092B-C50C-407E-A947-70E740481C1C}">
                    <a14:useLocalDpi xmlns:a14="http://schemas.microsoft.com/office/drawing/2010/main" val="0"/>
                  </a:ext>
                </a:extLst>
              </a:blip>
              <a:srcRect t="1567" b="2500"/>
              <a:stretch/>
            </p:blipFill>
            <p:spPr>
              <a:xfrm>
                <a:off x="2628809" y="2420888"/>
                <a:ext cx="4210638" cy="4176464"/>
              </a:xfrm>
              <a:prstGeom prst="rect">
                <a:avLst/>
              </a:prstGeom>
            </p:spPr>
          </p:pic>
          <p:sp>
            <p:nvSpPr>
              <p:cNvPr id="6" name="矩形 5"/>
              <p:cNvSpPr/>
              <p:nvPr/>
            </p:nvSpPr>
            <p:spPr bwMode="blackWhite">
              <a:xfrm>
                <a:off x="3275855" y="5516810"/>
                <a:ext cx="2916547" cy="216406"/>
              </a:xfrm>
              <a:prstGeom prst="rect">
                <a:avLst/>
              </a:prstGeom>
              <a:noFill/>
              <a:ln w="28575">
                <a:solidFill>
                  <a:srgbClr val="FF0000"/>
                </a:solidFill>
                <a:miter lim="800000"/>
                <a:headEnd/>
                <a:tailEnd/>
              </a:ln>
              <a:extLst/>
            </p:spPr>
            <p:txBody>
              <a:bodyPr rtlCol="0" anchor="ctr"/>
              <a:lstStyle/>
              <a:p>
                <a:pPr algn="ctr"/>
                <a:endParaRPr lang="zh-CN" altLang="en-US"/>
              </a:p>
            </p:txBody>
          </p:sp>
        </p:grpSp>
        <p:sp>
          <p:nvSpPr>
            <p:cNvPr id="8" name="矩形 7"/>
            <p:cNvSpPr/>
            <p:nvPr/>
          </p:nvSpPr>
          <p:spPr bwMode="blackWhite">
            <a:xfrm>
              <a:off x="1327268" y="2780928"/>
              <a:ext cx="3787334" cy="216024"/>
            </a:xfrm>
            <a:prstGeom prst="rect">
              <a:avLst/>
            </a:prstGeom>
            <a:noFill/>
            <a:ln w="28575">
              <a:solidFill>
                <a:srgbClr val="FF0000"/>
              </a:solidFill>
              <a:miter lim="800000"/>
              <a:headEnd/>
              <a:tailEnd/>
            </a:ln>
            <a:extLst/>
          </p:spPr>
          <p:txBody>
            <a:bodyPr rtlCol="0" anchor="ctr"/>
            <a:lstStyle/>
            <a:p>
              <a:pPr algn="ctr"/>
              <a:endParaRPr lang="zh-CN" altLang="en-US"/>
            </a:p>
          </p:txBody>
        </p:sp>
      </p:grpSp>
      <p:sp>
        <p:nvSpPr>
          <p:cNvPr id="10" name="文本框 9"/>
          <p:cNvSpPr txBox="1"/>
          <p:nvPr/>
        </p:nvSpPr>
        <p:spPr>
          <a:xfrm>
            <a:off x="6495031" y="4630003"/>
            <a:ext cx="2400472" cy="923330"/>
          </a:xfrm>
          <a:prstGeom prst="rect">
            <a:avLst/>
          </a:prstGeom>
          <a:noFill/>
        </p:spPr>
        <p:txBody>
          <a:bodyPr wrap="square" rtlCol="0">
            <a:spAutoFit/>
          </a:bodyPr>
          <a:lstStyle/>
          <a:p>
            <a:r>
              <a:rPr lang="en-US" altLang="zh-CN" dirty="0" smtClean="0">
                <a:solidFill>
                  <a:srgbClr val="FF0000"/>
                </a:solidFill>
              </a:rPr>
              <a:t>Much better compared with baseline model</a:t>
            </a:r>
            <a:endParaRPr lang="zh-CN" altLang="en-US">
              <a:solidFill>
                <a:srgbClr val="FF0000"/>
              </a:solidFill>
            </a:endParaRPr>
          </a:p>
        </p:txBody>
      </p:sp>
      <p:cxnSp>
        <p:nvCxnSpPr>
          <p:cNvPr id="11" name="直接箭头连接符 10"/>
          <p:cNvCxnSpPr/>
          <p:nvPr/>
        </p:nvCxnSpPr>
        <p:spPr>
          <a:xfrm flipH="1">
            <a:off x="5580112" y="5003096"/>
            <a:ext cx="839566" cy="4421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5"/>
          <p:cNvSpPr/>
          <p:nvPr/>
        </p:nvSpPr>
        <p:spPr>
          <a:xfrm>
            <a:off x="3897000" y="774000"/>
            <a:ext cx="33750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C00000"/>
              </a:solidFill>
            </a:endParaRPr>
          </a:p>
        </p:txBody>
      </p:sp>
    </p:spTree>
    <p:extLst>
      <p:ext uri="{BB962C8B-B14F-4D97-AF65-F5344CB8AC3E}">
        <p14:creationId xmlns:p14="http://schemas.microsoft.com/office/powerpoint/2010/main" val="326716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79388" y="765175"/>
            <a:ext cx="8712612" cy="5616575"/>
          </a:xfrm>
        </p:spPr>
        <p:txBody>
          <a:bodyPr/>
          <a:lstStyle/>
          <a:p>
            <a:pPr>
              <a:spcAft>
                <a:spcPts val="0"/>
              </a:spcAft>
            </a:pPr>
            <a:r>
              <a:rPr lang="en-US" altLang="zh-CN" dirty="0" smtClean="0">
                <a:solidFill>
                  <a:schemeClr val="accent2">
                    <a:lumMod val="75000"/>
                  </a:schemeClr>
                </a:solidFill>
              </a:rPr>
              <a:t>Good </a:t>
            </a:r>
            <a:r>
              <a:rPr lang="en-US" altLang="zh-CN" dirty="0">
                <a:solidFill>
                  <a:schemeClr val="accent2">
                    <a:lumMod val="75000"/>
                  </a:schemeClr>
                </a:solidFill>
              </a:rPr>
              <a:t>performance </a:t>
            </a:r>
            <a:r>
              <a:rPr lang="en-US" altLang="zh-CN" dirty="0" smtClean="0">
                <a:solidFill>
                  <a:schemeClr val="accent2">
                    <a:lumMod val="75000"/>
                  </a:schemeClr>
                </a:solidFill>
              </a:rPr>
              <a:t>in </a:t>
            </a:r>
            <a:r>
              <a:rPr lang="en-US" altLang="zh-CN" dirty="0" smtClean="0">
                <a:solidFill>
                  <a:srgbClr val="FF0000"/>
                </a:solidFill>
              </a:rPr>
              <a:t>coreference resolution </a:t>
            </a:r>
          </a:p>
          <a:p>
            <a:pPr marL="0" indent="0">
              <a:buNone/>
            </a:pPr>
            <a:r>
              <a:rPr lang="en-US" altLang="zh-CN" sz="1100" b="0" dirty="0">
                <a:solidFill>
                  <a:srgbClr val="FF0000"/>
                </a:solidFill>
              </a:rPr>
              <a:t> </a:t>
            </a:r>
            <a:r>
              <a:rPr lang="en-US" altLang="zh-CN" sz="1100" b="0" dirty="0" smtClean="0">
                <a:solidFill>
                  <a:srgbClr val="FF0000"/>
                </a:solidFill>
              </a:rPr>
              <a:t>        </a:t>
            </a:r>
            <a:r>
              <a:rPr lang="en-US" altLang="zh-CN" sz="1100" b="0" dirty="0" smtClean="0"/>
              <a:t>(Fernandes et al., CL 2012)</a:t>
            </a:r>
            <a:endParaRPr lang="en-US" altLang="zh-CN" sz="900" b="0" dirty="0" smtClean="0"/>
          </a:p>
          <a:p>
            <a:pPr lvl="1"/>
            <a:r>
              <a:rPr lang="en-US" altLang="zh-CN" sz="1800" dirty="0" smtClean="0"/>
              <a:t>Use </a:t>
            </a:r>
            <a:r>
              <a:rPr lang="en-US" altLang="zh-CN" sz="1800" dirty="0" smtClean="0">
                <a:solidFill>
                  <a:srgbClr val="FF0000"/>
                </a:solidFill>
              </a:rPr>
              <a:t>structures of </a:t>
            </a:r>
            <a:r>
              <a:rPr lang="en-US" altLang="zh-CN" sz="1800" dirty="0">
                <a:solidFill>
                  <a:srgbClr val="FF0000"/>
                </a:solidFill>
              </a:rPr>
              <a:t>c</a:t>
            </a:r>
            <a:r>
              <a:rPr lang="en-US" altLang="zh-CN" sz="1800" dirty="0" smtClean="0">
                <a:solidFill>
                  <a:srgbClr val="FF0000"/>
                </a:solidFill>
              </a:rPr>
              <a:t>oreference trees </a:t>
            </a:r>
            <a:r>
              <a:rPr lang="en-US" altLang="zh-CN" sz="1800" dirty="0" smtClean="0">
                <a:solidFill>
                  <a:schemeClr val="accent2">
                    <a:lumMod val="75000"/>
                  </a:schemeClr>
                </a:solidFill>
              </a:rPr>
              <a:t>as latent variable</a:t>
            </a:r>
          </a:p>
          <a:p>
            <a:pPr lvl="1"/>
            <a:r>
              <a:rPr lang="en-US" altLang="zh-CN" sz="1800" dirty="0" smtClean="0">
                <a:solidFill>
                  <a:schemeClr val="accent2">
                    <a:lumMod val="75000"/>
                  </a:schemeClr>
                </a:solidFill>
              </a:rPr>
              <a:t>Based on </a:t>
            </a:r>
            <a:r>
              <a:rPr lang="en-US" altLang="zh-CN" sz="1800" dirty="0" smtClean="0">
                <a:solidFill>
                  <a:srgbClr val="FF0000"/>
                </a:solidFill>
              </a:rPr>
              <a:t>latent variable perceptron </a:t>
            </a:r>
            <a:r>
              <a:rPr lang="en-US" altLang="zh-CN" sz="1200" dirty="0"/>
              <a:t>(</a:t>
            </a:r>
            <a:r>
              <a:rPr lang="en-US" altLang="zh-CN" sz="1200" dirty="0">
                <a:cs typeface="Kartika" pitchFamily="18" charset="0"/>
              </a:rPr>
              <a:t>Sun et al., IJCAI 2009; Sun et al., TKDE 2013)</a:t>
            </a:r>
            <a:endParaRPr lang="zh-CN" altLang="en-US" sz="1200" dirty="0"/>
          </a:p>
          <a:p>
            <a:pPr lvl="1"/>
            <a:endParaRPr lang="en-US" altLang="zh-CN" sz="1800" dirty="0" smtClean="0">
              <a:solidFill>
                <a:srgbClr val="FF0000"/>
              </a:solidFill>
            </a:endParaRPr>
          </a:p>
        </p:txBody>
      </p:sp>
      <p:sp>
        <p:nvSpPr>
          <p:cNvPr id="3" name="标题 2"/>
          <p:cNvSpPr>
            <a:spLocks noGrp="1"/>
          </p:cNvSpPr>
          <p:nvPr>
            <p:ph type="title"/>
          </p:nvPr>
        </p:nvSpPr>
        <p:spPr/>
        <p:txBody>
          <a:bodyPr/>
          <a:lstStyle/>
          <a:p>
            <a:r>
              <a:rPr lang="en-US" altLang="zh-CN" dirty="0"/>
              <a:t>Latent Variable Perceptron</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55</a:t>
            </a:fld>
            <a:endParaRPr lang="zh-CN" alt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658" y="2513539"/>
            <a:ext cx="6841270" cy="3435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bwMode="blackWhite">
          <a:xfrm>
            <a:off x="7630370" y="2513539"/>
            <a:ext cx="432558" cy="2805461"/>
          </a:xfrm>
          <a:prstGeom prst="rect">
            <a:avLst/>
          </a:prstGeom>
          <a:noFill/>
          <a:ln w="28575">
            <a:solidFill>
              <a:srgbClr val="FF0000"/>
            </a:solidFill>
          </a:ln>
          <a:extLst/>
        </p:spPr>
        <p:txBody>
          <a:bodyPr rtlCol="0" anchor="ctr"/>
          <a:lstStyle/>
          <a:p>
            <a:pPr algn="ctr"/>
            <a:endParaRPr lang="zh-CN" altLang="en-US"/>
          </a:p>
        </p:txBody>
      </p:sp>
      <p:sp>
        <p:nvSpPr>
          <p:cNvPr id="9" name="正方形/長方形 5"/>
          <p:cNvSpPr/>
          <p:nvPr/>
        </p:nvSpPr>
        <p:spPr>
          <a:xfrm>
            <a:off x="3897000" y="774000"/>
            <a:ext cx="373337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C00000"/>
              </a:solidFill>
            </a:endParaRPr>
          </a:p>
        </p:txBody>
      </p:sp>
    </p:spTree>
    <p:extLst>
      <p:ext uri="{BB962C8B-B14F-4D97-AF65-F5344CB8AC3E}">
        <p14:creationId xmlns:p14="http://schemas.microsoft.com/office/powerpoint/2010/main" val="211069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chemeClr val="accent2">
                    <a:lumMod val="75000"/>
                  </a:schemeClr>
                </a:solidFill>
              </a:rPr>
              <a:t>Latent Variable </a:t>
            </a:r>
            <a:r>
              <a:rPr lang="en-US" altLang="zh-CN" dirty="0" smtClean="0">
                <a:solidFill>
                  <a:schemeClr val="accent2">
                    <a:lumMod val="75000"/>
                  </a:schemeClr>
                </a:solidFill>
              </a:rPr>
              <a:t>Perceptron </a:t>
            </a:r>
          </a:p>
          <a:p>
            <a:pPr lvl="1"/>
            <a:r>
              <a:rPr lang="en-US" altLang="zh-CN" dirty="0" smtClean="0"/>
              <a:t>Proposed by </a:t>
            </a:r>
            <a:r>
              <a:rPr lang="en-US" altLang="zh-CN" b="0" dirty="0" smtClean="0">
                <a:latin typeface="Yu Mincho Light" panose="02020300000000000000" pitchFamily="18" charset="-128"/>
                <a:ea typeface="Yu Mincho Light" panose="02020300000000000000" pitchFamily="18" charset="-128"/>
              </a:rPr>
              <a:t>Sun </a:t>
            </a:r>
            <a:r>
              <a:rPr lang="en-US" altLang="zh-CN" b="0" dirty="0">
                <a:latin typeface="Yu Mincho Light" panose="02020300000000000000" pitchFamily="18" charset="-128"/>
                <a:ea typeface="Yu Mincho Light" panose="02020300000000000000" pitchFamily="18" charset="-128"/>
              </a:rPr>
              <a:t>(</a:t>
            </a:r>
            <a:r>
              <a:rPr lang="en-US" altLang="zh-CN" b="0" dirty="0" smtClean="0">
                <a:latin typeface="Yu Mincho Light" panose="02020300000000000000" pitchFamily="18" charset="-128"/>
                <a:ea typeface="Yu Mincho Light" panose="02020300000000000000" pitchFamily="18" charset="-128"/>
              </a:rPr>
              <a:t>2009, 2013)</a:t>
            </a:r>
            <a:endParaRPr lang="en-US" altLang="zh-CN" dirty="0"/>
          </a:p>
          <a:p>
            <a:r>
              <a:rPr lang="en-US" altLang="zh-CN" dirty="0" smtClean="0">
                <a:solidFill>
                  <a:srgbClr val="FF0000"/>
                </a:solidFill>
              </a:rPr>
              <a:t>Fast and accurate</a:t>
            </a:r>
          </a:p>
          <a:p>
            <a:pPr lvl="1"/>
            <a:r>
              <a:rPr lang="en-US" altLang="zh-CN" dirty="0" smtClean="0">
                <a:solidFill>
                  <a:schemeClr val="accent2">
                    <a:lumMod val="75000"/>
                  </a:schemeClr>
                </a:solidFill>
              </a:rPr>
              <a:t>Accuracy equal or even better than CRF</a:t>
            </a:r>
            <a:endParaRPr lang="en-US" altLang="zh-CN" dirty="0">
              <a:solidFill>
                <a:srgbClr val="FF0000"/>
              </a:solidFill>
            </a:endParaRPr>
          </a:p>
          <a:p>
            <a:pPr lvl="1"/>
            <a:r>
              <a:rPr lang="en-US" altLang="zh-CN" dirty="0" smtClean="0">
                <a:solidFill>
                  <a:schemeClr val="accent2">
                    <a:lumMod val="75000"/>
                  </a:schemeClr>
                </a:solidFill>
              </a:rPr>
              <a:t>Almost as fast as perceptron</a:t>
            </a:r>
          </a:p>
          <a:p>
            <a:pPr lvl="1"/>
            <a:r>
              <a:rPr lang="en-US" altLang="zh-CN" dirty="0" smtClean="0">
                <a:solidFill>
                  <a:schemeClr val="accent2">
                    <a:lumMod val="75000"/>
                  </a:schemeClr>
                </a:solidFill>
              </a:rPr>
              <a:t>Suitable for </a:t>
            </a:r>
            <a:r>
              <a:rPr lang="en-US" altLang="zh-CN" dirty="0" smtClean="0">
                <a:solidFill>
                  <a:srgbClr val="FF0000"/>
                </a:solidFill>
              </a:rPr>
              <a:t>large-scale</a:t>
            </a:r>
            <a:r>
              <a:rPr lang="en-US" altLang="zh-CN" dirty="0" smtClean="0">
                <a:solidFill>
                  <a:schemeClr val="accent2">
                    <a:lumMod val="75000"/>
                  </a:schemeClr>
                </a:solidFill>
              </a:rPr>
              <a:t> structured prediction problems</a:t>
            </a:r>
            <a:endParaRPr lang="en-US" altLang="zh-CN" dirty="0">
              <a:solidFill>
                <a:srgbClr val="FF0000"/>
              </a:solidFill>
            </a:endParaRPr>
          </a:p>
          <a:p>
            <a:pPr marL="457200" lvl="1" indent="0">
              <a:buNone/>
            </a:pPr>
            <a:endParaRPr lang="en-US" altLang="zh-CN" dirty="0" smtClean="0"/>
          </a:p>
        </p:txBody>
      </p:sp>
      <p:sp>
        <p:nvSpPr>
          <p:cNvPr id="3" name="标题 2"/>
          <p:cNvSpPr>
            <a:spLocks noGrp="1"/>
          </p:cNvSpPr>
          <p:nvPr>
            <p:ph type="title"/>
          </p:nvPr>
        </p:nvSpPr>
        <p:spPr/>
        <p:txBody>
          <a:bodyPr/>
          <a:lstStyle/>
          <a:p>
            <a:r>
              <a:rPr lang="en-US" altLang="zh-CN" dirty="0" smtClean="0"/>
              <a:t>For </a:t>
            </a:r>
            <a:r>
              <a:rPr lang="en-US" altLang="zh-CN" dirty="0" smtClean="0">
                <a:solidFill>
                  <a:srgbClr val="FFC000"/>
                </a:solidFill>
              </a:rPr>
              <a:t>Large-scale</a:t>
            </a:r>
            <a:r>
              <a:rPr lang="en-US" altLang="zh-CN" dirty="0" smtClean="0"/>
              <a:t> Structured Prediction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56</a:t>
            </a:fld>
            <a:endParaRPr lang="zh-CN" altLang="en-US"/>
          </a:p>
        </p:txBody>
      </p:sp>
      <p:sp>
        <p:nvSpPr>
          <p:cNvPr id="6" name="矩形 5"/>
          <p:cNvSpPr/>
          <p:nvPr/>
        </p:nvSpPr>
        <p:spPr>
          <a:xfrm>
            <a:off x="3222000" y="4824000"/>
            <a:ext cx="5617800" cy="1477328"/>
          </a:xfrm>
          <a:prstGeom prst="rect">
            <a:avLst/>
          </a:prstGeom>
        </p:spPr>
        <p:txBody>
          <a:bodyPr wrap="square">
            <a:spAutoFit/>
          </a:bodyPr>
          <a:lstStyle/>
          <a:p>
            <a:r>
              <a:rPr lang="af-ZA" altLang="zh-CN" dirty="0" smtClean="0"/>
              <a:t>Sun et al. </a:t>
            </a:r>
            <a:r>
              <a:rPr lang="af-ZA" altLang="zh-CN" dirty="0"/>
              <a:t>Latent variable perceptron algorithm for structured classification. IJCAI 2009.</a:t>
            </a:r>
          </a:p>
          <a:p>
            <a:endParaRPr lang="af-ZA" altLang="zh-CN" dirty="0"/>
          </a:p>
          <a:p>
            <a:r>
              <a:rPr lang="af-ZA" altLang="zh-CN" dirty="0" smtClean="0"/>
              <a:t>Sun et al. </a:t>
            </a:r>
            <a:r>
              <a:rPr lang="af-ZA" altLang="zh-CN" dirty="0"/>
              <a:t>Latent structured perceptrons for large-scale learning with hidden information. TKDE </a:t>
            </a:r>
            <a:r>
              <a:rPr lang="af-ZA" altLang="zh-CN" dirty="0" smtClean="0"/>
              <a:t>2013.</a:t>
            </a:r>
          </a:p>
        </p:txBody>
      </p:sp>
      <p:sp>
        <p:nvSpPr>
          <p:cNvPr id="7" name="椭圆 7"/>
          <p:cNvSpPr>
            <a:spLocks noChangeAspect="1" noChangeArrowheads="1"/>
          </p:cNvSpPr>
          <p:nvPr/>
        </p:nvSpPr>
        <p:spPr bwMode="auto">
          <a:xfrm>
            <a:off x="567000" y="-36000"/>
            <a:ext cx="2385000" cy="609600"/>
          </a:xfrm>
          <a:prstGeom prst="ellipse">
            <a:avLst/>
          </a:prstGeom>
          <a:noFill/>
          <a:ln w="19050" algn="ctr">
            <a:solidFill>
              <a:srgbClr val="FFC000"/>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Tree>
    <p:extLst>
      <p:ext uri="{BB962C8B-B14F-4D97-AF65-F5344CB8AC3E}">
        <p14:creationId xmlns:p14="http://schemas.microsoft.com/office/powerpoint/2010/main" val="36532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Latent Model can </a:t>
            </a:r>
            <a:r>
              <a:rPr lang="en-US" altLang="zh-CN" dirty="0" smtClean="0">
                <a:solidFill>
                  <a:srgbClr val="FF0000"/>
                </a:solidFill>
              </a:rPr>
              <a:t>reduce annotation engineering</a:t>
            </a:r>
          </a:p>
          <a:p>
            <a:r>
              <a:rPr lang="en-US" altLang="zh-CN" dirty="0" smtClean="0"/>
              <a:t>Furthermore, how to reduce the cost of feature engineering?</a:t>
            </a:r>
          </a:p>
          <a:p>
            <a:r>
              <a:rPr lang="en-US" altLang="zh-CN" dirty="0" smtClean="0">
                <a:solidFill>
                  <a:srgbClr val="FF0000"/>
                </a:solidFill>
              </a:rPr>
              <a:t>Neural Model</a:t>
            </a:r>
          </a:p>
          <a:p>
            <a:pPr lvl="1"/>
            <a:r>
              <a:rPr lang="en-US" altLang="zh-CN" dirty="0" smtClean="0">
                <a:solidFill>
                  <a:schemeClr val="accent2">
                    <a:lumMod val="75000"/>
                  </a:schemeClr>
                </a:solidFill>
              </a:rPr>
              <a:t>Automatically extract features</a:t>
            </a:r>
          </a:p>
        </p:txBody>
      </p:sp>
      <p:sp>
        <p:nvSpPr>
          <p:cNvPr id="3" name="标题 2"/>
          <p:cNvSpPr>
            <a:spLocks noGrp="1"/>
          </p:cNvSpPr>
          <p:nvPr>
            <p:ph type="title"/>
          </p:nvPr>
        </p:nvSpPr>
        <p:spPr/>
        <p:txBody>
          <a:bodyPr/>
          <a:lstStyle/>
          <a:p>
            <a:r>
              <a:rPr lang="en-US" altLang="zh-CN" dirty="0"/>
              <a:t>Outline</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57</a:t>
            </a:fld>
            <a:endParaRPr lang="zh-CN" altLang="en-US"/>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000" y="3632729"/>
            <a:ext cx="6120000" cy="2733600"/>
          </a:xfrm>
          <a:prstGeom prst="rect">
            <a:avLst/>
          </a:prstGeom>
        </p:spPr>
      </p:pic>
    </p:spTree>
    <p:extLst>
      <p:ext uri="{BB962C8B-B14F-4D97-AF65-F5344CB8AC3E}">
        <p14:creationId xmlns:p14="http://schemas.microsoft.com/office/powerpoint/2010/main" val="178626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extLst>
              <p:ext uri="{D42A27DB-BD31-4B8C-83A1-F6EECF244321}">
                <p14:modId xmlns:p14="http://schemas.microsoft.com/office/powerpoint/2010/main" val="1383961785"/>
              </p:ext>
            </p:extLst>
          </p:nvPr>
        </p:nvGraphicFramePr>
        <p:xfrm>
          <a:off x="179388" y="765175"/>
          <a:ext cx="8640762" cy="561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标题 2"/>
          <p:cNvSpPr>
            <a:spLocks noGrp="1"/>
          </p:cNvSpPr>
          <p:nvPr>
            <p:ph type="title"/>
          </p:nvPr>
        </p:nvSpPr>
        <p:spPr/>
        <p:txBody>
          <a:bodyPr/>
          <a:lstStyle/>
          <a:p>
            <a:r>
              <a:rPr lang="en-US" altLang="zh-CN" dirty="0" smtClean="0"/>
              <a:t>Outline</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58</a:t>
            </a:fld>
            <a:endParaRPr lang="zh-CN" altLang="en-US"/>
          </a:p>
        </p:txBody>
      </p:sp>
      <p:graphicFrame>
        <p:nvGraphicFramePr>
          <p:cNvPr id="7" name="内容占位符 4"/>
          <p:cNvGraphicFramePr>
            <a:graphicFrameLocks/>
          </p:cNvGraphicFramePr>
          <p:nvPr>
            <p:extLst>
              <p:ext uri="{D42A27DB-BD31-4B8C-83A1-F6EECF244321}">
                <p14:modId xmlns:p14="http://schemas.microsoft.com/office/powerpoint/2010/main" val="4175872083"/>
              </p:ext>
            </p:extLst>
          </p:nvPr>
        </p:nvGraphicFramePr>
        <p:xfrm>
          <a:off x="5825506" y="4869160"/>
          <a:ext cx="3309776" cy="21513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文本框 8"/>
          <p:cNvSpPr txBox="1"/>
          <p:nvPr/>
        </p:nvSpPr>
        <p:spPr>
          <a:xfrm>
            <a:off x="792000" y="3068960"/>
            <a:ext cx="2123816" cy="1200329"/>
          </a:xfrm>
          <a:prstGeom prst="rect">
            <a:avLst/>
          </a:prstGeom>
          <a:noFill/>
        </p:spPr>
        <p:txBody>
          <a:bodyPr wrap="square" rtlCol="0">
            <a:spAutoFit/>
          </a:bodyPr>
          <a:lstStyle/>
          <a:p>
            <a:r>
              <a:rPr lang="en-US" altLang="zh-CN" sz="2400" b="1" dirty="0" smtClean="0">
                <a:solidFill>
                  <a:schemeClr val="accent1">
                    <a:lumMod val="75000"/>
                  </a:schemeClr>
                </a:solidFill>
                <a:latin typeface="Segoe Print" panose="02000600000000000000" pitchFamily="2" charset="0"/>
              </a:rPr>
              <a:t>Reduce Annotation Engineering</a:t>
            </a:r>
            <a:endParaRPr lang="zh-CN" altLang="en-US" sz="2400" b="1">
              <a:solidFill>
                <a:schemeClr val="accent1">
                  <a:lumMod val="75000"/>
                </a:schemeClr>
              </a:solidFill>
              <a:latin typeface="Segoe Print" panose="02000600000000000000" pitchFamily="2" charset="0"/>
            </a:endParaRPr>
          </a:p>
        </p:txBody>
      </p:sp>
      <p:sp>
        <p:nvSpPr>
          <p:cNvPr id="10" name="文本框 9"/>
          <p:cNvSpPr txBox="1"/>
          <p:nvPr/>
        </p:nvSpPr>
        <p:spPr>
          <a:xfrm>
            <a:off x="6048584" y="4616976"/>
            <a:ext cx="2123816" cy="1200329"/>
          </a:xfrm>
          <a:prstGeom prst="rect">
            <a:avLst/>
          </a:prstGeom>
          <a:noFill/>
        </p:spPr>
        <p:txBody>
          <a:bodyPr wrap="square" rtlCol="0">
            <a:spAutoFit/>
          </a:bodyPr>
          <a:lstStyle/>
          <a:p>
            <a:r>
              <a:rPr lang="en-US" altLang="zh-CN" sz="2400" b="1" dirty="0" smtClean="0">
                <a:solidFill>
                  <a:srgbClr val="FF0000"/>
                </a:solidFill>
                <a:latin typeface="Segoe Print" panose="02000600000000000000" pitchFamily="2" charset="0"/>
              </a:rPr>
              <a:t>Reduce </a:t>
            </a:r>
          </a:p>
          <a:p>
            <a:r>
              <a:rPr lang="en-US" altLang="zh-CN" sz="2400" b="1" dirty="0" smtClean="0">
                <a:solidFill>
                  <a:srgbClr val="FF0000"/>
                </a:solidFill>
                <a:latin typeface="Segoe Print" panose="02000600000000000000" pitchFamily="2" charset="0"/>
              </a:rPr>
              <a:t>Feature Engineering</a:t>
            </a:r>
            <a:endParaRPr lang="zh-CN" altLang="en-US" sz="2400" b="1" dirty="0">
              <a:solidFill>
                <a:srgbClr val="FF0000"/>
              </a:solidFill>
              <a:latin typeface="Segoe Print" panose="02000600000000000000" pitchFamily="2" charset="0"/>
            </a:endParaRPr>
          </a:p>
        </p:txBody>
      </p:sp>
    </p:spTree>
    <p:extLst>
      <p:ext uri="{BB962C8B-B14F-4D97-AF65-F5344CB8AC3E}">
        <p14:creationId xmlns:p14="http://schemas.microsoft.com/office/powerpoint/2010/main" val="45180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79388" y="765175"/>
            <a:ext cx="4527612" cy="5616575"/>
          </a:xfrm>
        </p:spPr>
        <p:txBody>
          <a:bodyPr/>
          <a:lstStyle/>
          <a:p>
            <a:r>
              <a:rPr lang="en-US" altLang="zh-CN" dirty="0" smtClean="0"/>
              <a:t>Problem in feature engineering</a:t>
            </a:r>
          </a:p>
          <a:p>
            <a:pPr lvl="1"/>
            <a:r>
              <a:rPr lang="en-US" altLang="zh-CN" dirty="0" smtClean="0"/>
              <a:t>Require </a:t>
            </a:r>
            <a:r>
              <a:rPr lang="en-US" altLang="zh-CN" dirty="0" smtClean="0">
                <a:solidFill>
                  <a:srgbClr val="FF0000"/>
                </a:solidFill>
              </a:rPr>
              <a:t>linguistics</a:t>
            </a:r>
            <a:r>
              <a:rPr lang="en-US" altLang="zh-CN" dirty="0" smtClean="0"/>
              <a:t> knowledge</a:t>
            </a:r>
          </a:p>
          <a:p>
            <a:pPr lvl="1"/>
            <a:r>
              <a:rPr lang="en-US" altLang="zh-CN" dirty="0" smtClean="0">
                <a:solidFill>
                  <a:srgbClr val="FF0000"/>
                </a:solidFill>
              </a:rPr>
              <a:t>A lot of </a:t>
            </a:r>
            <a:r>
              <a:rPr lang="en-US" altLang="zh-CN" dirty="0" smtClean="0"/>
              <a:t>feature templates</a:t>
            </a:r>
          </a:p>
          <a:p>
            <a:pPr lvl="1"/>
            <a:r>
              <a:rPr lang="en-US" altLang="zh-CN" dirty="0" smtClean="0">
                <a:solidFill>
                  <a:srgbClr val="FF0000"/>
                </a:solidFill>
              </a:rPr>
              <a:t>Ad-hoc</a:t>
            </a:r>
            <a:r>
              <a:rPr lang="en-US" altLang="zh-CN" dirty="0" smtClean="0"/>
              <a:t>, some features are not very reasonable</a:t>
            </a:r>
          </a:p>
          <a:p>
            <a:pPr lvl="1"/>
            <a:r>
              <a:rPr lang="en-US" altLang="zh-CN" dirty="0" smtClean="0">
                <a:solidFill>
                  <a:srgbClr val="FF0000"/>
                </a:solidFill>
              </a:rPr>
              <a:t>Task-sensitive</a:t>
            </a:r>
          </a:p>
          <a:p>
            <a:pPr lvl="1"/>
            <a:endParaRPr lang="en-US" altLang="zh-CN" dirty="0">
              <a:solidFill>
                <a:srgbClr val="FF0000"/>
              </a:solidFill>
            </a:endParaRPr>
          </a:p>
          <a:p>
            <a:r>
              <a:rPr lang="en-US" altLang="zh-CN" dirty="0">
                <a:solidFill>
                  <a:schemeClr val="accent2">
                    <a:lumMod val="75000"/>
                  </a:schemeClr>
                </a:solidFill>
              </a:rPr>
              <a:t>Neural </a:t>
            </a:r>
            <a:r>
              <a:rPr lang="en-US" altLang="zh-CN" dirty="0" smtClean="0">
                <a:solidFill>
                  <a:schemeClr val="accent2">
                    <a:lumMod val="75000"/>
                  </a:schemeClr>
                </a:solidFill>
              </a:rPr>
              <a:t>networks</a:t>
            </a:r>
            <a:endParaRPr lang="en-US" altLang="zh-CN" dirty="0">
              <a:solidFill>
                <a:schemeClr val="accent2">
                  <a:lumMod val="75000"/>
                </a:schemeClr>
              </a:solidFill>
            </a:endParaRPr>
          </a:p>
          <a:p>
            <a:pPr lvl="1"/>
            <a:r>
              <a:rPr lang="en-US" altLang="zh-CN" dirty="0">
                <a:solidFill>
                  <a:srgbClr val="FF0000"/>
                </a:solidFill>
              </a:rPr>
              <a:t>Automatically</a:t>
            </a:r>
            <a:r>
              <a:rPr lang="en-US" altLang="zh-CN" dirty="0"/>
              <a:t> learn features in hidden layers</a:t>
            </a:r>
          </a:p>
          <a:p>
            <a:endParaRPr lang="en-US" altLang="zh-CN" dirty="0" smtClean="0"/>
          </a:p>
          <a:p>
            <a:pPr lvl="1"/>
            <a:endParaRPr lang="en-US" altLang="zh-CN" dirty="0" smtClean="0"/>
          </a:p>
          <a:p>
            <a:pPr lvl="1"/>
            <a:endParaRPr lang="en-US" altLang="zh-CN" dirty="0" smtClean="0"/>
          </a:p>
        </p:txBody>
      </p:sp>
      <p:sp>
        <p:nvSpPr>
          <p:cNvPr id="3" name="标题 2"/>
          <p:cNvSpPr>
            <a:spLocks noGrp="1"/>
          </p:cNvSpPr>
          <p:nvPr>
            <p:ph type="title"/>
          </p:nvPr>
        </p:nvSpPr>
        <p:spPr/>
        <p:txBody>
          <a:bodyPr/>
          <a:lstStyle/>
          <a:p>
            <a:r>
              <a:rPr lang="en-US" altLang="zh-CN" dirty="0" smtClean="0"/>
              <a:t>Motivation</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59</a:t>
            </a:fld>
            <a:endParaRPr lang="zh-CN" altLang="en-US"/>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9487" y="999000"/>
            <a:ext cx="4699275" cy="3166249"/>
          </a:xfrm>
          <a:prstGeom prst="rect">
            <a:avLst/>
          </a:prstGeom>
        </p:spPr>
      </p:pic>
    </p:spTree>
    <p:extLst>
      <p:ext uri="{BB962C8B-B14F-4D97-AF65-F5344CB8AC3E}">
        <p14:creationId xmlns:p14="http://schemas.microsoft.com/office/powerpoint/2010/main" val="42786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Outline</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6</a:t>
            </a:fld>
            <a:endParaRPr lang="zh-CN" altLang="en-US"/>
          </a:p>
        </p:txBody>
      </p:sp>
      <p:sp>
        <p:nvSpPr>
          <p:cNvPr id="13" name="同心圆 12"/>
          <p:cNvSpPr/>
          <p:nvPr/>
        </p:nvSpPr>
        <p:spPr bwMode="blackWhite">
          <a:xfrm>
            <a:off x="467544" y="838233"/>
            <a:ext cx="1296144" cy="1296144"/>
          </a:xfrm>
          <a:prstGeom prst="donut">
            <a:avLst>
              <a:gd name="adj" fmla="val 17284"/>
            </a:avLst>
          </a:prstGeom>
          <a:solidFill>
            <a:srgbClr val="FF0000"/>
          </a:solidFill>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solidFill>
                <a:srgbClr val="FF0000"/>
              </a:solidFill>
            </a:endParaRPr>
          </a:p>
        </p:txBody>
      </p:sp>
      <p:sp>
        <p:nvSpPr>
          <p:cNvPr id="14" name="同心圆 13"/>
          <p:cNvSpPr/>
          <p:nvPr/>
        </p:nvSpPr>
        <p:spPr bwMode="blackWhite">
          <a:xfrm>
            <a:off x="1613556" y="1721620"/>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5" name="同心圆 14"/>
          <p:cNvSpPr/>
          <p:nvPr/>
        </p:nvSpPr>
        <p:spPr bwMode="blackWhite">
          <a:xfrm>
            <a:off x="4484219" y="3933056"/>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6" name="同心圆 15"/>
          <p:cNvSpPr/>
          <p:nvPr/>
        </p:nvSpPr>
        <p:spPr bwMode="blackWhite">
          <a:xfrm>
            <a:off x="5652120" y="4797152"/>
            <a:ext cx="1296144" cy="1296144"/>
          </a:xfrm>
          <a:prstGeom prst="donut">
            <a:avLst>
              <a:gd name="adj" fmla="val 17284"/>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7" name="椭圆 16"/>
          <p:cNvSpPr/>
          <p:nvPr/>
        </p:nvSpPr>
        <p:spPr bwMode="blackWhite">
          <a:xfrm>
            <a:off x="3968928" y="359092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8" name="椭圆 17"/>
          <p:cNvSpPr/>
          <p:nvPr/>
        </p:nvSpPr>
        <p:spPr bwMode="blackWhite">
          <a:xfrm>
            <a:off x="3363637" y="314096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19" name="椭圆 18"/>
          <p:cNvSpPr/>
          <p:nvPr/>
        </p:nvSpPr>
        <p:spPr bwMode="blackWhite">
          <a:xfrm>
            <a:off x="2786080" y="2693728"/>
            <a:ext cx="648072" cy="648072"/>
          </a:xfrm>
          <a:prstGeom prst="ellipse">
            <a:avLst/>
          </a:prstGeom>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894613" y="955863"/>
            <a:ext cx="3586120" cy="584775"/>
          </a:xfrm>
          <a:prstGeom prst="rect">
            <a:avLst/>
          </a:prstGeom>
          <a:noFill/>
        </p:spPr>
        <p:txBody>
          <a:bodyPr wrap="square" rtlCol="0">
            <a:spAutoFit/>
          </a:bodyPr>
          <a:lstStyle/>
          <a:p>
            <a:r>
              <a:rPr lang="en-US" altLang="zh-CN" sz="3200" dirty="0" smtClean="0">
                <a:solidFill>
                  <a:srgbClr val="FF0000"/>
                </a:solidFill>
                <a:latin typeface="Yu Gothic UI Semibold" panose="020B0700000000000000" pitchFamily="34" charset="-128"/>
                <a:ea typeface="Yu Gothic UI Semibold" panose="020B0700000000000000" pitchFamily="34" charset="-128"/>
              </a:rPr>
              <a:t>Introduction</a:t>
            </a:r>
            <a:endParaRPr lang="zh-CN" altLang="en-US" sz="3200">
              <a:solidFill>
                <a:srgbClr val="FF0000"/>
              </a:solidFill>
              <a:latin typeface="Yu Gothic UI Semibold" panose="020B0700000000000000" pitchFamily="34" charset="-128"/>
              <a:ea typeface="Yu Gothic UI Semibold" panose="020B0700000000000000" pitchFamily="34" charset="-128"/>
            </a:endParaRPr>
          </a:p>
        </p:txBody>
      </p:sp>
      <p:sp>
        <p:nvSpPr>
          <p:cNvPr id="30" name="文本框 29"/>
          <p:cNvSpPr txBox="1"/>
          <p:nvPr/>
        </p:nvSpPr>
        <p:spPr>
          <a:xfrm>
            <a:off x="3001912" y="1866171"/>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Model</a:t>
            </a:r>
            <a:endParaRPr lang="zh-CN" altLang="en-US" sz="32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1" name="文本框 30"/>
          <p:cNvSpPr txBox="1"/>
          <p:nvPr/>
        </p:nvSpPr>
        <p:spPr>
          <a:xfrm>
            <a:off x="5877427" y="4086743"/>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Regularization</a:t>
            </a:r>
            <a:endParaRPr lang="zh-CN" altLang="en-US" sz="32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2" name="文本框 31"/>
          <p:cNvSpPr txBox="1"/>
          <p:nvPr/>
        </p:nvSpPr>
        <p:spPr>
          <a:xfrm>
            <a:off x="7092000" y="5152836"/>
            <a:ext cx="3586120" cy="584775"/>
          </a:xfrm>
          <a:prstGeom prst="rect">
            <a:avLst/>
          </a:prstGeom>
          <a:noFill/>
        </p:spPr>
        <p:txBody>
          <a:bodyPr wrap="square" rtlCol="0">
            <a:spAutoFit/>
          </a:bodyPr>
          <a:lstStyle/>
          <a:p>
            <a:r>
              <a:rPr lang="en-US" altLang="zh-CN" sz="3200" dirty="0" smtClean="0">
                <a:solidFill>
                  <a:schemeClr val="accent2">
                    <a:lumMod val="75000"/>
                  </a:schemeClr>
                </a:solidFill>
                <a:latin typeface="Yu Gothic UI Semibold" panose="020B0700000000000000" pitchFamily="34" charset="-128"/>
                <a:ea typeface="Yu Gothic UI Semibold" panose="020B0700000000000000" pitchFamily="34" charset="-128"/>
              </a:rPr>
              <a:t>How-tos</a:t>
            </a:r>
            <a:endParaRPr lang="zh-CN" altLang="en-US" sz="32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3" name="文本框 32"/>
          <p:cNvSpPr txBox="1"/>
          <p:nvPr/>
        </p:nvSpPr>
        <p:spPr>
          <a:xfrm>
            <a:off x="3506810" y="2728308"/>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Conventional Model</a:t>
            </a:r>
            <a:endParaRPr lang="zh-CN" altLang="en-US" sz="16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4" name="文本框 33"/>
          <p:cNvSpPr txBox="1"/>
          <p:nvPr/>
        </p:nvSpPr>
        <p:spPr>
          <a:xfrm>
            <a:off x="4060012" y="3192603"/>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Latent Model</a:t>
            </a:r>
            <a:endParaRPr lang="zh-CN" altLang="en-US" sz="16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
        <p:nvSpPr>
          <p:cNvPr id="35" name="文本框 34"/>
          <p:cNvSpPr txBox="1"/>
          <p:nvPr/>
        </p:nvSpPr>
        <p:spPr>
          <a:xfrm>
            <a:off x="4640020" y="3573016"/>
            <a:ext cx="2576323" cy="338554"/>
          </a:xfrm>
          <a:prstGeom prst="rect">
            <a:avLst/>
          </a:prstGeom>
          <a:noFill/>
        </p:spPr>
        <p:txBody>
          <a:bodyPr wrap="square" rtlCol="0">
            <a:spAutoFit/>
          </a:bodyPr>
          <a:lstStyle/>
          <a:p>
            <a:r>
              <a:rPr lang="en-US" altLang="zh-CN" sz="1600" dirty="0" smtClean="0">
                <a:solidFill>
                  <a:schemeClr val="accent2">
                    <a:lumMod val="75000"/>
                  </a:schemeClr>
                </a:solidFill>
                <a:latin typeface="Yu Gothic UI Semibold" panose="020B0700000000000000" pitchFamily="34" charset="-128"/>
                <a:ea typeface="Yu Gothic UI Semibold" panose="020B0700000000000000" pitchFamily="34" charset="-128"/>
              </a:rPr>
              <a:t>Neural Model</a:t>
            </a:r>
            <a:endParaRPr lang="zh-CN" altLang="en-US" sz="1600">
              <a:solidFill>
                <a:schemeClr val="accent2">
                  <a:lumMod val="75000"/>
                </a:schemeClr>
              </a:solidFill>
              <a:latin typeface="Yu Gothic UI Semibold" panose="020B0700000000000000" pitchFamily="34" charset="-128"/>
              <a:ea typeface="Yu Gothic UI Semibold" panose="020B0700000000000000" pitchFamily="34" charset="-128"/>
            </a:endParaRPr>
          </a:p>
        </p:txBody>
      </p:sp>
    </p:spTree>
    <p:extLst>
      <p:ext uri="{BB962C8B-B14F-4D97-AF65-F5344CB8AC3E}">
        <p14:creationId xmlns:p14="http://schemas.microsoft.com/office/powerpoint/2010/main" val="28138894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Many kinds</a:t>
            </a:r>
          </a:p>
        </p:txBody>
      </p:sp>
      <p:sp>
        <p:nvSpPr>
          <p:cNvPr id="3" name="标题 2"/>
          <p:cNvSpPr>
            <a:spLocks noGrp="1"/>
          </p:cNvSpPr>
          <p:nvPr>
            <p:ph type="title"/>
          </p:nvPr>
        </p:nvSpPr>
        <p:spPr/>
        <p:txBody>
          <a:bodyPr/>
          <a:lstStyle/>
          <a:p>
            <a:r>
              <a:rPr lang="en-US" altLang="zh-CN" dirty="0" smtClean="0"/>
              <a:t>Neural Network</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60</a:t>
            </a:fld>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7000" y="1952308"/>
            <a:ext cx="2657939" cy="2591980"/>
          </a:xfrm>
          <a:prstGeom prst="rect">
            <a:avLst/>
          </a:prstGeom>
        </p:spPr>
      </p:pic>
      <p:sp>
        <p:nvSpPr>
          <p:cNvPr id="9" name="内容占位符 1"/>
          <p:cNvSpPr txBox="1">
            <a:spLocks/>
          </p:cNvSpPr>
          <p:nvPr/>
        </p:nvSpPr>
        <p:spPr bwMode="auto">
          <a:xfrm>
            <a:off x="2445326" y="2820975"/>
            <a:ext cx="3485491" cy="1008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ts val="1200"/>
              </a:spcAft>
              <a:buClr>
                <a:srgbClr val="7030A0"/>
              </a:buClr>
              <a:buSzPct val="80000"/>
              <a:buFont typeface="Wingdings" pitchFamily="2" charset="2"/>
              <a:buChar char="p"/>
              <a:defRPr sz="24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ts val="600"/>
              </a:spcAft>
              <a:buClr>
                <a:srgbClr val="00B0F0"/>
              </a:buClr>
              <a:buSzPct val="70000"/>
              <a:buFont typeface="Wingdings" pitchFamily="2" charset="2"/>
              <a:buChar char="p"/>
              <a:defRPr sz="2000">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ts val="400"/>
              </a:spcAft>
              <a:buClr>
                <a:srgbClr val="7030A0"/>
              </a:buClr>
              <a:buSzPct val="65000"/>
              <a:buFont typeface="Wingdings" pitchFamily="2" charset="2"/>
              <a:buChar char="n"/>
              <a:defRPr sz="1800">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ts val="200"/>
              </a:spcAft>
              <a:buClr>
                <a:schemeClr val="hlink"/>
              </a:buClr>
              <a:buSzPct val="60000"/>
              <a:buFont typeface="Wingdings" pitchFamily="2" charset="2"/>
              <a:buChar char="n"/>
              <a:defRPr sz="1600">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lr>
                <a:schemeClr val="bg2"/>
              </a:buClr>
              <a:buSzPct val="40000"/>
              <a:buFont typeface="Wingdings" pitchFamily="2" charset="2"/>
              <a:buChar char="n"/>
              <a:defRPr sz="140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pPr lvl="1"/>
            <a:r>
              <a:rPr lang="en-US" altLang="zh-CN" kern="0" dirty="0" smtClean="0">
                <a:solidFill>
                  <a:schemeClr val="accent2">
                    <a:lumMod val="75000"/>
                  </a:schemeClr>
                </a:solidFill>
              </a:rPr>
              <a:t>Convolutional</a:t>
            </a:r>
            <a:r>
              <a:rPr lang="en-US" altLang="zh-CN" kern="0" dirty="0" smtClean="0"/>
              <a:t> NN</a:t>
            </a:r>
          </a:p>
          <a:p>
            <a:pPr lvl="2"/>
            <a:r>
              <a:rPr lang="en-US" altLang="zh-CN" kern="0" dirty="0" smtClean="0"/>
              <a:t>image processing</a:t>
            </a:r>
          </a:p>
        </p:txBody>
      </p:sp>
      <p:sp>
        <p:nvSpPr>
          <p:cNvPr id="10" name="内容占位符 1"/>
          <p:cNvSpPr txBox="1">
            <a:spLocks/>
          </p:cNvSpPr>
          <p:nvPr/>
        </p:nvSpPr>
        <p:spPr bwMode="auto">
          <a:xfrm>
            <a:off x="3199427" y="5147878"/>
            <a:ext cx="4162250" cy="809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ts val="1200"/>
              </a:spcAft>
              <a:buClr>
                <a:srgbClr val="7030A0"/>
              </a:buClr>
              <a:buSzPct val="80000"/>
              <a:buFont typeface="Wingdings" pitchFamily="2" charset="2"/>
              <a:buChar char="p"/>
              <a:defRPr sz="24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ts val="600"/>
              </a:spcAft>
              <a:buClr>
                <a:srgbClr val="00B0F0"/>
              </a:buClr>
              <a:buSzPct val="70000"/>
              <a:buFont typeface="Wingdings" pitchFamily="2" charset="2"/>
              <a:buChar char="p"/>
              <a:defRPr sz="2000">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ts val="400"/>
              </a:spcAft>
              <a:buClr>
                <a:srgbClr val="7030A0"/>
              </a:buClr>
              <a:buSzPct val="65000"/>
              <a:buFont typeface="Wingdings" pitchFamily="2" charset="2"/>
              <a:buChar char="n"/>
              <a:defRPr sz="1800">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ts val="200"/>
              </a:spcAft>
              <a:buClr>
                <a:schemeClr val="hlink"/>
              </a:buClr>
              <a:buSzPct val="60000"/>
              <a:buFont typeface="Wingdings" pitchFamily="2" charset="2"/>
              <a:buChar char="n"/>
              <a:defRPr sz="1600">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lr>
                <a:schemeClr val="bg2"/>
              </a:buClr>
              <a:buSzPct val="40000"/>
              <a:buFont typeface="Wingdings" pitchFamily="2" charset="2"/>
              <a:buChar char="n"/>
              <a:defRPr sz="140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pPr lvl="1"/>
            <a:r>
              <a:rPr lang="en-US" altLang="zh-CN" kern="0" dirty="0" smtClean="0">
                <a:solidFill>
                  <a:schemeClr val="accent2">
                    <a:lumMod val="75000"/>
                  </a:schemeClr>
                </a:solidFill>
              </a:rPr>
              <a:t>Recursive/Recurrent</a:t>
            </a:r>
            <a:r>
              <a:rPr lang="en-US" altLang="zh-CN" kern="0" dirty="0" smtClean="0"/>
              <a:t> NN</a:t>
            </a:r>
          </a:p>
          <a:p>
            <a:pPr lvl="2"/>
            <a:r>
              <a:rPr lang="en-US" altLang="zh-CN" kern="0" dirty="0" smtClean="0"/>
              <a:t>structured prediction</a:t>
            </a:r>
          </a:p>
        </p:txBody>
      </p:sp>
      <p:sp>
        <p:nvSpPr>
          <p:cNvPr id="11" name="内容占位符 1"/>
          <p:cNvSpPr txBox="1">
            <a:spLocks/>
          </p:cNvSpPr>
          <p:nvPr/>
        </p:nvSpPr>
        <p:spPr bwMode="auto">
          <a:xfrm>
            <a:off x="2780645" y="1259871"/>
            <a:ext cx="3468679" cy="92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ts val="1200"/>
              </a:spcAft>
              <a:buClr>
                <a:srgbClr val="7030A0"/>
              </a:buClr>
              <a:buSzPct val="80000"/>
              <a:buFont typeface="Wingdings" pitchFamily="2" charset="2"/>
              <a:buChar char="p"/>
              <a:defRPr sz="24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ts val="600"/>
              </a:spcAft>
              <a:buClr>
                <a:srgbClr val="00B0F0"/>
              </a:buClr>
              <a:buSzPct val="70000"/>
              <a:buFont typeface="Wingdings" pitchFamily="2" charset="2"/>
              <a:buChar char="p"/>
              <a:defRPr sz="2000">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ts val="400"/>
              </a:spcAft>
              <a:buClr>
                <a:srgbClr val="7030A0"/>
              </a:buClr>
              <a:buSzPct val="65000"/>
              <a:buFont typeface="Wingdings" pitchFamily="2" charset="2"/>
              <a:buChar char="n"/>
              <a:defRPr sz="1800">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ts val="200"/>
              </a:spcAft>
              <a:buClr>
                <a:schemeClr val="hlink"/>
              </a:buClr>
              <a:buSzPct val="60000"/>
              <a:buFont typeface="Wingdings" pitchFamily="2" charset="2"/>
              <a:buChar char="n"/>
              <a:defRPr sz="1600">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lr>
                <a:schemeClr val="bg2"/>
              </a:buClr>
              <a:buSzPct val="40000"/>
              <a:buFont typeface="Wingdings" pitchFamily="2" charset="2"/>
              <a:buChar char="n"/>
              <a:defRPr sz="140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pPr lvl="1"/>
            <a:r>
              <a:rPr lang="en-US" altLang="zh-CN" kern="0" dirty="0" smtClean="0">
                <a:solidFill>
                  <a:schemeClr val="accent2">
                    <a:lumMod val="75000"/>
                  </a:schemeClr>
                </a:solidFill>
              </a:rPr>
              <a:t>Feed Forward</a:t>
            </a:r>
            <a:r>
              <a:rPr lang="en-US" altLang="zh-CN" kern="0" dirty="0" smtClean="0"/>
              <a:t> NN</a:t>
            </a:r>
          </a:p>
          <a:p>
            <a:pPr lvl="2"/>
            <a:r>
              <a:rPr lang="en-US" altLang="zh-CN" kern="0" dirty="0" smtClean="0"/>
              <a:t>logistic regression</a:t>
            </a:r>
          </a:p>
        </p:txBody>
      </p:sp>
      <p:grpSp>
        <p:nvGrpSpPr>
          <p:cNvPr id="13" name="组合 12"/>
          <p:cNvGrpSpPr/>
          <p:nvPr/>
        </p:nvGrpSpPr>
        <p:grpSpPr>
          <a:xfrm>
            <a:off x="989712" y="1364540"/>
            <a:ext cx="2016224" cy="1051922"/>
            <a:chOff x="611560" y="1364540"/>
            <a:chExt cx="2016224" cy="1051922"/>
          </a:xfrm>
        </p:grpSpPr>
        <p:sp>
          <p:nvSpPr>
            <p:cNvPr id="14" name="流程图: 联系 4"/>
            <p:cNvSpPr/>
            <p:nvPr/>
          </p:nvSpPr>
          <p:spPr bwMode="blackWhite">
            <a:xfrm>
              <a:off x="611560" y="1364540"/>
              <a:ext cx="442037" cy="437800"/>
            </a:xfrm>
            <a:prstGeom prst="flowChartConnector">
              <a:avLst/>
            </a:prstGeom>
            <a:solidFill>
              <a:srgbClr val="FAF138"/>
            </a:solidFill>
            <a:ln>
              <a:noFill/>
            </a:ln>
            <a:extLst/>
          </p:spPr>
          <p:txBody>
            <a:bodyPr rtlCol="0" anchor="ctr"/>
            <a:lstStyle/>
            <a:p>
              <a:pPr algn="ctr"/>
              <a:endParaRPr lang="zh-CN" altLang="en-US"/>
            </a:p>
          </p:txBody>
        </p:sp>
        <p:sp>
          <p:nvSpPr>
            <p:cNvPr id="15" name="流程图: 联系 11"/>
            <p:cNvSpPr/>
            <p:nvPr/>
          </p:nvSpPr>
          <p:spPr bwMode="blackWhite">
            <a:xfrm>
              <a:off x="611560" y="1978662"/>
              <a:ext cx="442037" cy="437800"/>
            </a:xfrm>
            <a:prstGeom prst="flowChartConnector">
              <a:avLst/>
            </a:prstGeom>
            <a:solidFill>
              <a:srgbClr val="FAF138"/>
            </a:solidFill>
            <a:ln>
              <a:noFill/>
            </a:ln>
            <a:extLst/>
          </p:spPr>
          <p:txBody>
            <a:bodyPr rtlCol="0" anchor="ctr"/>
            <a:lstStyle/>
            <a:p>
              <a:pPr algn="ctr"/>
              <a:endParaRPr lang="zh-CN" altLang="en-US"/>
            </a:p>
          </p:txBody>
        </p:sp>
        <p:sp>
          <p:nvSpPr>
            <p:cNvPr id="16" name="流程图: 联系 12"/>
            <p:cNvSpPr/>
            <p:nvPr/>
          </p:nvSpPr>
          <p:spPr bwMode="blackWhite">
            <a:xfrm>
              <a:off x="1393659" y="1364540"/>
              <a:ext cx="442037" cy="437800"/>
            </a:xfrm>
            <a:prstGeom prst="flowChartConnector">
              <a:avLst/>
            </a:prstGeom>
            <a:solidFill>
              <a:srgbClr val="A5ED45"/>
            </a:solidFill>
            <a:ln>
              <a:noFill/>
            </a:ln>
            <a:extLst/>
          </p:spPr>
          <p:txBody>
            <a:bodyPr rtlCol="0" anchor="ctr"/>
            <a:lstStyle/>
            <a:p>
              <a:pPr algn="ctr"/>
              <a:endParaRPr lang="zh-CN" altLang="en-US"/>
            </a:p>
          </p:txBody>
        </p:sp>
        <p:sp>
          <p:nvSpPr>
            <p:cNvPr id="17" name="流程图: 联系 13"/>
            <p:cNvSpPr/>
            <p:nvPr/>
          </p:nvSpPr>
          <p:spPr bwMode="blackWhite">
            <a:xfrm>
              <a:off x="1393659" y="1978662"/>
              <a:ext cx="442037" cy="437800"/>
            </a:xfrm>
            <a:prstGeom prst="flowChartConnector">
              <a:avLst/>
            </a:prstGeom>
            <a:solidFill>
              <a:srgbClr val="A5ED45"/>
            </a:solidFill>
            <a:ln>
              <a:noFill/>
            </a:ln>
            <a:extLst/>
          </p:spPr>
          <p:txBody>
            <a:bodyPr rtlCol="0" anchor="ctr"/>
            <a:lstStyle/>
            <a:p>
              <a:pPr algn="ctr"/>
              <a:endParaRPr lang="zh-CN" altLang="en-US"/>
            </a:p>
          </p:txBody>
        </p:sp>
        <p:sp>
          <p:nvSpPr>
            <p:cNvPr id="18" name="流程图: 联系 14"/>
            <p:cNvSpPr/>
            <p:nvPr/>
          </p:nvSpPr>
          <p:spPr bwMode="blackWhite">
            <a:xfrm>
              <a:off x="2185747" y="1647360"/>
              <a:ext cx="442037" cy="437800"/>
            </a:xfrm>
            <a:prstGeom prst="flowChartConnector">
              <a:avLst/>
            </a:prstGeom>
            <a:solidFill>
              <a:srgbClr val="FB9937"/>
            </a:solidFill>
            <a:ln w="9525">
              <a:noFill/>
              <a:miter lim="800000"/>
              <a:headEnd/>
              <a:tailEnd/>
            </a:ln>
            <a:extLst/>
          </p:spPr>
          <p:txBody>
            <a:bodyPr rtlCol="0" anchor="ctr"/>
            <a:lstStyle/>
            <a:p>
              <a:pPr algn="ctr"/>
              <a:endParaRPr lang="zh-CN" altLang="en-US"/>
            </a:p>
          </p:txBody>
        </p:sp>
        <p:cxnSp>
          <p:nvCxnSpPr>
            <p:cNvPr id="19" name="直接连接符 18"/>
            <p:cNvCxnSpPr>
              <a:stCxn id="14" idx="6"/>
              <a:endCxn id="17" idx="2"/>
            </p:cNvCxnSpPr>
            <p:nvPr/>
          </p:nvCxnSpPr>
          <p:spPr>
            <a:xfrm>
              <a:off x="1053597" y="1583440"/>
              <a:ext cx="340062" cy="6141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15" idx="6"/>
              <a:endCxn id="16" idx="2"/>
            </p:cNvCxnSpPr>
            <p:nvPr/>
          </p:nvCxnSpPr>
          <p:spPr>
            <a:xfrm flipV="1">
              <a:off x="1053597" y="1583440"/>
              <a:ext cx="340062" cy="6141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5" idx="6"/>
              <a:endCxn id="17" idx="2"/>
            </p:cNvCxnSpPr>
            <p:nvPr/>
          </p:nvCxnSpPr>
          <p:spPr>
            <a:xfrm>
              <a:off x="1053597" y="2197562"/>
              <a:ext cx="3400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endCxn id="16" idx="2"/>
            </p:cNvCxnSpPr>
            <p:nvPr/>
          </p:nvCxnSpPr>
          <p:spPr>
            <a:xfrm>
              <a:off x="1053598" y="1583440"/>
              <a:ext cx="34006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17" idx="6"/>
              <a:endCxn id="18" idx="2"/>
            </p:cNvCxnSpPr>
            <p:nvPr/>
          </p:nvCxnSpPr>
          <p:spPr>
            <a:xfrm flipV="1">
              <a:off x="1835696" y="1866260"/>
              <a:ext cx="350051" cy="3313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16" idx="6"/>
              <a:endCxn id="18" idx="2"/>
            </p:cNvCxnSpPr>
            <p:nvPr/>
          </p:nvCxnSpPr>
          <p:spPr>
            <a:xfrm>
              <a:off x="1835696" y="1583440"/>
              <a:ext cx="350051" cy="2828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773688" y="4443053"/>
            <a:ext cx="2808312" cy="1938275"/>
            <a:chOff x="251520" y="4443053"/>
            <a:chExt cx="2808312" cy="1938275"/>
          </a:xfrm>
        </p:grpSpPr>
        <p:grpSp>
          <p:nvGrpSpPr>
            <p:cNvPr id="26" name="组合 25"/>
            <p:cNvGrpSpPr/>
            <p:nvPr/>
          </p:nvGrpSpPr>
          <p:grpSpPr>
            <a:xfrm>
              <a:off x="251520" y="4544288"/>
              <a:ext cx="442277" cy="1837040"/>
              <a:chOff x="390541" y="4544288"/>
              <a:chExt cx="442277" cy="1837040"/>
            </a:xfrm>
          </p:grpSpPr>
          <p:sp>
            <p:nvSpPr>
              <p:cNvPr id="89" name="流程图: 联系 168"/>
              <p:cNvSpPr/>
              <p:nvPr/>
            </p:nvSpPr>
            <p:spPr bwMode="blackWhite">
              <a:xfrm>
                <a:off x="390541" y="4544288"/>
                <a:ext cx="442037" cy="437800"/>
              </a:xfrm>
              <a:prstGeom prst="flowChartConnector">
                <a:avLst/>
              </a:prstGeom>
              <a:solidFill>
                <a:srgbClr val="FFC000"/>
              </a:solidFill>
              <a:ln>
                <a:noFill/>
              </a:ln>
              <a:extLst/>
            </p:spPr>
            <p:txBody>
              <a:bodyPr rtlCol="0" anchor="ctr"/>
              <a:lstStyle/>
              <a:p>
                <a:pPr algn="ctr"/>
                <a:endParaRPr lang="zh-CN" altLang="en-US"/>
              </a:p>
            </p:txBody>
          </p:sp>
          <p:sp>
            <p:nvSpPr>
              <p:cNvPr id="90" name="流程图: 联系 169"/>
              <p:cNvSpPr/>
              <p:nvPr/>
            </p:nvSpPr>
            <p:spPr bwMode="blackWhite">
              <a:xfrm>
                <a:off x="390781" y="5250535"/>
                <a:ext cx="442037" cy="437800"/>
              </a:xfrm>
              <a:prstGeom prst="flowChartConnector">
                <a:avLst/>
              </a:prstGeom>
              <a:solidFill>
                <a:srgbClr val="FFC000"/>
              </a:solidFill>
              <a:ln>
                <a:noFill/>
              </a:ln>
              <a:extLst/>
            </p:spPr>
            <p:txBody>
              <a:bodyPr rtlCol="0" anchor="ctr"/>
              <a:lstStyle/>
              <a:p>
                <a:pPr algn="ctr"/>
                <a:endParaRPr lang="zh-CN" altLang="en-US"/>
              </a:p>
            </p:txBody>
          </p:sp>
          <p:sp>
            <p:nvSpPr>
              <p:cNvPr id="91" name="流程图: 联系 170"/>
              <p:cNvSpPr/>
              <p:nvPr/>
            </p:nvSpPr>
            <p:spPr bwMode="blackWhite">
              <a:xfrm>
                <a:off x="390781" y="5943528"/>
                <a:ext cx="442037" cy="437800"/>
              </a:xfrm>
              <a:prstGeom prst="flowChartConnector">
                <a:avLst/>
              </a:prstGeom>
              <a:solidFill>
                <a:srgbClr val="FFC000"/>
              </a:solidFill>
              <a:ln>
                <a:noFill/>
              </a:ln>
              <a:extLst/>
            </p:spPr>
            <p:txBody>
              <a:bodyPr rtlCol="0" anchor="ctr"/>
              <a:lstStyle/>
              <a:p>
                <a:pPr algn="ctr"/>
                <a:endParaRPr lang="zh-CN" altLang="en-US"/>
              </a:p>
            </p:txBody>
          </p:sp>
        </p:grpSp>
        <p:sp>
          <p:nvSpPr>
            <p:cNvPr id="27" name="流程图: 联系 181"/>
            <p:cNvSpPr/>
            <p:nvPr/>
          </p:nvSpPr>
          <p:spPr bwMode="blackWhite">
            <a:xfrm>
              <a:off x="2617555" y="4544288"/>
              <a:ext cx="442037" cy="437800"/>
            </a:xfrm>
            <a:prstGeom prst="flowChartConnector">
              <a:avLst/>
            </a:prstGeom>
            <a:solidFill>
              <a:srgbClr val="FF0000"/>
            </a:solidFill>
            <a:ln>
              <a:noFill/>
            </a:ln>
            <a:extLst/>
          </p:spPr>
          <p:txBody>
            <a:bodyPr rtlCol="0" anchor="ctr"/>
            <a:lstStyle/>
            <a:p>
              <a:pPr algn="ctr"/>
              <a:endParaRPr lang="zh-CN" altLang="en-US"/>
            </a:p>
          </p:txBody>
        </p:sp>
        <p:sp>
          <p:nvSpPr>
            <p:cNvPr id="28" name="流程图: 联系 182"/>
            <p:cNvSpPr/>
            <p:nvPr/>
          </p:nvSpPr>
          <p:spPr bwMode="blackWhite">
            <a:xfrm>
              <a:off x="2617795" y="5250535"/>
              <a:ext cx="442037" cy="437800"/>
            </a:xfrm>
            <a:prstGeom prst="flowChartConnector">
              <a:avLst/>
            </a:prstGeom>
            <a:solidFill>
              <a:srgbClr val="FF0000"/>
            </a:solidFill>
            <a:ln>
              <a:noFill/>
            </a:ln>
            <a:extLst/>
          </p:spPr>
          <p:txBody>
            <a:bodyPr rtlCol="0" anchor="ctr"/>
            <a:lstStyle/>
            <a:p>
              <a:pPr algn="ctr"/>
              <a:endParaRPr lang="zh-CN" altLang="en-US"/>
            </a:p>
          </p:txBody>
        </p:sp>
        <p:sp>
          <p:nvSpPr>
            <p:cNvPr id="29" name="流程图: 联系 183"/>
            <p:cNvSpPr/>
            <p:nvPr/>
          </p:nvSpPr>
          <p:spPr bwMode="blackWhite">
            <a:xfrm>
              <a:off x="2617795" y="5943528"/>
              <a:ext cx="442037" cy="437800"/>
            </a:xfrm>
            <a:prstGeom prst="flowChartConnector">
              <a:avLst/>
            </a:prstGeom>
            <a:solidFill>
              <a:srgbClr val="FF0000"/>
            </a:solidFill>
            <a:ln>
              <a:noFill/>
            </a:ln>
            <a:extLst/>
          </p:spPr>
          <p:txBody>
            <a:bodyPr rtlCol="0" anchor="ctr"/>
            <a:lstStyle/>
            <a:p>
              <a:pPr algn="ctr"/>
              <a:endParaRPr lang="zh-CN" altLang="en-US"/>
            </a:p>
          </p:txBody>
        </p:sp>
        <p:grpSp>
          <p:nvGrpSpPr>
            <p:cNvPr id="30" name="组合 29"/>
            <p:cNvGrpSpPr/>
            <p:nvPr/>
          </p:nvGrpSpPr>
          <p:grpSpPr>
            <a:xfrm>
              <a:off x="1053117" y="4445403"/>
              <a:ext cx="442756" cy="1935925"/>
              <a:chOff x="1053117" y="4445403"/>
              <a:chExt cx="442756" cy="1935925"/>
            </a:xfrm>
          </p:grpSpPr>
          <p:grpSp>
            <p:nvGrpSpPr>
              <p:cNvPr id="74" name="组合 73"/>
              <p:cNvGrpSpPr/>
              <p:nvPr/>
            </p:nvGrpSpPr>
            <p:grpSpPr>
              <a:xfrm>
                <a:off x="1053598" y="4445403"/>
                <a:ext cx="442037" cy="543312"/>
                <a:chOff x="1053598" y="4445403"/>
                <a:chExt cx="442037" cy="543312"/>
              </a:xfrm>
            </p:grpSpPr>
            <p:grpSp>
              <p:nvGrpSpPr>
                <p:cNvPr id="85" name="组合 84"/>
                <p:cNvGrpSpPr/>
                <p:nvPr/>
              </p:nvGrpSpPr>
              <p:grpSpPr>
                <a:xfrm>
                  <a:off x="1124913" y="4445403"/>
                  <a:ext cx="299885" cy="477283"/>
                  <a:chOff x="1124913" y="4445403"/>
                  <a:chExt cx="299885" cy="477283"/>
                </a:xfrm>
              </p:grpSpPr>
              <p:sp>
                <p:nvSpPr>
                  <p:cNvPr id="87" name="流程图: 联系 185"/>
                  <p:cNvSpPr/>
                  <p:nvPr/>
                </p:nvSpPr>
                <p:spPr bwMode="blackWhite">
                  <a:xfrm>
                    <a:off x="1160316" y="4445403"/>
                    <a:ext cx="228600" cy="211024"/>
                  </a:xfrm>
                  <a:prstGeom prst="flowChartConnector">
                    <a:avLst/>
                  </a:prstGeom>
                  <a:noFill/>
                  <a:ln>
                    <a:solidFill>
                      <a:schemeClr val="tx1"/>
                    </a:solidFill>
                  </a:ln>
                  <a:extLst/>
                </p:spPr>
                <p:txBody>
                  <a:bodyPr rtlCol="0" anchor="ctr"/>
                  <a:lstStyle/>
                  <a:p>
                    <a:pPr algn="ctr"/>
                    <a:endParaRPr lang="zh-CN" altLang="en-US"/>
                  </a:p>
                </p:txBody>
              </p:sp>
              <p:sp>
                <p:nvSpPr>
                  <p:cNvPr id="88" name="流程图: 联系 186"/>
                  <p:cNvSpPr/>
                  <p:nvPr/>
                </p:nvSpPr>
                <p:spPr bwMode="blackWhite">
                  <a:xfrm>
                    <a:off x="1124913" y="4603689"/>
                    <a:ext cx="299885" cy="318997"/>
                  </a:xfrm>
                  <a:prstGeom prst="flowChartConnector">
                    <a:avLst/>
                  </a:prstGeom>
                  <a:noFill/>
                  <a:ln>
                    <a:solidFill>
                      <a:schemeClr val="tx1"/>
                    </a:solidFill>
                  </a:ln>
                  <a:extLst/>
                </p:spPr>
                <p:txBody>
                  <a:bodyPr rtlCol="0" anchor="ctr"/>
                  <a:lstStyle/>
                  <a:p>
                    <a:pPr algn="ctr"/>
                    <a:endParaRPr lang="zh-CN" altLang="en-US"/>
                  </a:p>
                </p:txBody>
              </p:sp>
            </p:grpSp>
            <p:sp>
              <p:nvSpPr>
                <p:cNvPr id="86" name="流程图: 联系 173"/>
                <p:cNvSpPr/>
                <p:nvPr/>
              </p:nvSpPr>
              <p:spPr bwMode="blackWhite">
                <a:xfrm>
                  <a:off x="1053598" y="4550915"/>
                  <a:ext cx="442037" cy="437800"/>
                </a:xfrm>
                <a:prstGeom prst="flowChartConnector">
                  <a:avLst/>
                </a:prstGeom>
                <a:solidFill>
                  <a:schemeClr val="accent1">
                    <a:lumMod val="75000"/>
                  </a:schemeClr>
                </a:solidFill>
                <a:ln>
                  <a:noFill/>
                </a:ln>
                <a:extLst/>
              </p:spPr>
              <p:txBody>
                <a:bodyPr rtlCol="0" anchor="ctr"/>
                <a:lstStyle/>
                <a:p>
                  <a:pPr algn="ctr"/>
                  <a:endParaRPr lang="zh-CN" altLang="en-US"/>
                </a:p>
              </p:txBody>
            </p:sp>
          </p:grpSp>
          <p:grpSp>
            <p:nvGrpSpPr>
              <p:cNvPr id="75" name="组合 74"/>
              <p:cNvGrpSpPr/>
              <p:nvPr/>
            </p:nvGrpSpPr>
            <p:grpSpPr>
              <a:xfrm>
                <a:off x="1053117" y="5153104"/>
                <a:ext cx="442037" cy="543312"/>
                <a:chOff x="1053598" y="4445403"/>
                <a:chExt cx="442037" cy="543312"/>
              </a:xfrm>
            </p:grpSpPr>
            <p:grpSp>
              <p:nvGrpSpPr>
                <p:cNvPr id="81" name="组合 80"/>
                <p:cNvGrpSpPr/>
                <p:nvPr/>
              </p:nvGrpSpPr>
              <p:grpSpPr>
                <a:xfrm>
                  <a:off x="1124913" y="4445403"/>
                  <a:ext cx="299885" cy="477283"/>
                  <a:chOff x="1124913" y="4445403"/>
                  <a:chExt cx="299885" cy="477283"/>
                </a:xfrm>
              </p:grpSpPr>
              <p:sp>
                <p:nvSpPr>
                  <p:cNvPr id="83" name="流程图: 联系 192"/>
                  <p:cNvSpPr/>
                  <p:nvPr/>
                </p:nvSpPr>
                <p:spPr bwMode="blackWhite">
                  <a:xfrm>
                    <a:off x="1160316" y="4445403"/>
                    <a:ext cx="228600" cy="211024"/>
                  </a:xfrm>
                  <a:prstGeom prst="flowChartConnector">
                    <a:avLst/>
                  </a:prstGeom>
                  <a:noFill/>
                  <a:ln>
                    <a:solidFill>
                      <a:schemeClr val="tx1"/>
                    </a:solidFill>
                  </a:ln>
                  <a:extLst/>
                </p:spPr>
                <p:txBody>
                  <a:bodyPr rtlCol="0" anchor="ctr"/>
                  <a:lstStyle/>
                  <a:p>
                    <a:pPr algn="ctr"/>
                    <a:endParaRPr lang="zh-CN" altLang="en-US"/>
                  </a:p>
                </p:txBody>
              </p:sp>
              <p:sp>
                <p:nvSpPr>
                  <p:cNvPr id="84" name="流程图: 联系 193"/>
                  <p:cNvSpPr/>
                  <p:nvPr/>
                </p:nvSpPr>
                <p:spPr bwMode="blackWhite">
                  <a:xfrm>
                    <a:off x="1124913" y="4603689"/>
                    <a:ext cx="299885" cy="318997"/>
                  </a:xfrm>
                  <a:prstGeom prst="flowChartConnector">
                    <a:avLst/>
                  </a:prstGeom>
                  <a:noFill/>
                  <a:ln>
                    <a:solidFill>
                      <a:schemeClr val="tx1"/>
                    </a:solidFill>
                  </a:ln>
                  <a:extLst/>
                </p:spPr>
                <p:txBody>
                  <a:bodyPr rtlCol="0" anchor="ctr"/>
                  <a:lstStyle/>
                  <a:p>
                    <a:pPr algn="ctr"/>
                    <a:endParaRPr lang="zh-CN" altLang="en-US"/>
                  </a:p>
                </p:txBody>
              </p:sp>
            </p:grpSp>
            <p:sp>
              <p:nvSpPr>
                <p:cNvPr id="82" name="流程图: 联系 190"/>
                <p:cNvSpPr/>
                <p:nvPr/>
              </p:nvSpPr>
              <p:spPr bwMode="blackWhite">
                <a:xfrm>
                  <a:off x="1053598" y="4550915"/>
                  <a:ext cx="442037" cy="437800"/>
                </a:xfrm>
                <a:prstGeom prst="flowChartConnector">
                  <a:avLst/>
                </a:prstGeom>
                <a:solidFill>
                  <a:schemeClr val="accent1">
                    <a:lumMod val="75000"/>
                  </a:schemeClr>
                </a:solidFill>
                <a:ln>
                  <a:noFill/>
                </a:ln>
                <a:extLst/>
              </p:spPr>
              <p:txBody>
                <a:bodyPr rtlCol="0" anchor="ctr"/>
                <a:lstStyle/>
                <a:p>
                  <a:pPr algn="ctr"/>
                  <a:endParaRPr lang="zh-CN" altLang="en-US"/>
                </a:p>
              </p:txBody>
            </p:sp>
          </p:grpSp>
          <p:grpSp>
            <p:nvGrpSpPr>
              <p:cNvPr id="76" name="组合 75"/>
              <p:cNvGrpSpPr/>
              <p:nvPr/>
            </p:nvGrpSpPr>
            <p:grpSpPr>
              <a:xfrm>
                <a:off x="1053836" y="5838016"/>
                <a:ext cx="442037" cy="543312"/>
                <a:chOff x="1053598" y="4445403"/>
                <a:chExt cx="442037" cy="543312"/>
              </a:xfrm>
            </p:grpSpPr>
            <p:grpSp>
              <p:nvGrpSpPr>
                <p:cNvPr id="77" name="组合 76"/>
                <p:cNvGrpSpPr/>
                <p:nvPr/>
              </p:nvGrpSpPr>
              <p:grpSpPr>
                <a:xfrm>
                  <a:off x="1124913" y="4445403"/>
                  <a:ext cx="299885" cy="477283"/>
                  <a:chOff x="1124913" y="4445403"/>
                  <a:chExt cx="299885" cy="477283"/>
                </a:xfrm>
              </p:grpSpPr>
              <p:sp>
                <p:nvSpPr>
                  <p:cNvPr id="79" name="流程图: 联系 197"/>
                  <p:cNvSpPr/>
                  <p:nvPr/>
                </p:nvSpPr>
                <p:spPr bwMode="blackWhite">
                  <a:xfrm>
                    <a:off x="1160316" y="4445403"/>
                    <a:ext cx="228600" cy="211024"/>
                  </a:xfrm>
                  <a:prstGeom prst="flowChartConnector">
                    <a:avLst/>
                  </a:prstGeom>
                  <a:noFill/>
                  <a:ln>
                    <a:solidFill>
                      <a:schemeClr val="tx1"/>
                    </a:solidFill>
                  </a:ln>
                  <a:extLst/>
                </p:spPr>
                <p:txBody>
                  <a:bodyPr rtlCol="0" anchor="ctr"/>
                  <a:lstStyle/>
                  <a:p>
                    <a:pPr algn="ctr"/>
                    <a:endParaRPr lang="zh-CN" altLang="en-US"/>
                  </a:p>
                </p:txBody>
              </p:sp>
              <p:sp>
                <p:nvSpPr>
                  <p:cNvPr id="80" name="流程图: 联系 198"/>
                  <p:cNvSpPr/>
                  <p:nvPr/>
                </p:nvSpPr>
                <p:spPr bwMode="blackWhite">
                  <a:xfrm>
                    <a:off x="1124913" y="4603689"/>
                    <a:ext cx="299885" cy="318997"/>
                  </a:xfrm>
                  <a:prstGeom prst="flowChartConnector">
                    <a:avLst/>
                  </a:prstGeom>
                  <a:noFill/>
                  <a:ln>
                    <a:solidFill>
                      <a:schemeClr val="tx1"/>
                    </a:solidFill>
                  </a:ln>
                  <a:extLst/>
                </p:spPr>
                <p:txBody>
                  <a:bodyPr rtlCol="0" anchor="ctr"/>
                  <a:lstStyle/>
                  <a:p>
                    <a:pPr algn="ctr"/>
                    <a:endParaRPr lang="zh-CN" altLang="en-US"/>
                  </a:p>
                </p:txBody>
              </p:sp>
            </p:grpSp>
            <p:sp>
              <p:nvSpPr>
                <p:cNvPr id="78" name="流程图: 联系 195"/>
                <p:cNvSpPr/>
                <p:nvPr/>
              </p:nvSpPr>
              <p:spPr bwMode="blackWhite">
                <a:xfrm>
                  <a:off x="1053598" y="4550915"/>
                  <a:ext cx="442037" cy="437800"/>
                </a:xfrm>
                <a:prstGeom prst="flowChartConnector">
                  <a:avLst/>
                </a:prstGeom>
                <a:solidFill>
                  <a:schemeClr val="accent1">
                    <a:lumMod val="75000"/>
                  </a:schemeClr>
                </a:solidFill>
                <a:ln>
                  <a:noFill/>
                </a:ln>
                <a:extLst/>
              </p:spPr>
              <p:txBody>
                <a:bodyPr rtlCol="0" anchor="ctr"/>
                <a:lstStyle/>
                <a:p>
                  <a:pPr algn="ctr"/>
                  <a:endParaRPr lang="zh-CN" altLang="en-US"/>
                </a:p>
              </p:txBody>
            </p:sp>
          </p:grpSp>
        </p:grpSp>
        <p:grpSp>
          <p:nvGrpSpPr>
            <p:cNvPr id="31" name="组合 30"/>
            <p:cNvGrpSpPr/>
            <p:nvPr/>
          </p:nvGrpSpPr>
          <p:grpSpPr>
            <a:xfrm>
              <a:off x="1816440" y="4443053"/>
              <a:ext cx="442756" cy="1935925"/>
              <a:chOff x="1053117" y="4445403"/>
              <a:chExt cx="442756" cy="1935925"/>
            </a:xfrm>
          </p:grpSpPr>
          <p:grpSp>
            <p:nvGrpSpPr>
              <p:cNvPr id="59" name="组合 58"/>
              <p:cNvGrpSpPr/>
              <p:nvPr/>
            </p:nvGrpSpPr>
            <p:grpSpPr>
              <a:xfrm>
                <a:off x="1053598" y="4445403"/>
                <a:ext cx="442037" cy="543312"/>
                <a:chOff x="1053598" y="4445403"/>
                <a:chExt cx="442037" cy="543312"/>
              </a:xfrm>
            </p:grpSpPr>
            <p:grpSp>
              <p:nvGrpSpPr>
                <p:cNvPr id="70" name="组合 69"/>
                <p:cNvGrpSpPr/>
                <p:nvPr/>
              </p:nvGrpSpPr>
              <p:grpSpPr>
                <a:xfrm>
                  <a:off x="1124913" y="4445403"/>
                  <a:ext cx="299885" cy="477283"/>
                  <a:chOff x="1124913" y="4445403"/>
                  <a:chExt cx="299885" cy="477283"/>
                </a:xfrm>
              </p:grpSpPr>
              <p:sp>
                <p:nvSpPr>
                  <p:cNvPr id="72" name="流程图: 联系 215"/>
                  <p:cNvSpPr/>
                  <p:nvPr/>
                </p:nvSpPr>
                <p:spPr bwMode="blackWhite">
                  <a:xfrm>
                    <a:off x="1160316" y="4445403"/>
                    <a:ext cx="228600" cy="211024"/>
                  </a:xfrm>
                  <a:prstGeom prst="flowChartConnector">
                    <a:avLst/>
                  </a:prstGeom>
                  <a:noFill/>
                  <a:ln>
                    <a:solidFill>
                      <a:schemeClr val="tx1"/>
                    </a:solidFill>
                  </a:ln>
                  <a:extLst/>
                </p:spPr>
                <p:txBody>
                  <a:bodyPr rtlCol="0" anchor="ctr"/>
                  <a:lstStyle/>
                  <a:p>
                    <a:pPr algn="ctr"/>
                    <a:endParaRPr lang="zh-CN" altLang="en-US"/>
                  </a:p>
                </p:txBody>
              </p:sp>
              <p:sp>
                <p:nvSpPr>
                  <p:cNvPr id="73" name="流程图: 联系 216"/>
                  <p:cNvSpPr/>
                  <p:nvPr/>
                </p:nvSpPr>
                <p:spPr bwMode="blackWhite">
                  <a:xfrm>
                    <a:off x="1124913" y="4603689"/>
                    <a:ext cx="299885" cy="318997"/>
                  </a:xfrm>
                  <a:prstGeom prst="flowChartConnector">
                    <a:avLst/>
                  </a:prstGeom>
                  <a:noFill/>
                  <a:ln>
                    <a:solidFill>
                      <a:schemeClr val="tx1"/>
                    </a:solidFill>
                  </a:ln>
                  <a:extLst/>
                </p:spPr>
                <p:txBody>
                  <a:bodyPr rtlCol="0" anchor="ctr"/>
                  <a:lstStyle/>
                  <a:p>
                    <a:pPr algn="ctr"/>
                    <a:endParaRPr lang="zh-CN" altLang="en-US"/>
                  </a:p>
                </p:txBody>
              </p:sp>
            </p:grpSp>
            <p:sp>
              <p:nvSpPr>
                <p:cNvPr id="71" name="流程图: 联系 213"/>
                <p:cNvSpPr/>
                <p:nvPr/>
              </p:nvSpPr>
              <p:spPr bwMode="blackWhite">
                <a:xfrm>
                  <a:off x="1053598" y="4550915"/>
                  <a:ext cx="442037" cy="437800"/>
                </a:xfrm>
                <a:prstGeom prst="flowChartConnector">
                  <a:avLst/>
                </a:prstGeom>
                <a:solidFill>
                  <a:schemeClr val="accent1">
                    <a:lumMod val="75000"/>
                  </a:schemeClr>
                </a:solidFill>
                <a:ln>
                  <a:noFill/>
                </a:ln>
                <a:extLst/>
              </p:spPr>
              <p:txBody>
                <a:bodyPr rtlCol="0" anchor="ctr"/>
                <a:lstStyle/>
                <a:p>
                  <a:pPr algn="ctr"/>
                  <a:endParaRPr lang="zh-CN" altLang="en-US"/>
                </a:p>
              </p:txBody>
            </p:sp>
          </p:grpSp>
          <p:grpSp>
            <p:nvGrpSpPr>
              <p:cNvPr id="60" name="组合 59"/>
              <p:cNvGrpSpPr/>
              <p:nvPr/>
            </p:nvGrpSpPr>
            <p:grpSpPr>
              <a:xfrm>
                <a:off x="1053117" y="5153104"/>
                <a:ext cx="442037" cy="543312"/>
                <a:chOff x="1053598" y="4445403"/>
                <a:chExt cx="442037" cy="543312"/>
              </a:xfrm>
            </p:grpSpPr>
            <p:grpSp>
              <p:nvGrpSpPr>
                <p:cNvPr id="66" name="组合 65"/>
                <p:cNvGrpSpPr/>
                <p:nvPr/>
              </p:nvGrpSpPr>
              <p:grpSpPr>
                <a:xfrm>
                  <a:off x="1124913" y="4445403"/>
                  <a:ext cx="299885" cy="477283"/>
                  <a:chOff x="1124913" y="4445403"/>
                  <a:chExt cx="299885" cy="477283"/>
                </a:xfrm>
              </p:grpSpPr>
              <p:sp>
                <p:nvSpPr>
                  <p:cNvPr id="68" name="流程图: 联系 211"/>
                  <p:cNvSpPr/>
                  <p:nvPr/>
                </p:nvSpPr>
                <p:spPr bwMode="blackWhite">
                  <a:xfrm>
                    <a:off x="1160316" y="4445403"/>
                    <a:ext cx="228600" cy="211024"/>
                  </a:xfrm>
                  <a:prstGeom prst="flowChartConnector">
                    <a:avLst/>
                  </a:prstGeom>
                  <a:noFill/>
                  <a:ln>
                    <a:solidFill>
                      <a:schemeClr val="tx1"/>
                    </a:solidFill>
                  </a:ln>
                  <a:extLst/>
                </p:spPr>
                <p:txBody>
                  <a:bodyPr rtlCol="0" anchor="ctr"/>
                  <a:lstStyle/>
                  <a:p>
                    <a:pPr algn="ctr"/>
                    <a:endParaRPr lang="zh-CN" altLang="en-US"/>
                  </a:p>
                </p:txBody>
              </p:sp>
              <p:sp>
                <p:nvSpPr>
                  <p:cNvPr id="69" name="流程图: 联系 212"/>
                  <p:cNvSpPr/>
                  <p:nvPr/>
                </p:nvSpPr>
                <p:spPr bwMode="blackWhite">
                  <a:xfrm>
                    <a:off x="1124913" y="4603689"/>
                    <a:ext cx="299885" cy="318997"/>
                  </a:xfrm>
                  <a:prstGeom prst="flowChartConnector">
                    <a:avLst/>
                  </a:prstGeom>
                  <a:noFill/>
                  <a:ln>
                    <a:solidFill>
                      <a:schemeClr val="tx1"/>
                    </a:solidFill>
                  </a:ln>
                  <a:extLst/>
                </p:spPr>
                <p:txBody>
                  <a:bodyPr rtlCol="0" anchor="ctr"/>
                  <a:lstStyle/>
                  <a:p>
                    <a:pPr algn="ctr"/>
                    <a:endParaRPr lang="zh-CN" altLang="en-US"/>
                  </a:p>
                </p:txBody>
              </p:sp>
            </p:grpSp>
            <p:sp>
              <p:nvSpPr>
                <p:cNvPr id="67" name="流程图: 联系 209"/>
                <p:cNvSpPr/>
                <p:nvPr/>
              </p:nvSpPr>
              <p:spPr bwMode="blackWhite">
                <a:xfrm>
                  <a:off x="1053598" y="4550915"/>
                  <a:ext cx="442037" cy="437800"/>
                </a:xfrm>
                <a:prstGeom prst="flowChartConnector">
                  <a:avLst/>
                </a:prstGeom>
                <a:solidFill>
                  <a:schemeClr val="accent1">
                    <a:lumMod val="75000"/>
                  </a:schemeClr>
                </a:solidFill>
                <a:ln>
                  <a:noFill/>
                </a:ln>
                <a:extLst/>
              </p:spPr>
              <p:txBody>
                <a:bodyPr rtlCol="0" anchor="ctr"/>
                <a:lstStyle/>
                <a:p>
                  <a:pPr algn="ctr"/>
                  <a:endParaRPr lang="zh-CN" altLang="en-US"/>
                </a:p>
              </p:txBody>
            </p:sp>
          </p:grpSp>
          <p:grpSp>
            <p:nvGrpSpPr>
              <p:cNvPr id="61" name="组合 60"/>
              <p:cNvGrpSpPr/>
              <p:nvPr/>
            </p:nvGrpSpPr>
            <p:grpSpPr>
              <a:xfrm>
                <a:off x="1053836" y="5838016"/>
                <a:ext cx="442037" cy="543312"/>
                <a:chOff x="1053598" y="4445403"/>
                <a:chExt cx="442037" cy="543312"/>
              </a:xfrm>
            </p:grpSpPr>
            <p:grpSp>
              <p:nvGrpSpPr>
                <p:cNvPr id="62" name="组合 61"/>
                <p:cNvGrpSpPr/>
                <p:nvPr/>
              </p:nvGrpSpPr>
              <p:grpSpPr>
                <a:xfrm>
                  <a:off x="1124913" y="4445403"/>
                  <a:ext cx="299885" cy="477283"/>
                  <a:chOff x="1124913" y="4445403"/>
                  <a:chExt cx="299885" cy="477283"/>
                </a:xfrm>
              </p:grpSpPr>
              <p:sp>
                <p:nvSpPr>
                  <p:cNvPr id="64" name="流程图: 联系 207"/>
                  <p:cNvSpPr/>
                  <p:nvPr/>
                </p:nvSpPr>
                <p:spPr bwMode="blackWhite">
                  <a:xfrm>
                    <a:off x="1160316" y="4445403"/>
                    <a:ext cx="228600" cy="211024"/>
                  </a:xfrm>
                  <a:prstGeom prst="flowChartConnector">
                    <a:avLst/>
                  </a:prstGeom>
                  <a:noFill/>
                  <a:ln>
                    <a:solidFill>
                      <a:schemeClr val="tx1"/>
                    </a:solidFill>
                  </a:ln>
                  <a:extLst/>
                </p:spPr>
                <p:txBody>
                  <a:bodyPr rtlCol="0" anchor="ctr"/>
                  <a:lstStyle/>
                  <a:p>
                    <a:pPr algn="ctr"/>
                    <a:endParaRPr lang="zh-CN" altLang="en-US"/>
                  </a:p>
                </p:txBody>
              </p:sp>
              <p:sp>
                <p:nvSpPr>
                  <p:cNvPr id="65" name="流程图: 联系 208"/>
                  <p:cNvSpPr/>
                  <p:nvPr/>
                </p:nvSpPr>
                <p:spPr bwMode="blackWhite">
                  <a:xfrm>
                    <a:off x="1124913" y="4603689"/>
                    <a:ext cx="299885" cy="318997"/>
                  </a:xfrm>
                  <a:prstGeom prst="flowChartConnector">
                    <a:avLst/>
                  </a:prstGeom>
                  <a:noFill/>
                  <a:ln>
                    <a:solidFill>
                      <a:schemeClr val="tx1"/>
                    </a:solidFill>
                  </a:ln>
                  <a:extLst/>
                </p:spPr>
                <p:txBody>
                  <a:bodyPr rtlCol="0" anchor="ctr"/>
                  <a:lstStyle/>
                  <a:p>
                    <a:pPr algn="ctr"/>
                    <a:endParaRPr lang="zh-CN" altLang="en-US"/>
                  </a:p>
                </p:txBody>
              </p:sp>
            </p:grpSp>
            <p:sp>
              <p:nvSpPr>
                <p:cNvPr id="63" name="流程图: 联系 205"/>
                <p:cNvSpPr/>
                <p:nvPr/>
              </p:nvSpPr>
              <p:spPr bwMode="blackWhite">
                <a:xfrm>
                  <a:off x="1053598" y="4550915"/>
                  <a:ext cx="442037" cy="437800"/>
                </a:xfrm>
                <a:prstGeom prst="flowChartConnector">
                  <a:avLst/>
                </a:prstGeom>
                <a:solidFill>
                  <a:schemeClr val="accent1">
                    <a:lumMod val="75000"/>
                  </a:schemeClr>
                </a:solidFill>
                <a:ln>
                  <a:noFill/>
                </a:ln>
                <a:extLst/>
              </p:spPr>
              <p:txBody>
                <a:bodyPr rtlCol="0" anchor="ctr"/>
                <a:lstStyle/>
                <a:p>
                  <a:pPr algn="ctr"/>
                  <a:endParaRPr lang="zh-CN" altLang="en-US"/>
                </a:p>
              </p:txBody>
            </p:sp>
          </p:grpSp>
        </p:grpSp>
        <p:cxnSp>
          <p:nvCxnSpPr>
            <p:cNvPr id="32" name="直接连接符 31"/>
            <p:cNvCxnSpPr>
              <a:stCxn id="89" idx="6"/>
              <a:endCxn id="86" idx="2"/>
            </p:cNvCxnSpPr>
            <p:nvPr/>
          </p:nvCxnSpPr>
          <p:spPr>
            <a:xfrm>
              <a:off x="693557" y="4763188"/>
              <a:ext cx="360041" cy="66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89" idx="6"/>
              <a:endCxn id="82" idx="2"/>
            </p:cNvCxnSpPr>
            <p:nvPr/>
          </p:nvCxnSpPr>
          <p:spPr>
            <a:xfrm>
              <a:off x="693557" y="4763188"/>
              <a:ext cx="359560" cy="7143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a:stCxn id="89" idx="6"/>
              <a:endCxn id="78" idx="2"/>
            </p:cNvCxnSpPr>
            <p:nvPr/>
          </p:nvCxnSpPr>
          <p:spPr>
            <a:xfrm>
              <a:off x="693557" y="4763188"/>
              <a:ext cx="360279" cy="13992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90" idx="6"/>
              <a:endCxn id="78" idx="2"/>
            </p:cNvCxnSpPr>
            <p:nvPr/>
          </p:nvCxnSpPr>
          <p:spPr>
            <a:xfrm>
              <a:off x="693797" y="5469435"/>
              <a:ext cx="360039" cy="6929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90" idx="6"/>
              <a:endCxn id="82" idx="2"/>
            </p:cNvCxnSpPr>
            <p:nvPr/>
          </p:nvCxnSpPr>
          <p:spPr>
            <a:xfrm>
              <a:off x="693797" y="5469435"/>
              <a:ext cx="359320" cy="80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90" idx="6"/>
              <a:endCxn id="86" idx="2"/>
            </p:cNvCxnSpPr>
            <p:nvPr/>
          </p:nvCxnSpPr>
          <p:spPr>
            <a:xfrm flipV="1">
              <a:off x="693797" y="4769815"/>
              <a:ext cx="359801" cy="6996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a:stCxn id="91" idx="6"/>
              <a:endCxn id="78" idx="2"/>
            </p:cNvCxnSpPr>
            <p:nvPr/>
          </p:nvCxnSpPr>
          <p:spPr>
            <a:xfrm>
              <a:off x="693797" y="6162428"/>
              <a:ext cx="3600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91" idx="6"/>
              <a:endCxn id="82" idx="2"/>
            </p:cNvCxnSpPr>
            <p:nvPr/>
          </p:nvCxnSpPr>
          <p:spPr>
            <a:xfrm flipV="1">
              <a:off x="693797" y="5477516"/>
              <a:ext cx="359320" cy="6849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91" idx="6"/>
              <a:endCxn id="86" idx="2"/>
            </p:cNvCxnSpPr>
            <p:nvPr/>
          </p:nvCxnSpPr>
          <p:spPr>
            <a:xfrm flipV="1">
              <a:off x="693797" y="4769815"/>
              <a:ext cx="359801" cy="13926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a:stCxn id="86" idx="6"/>
              <a:endCxn id="71" idx="2"/>
            </p:cNvCxnSpPr>
            <p:nvPr/>
          </p:nvCxnSpPr>
          <p:spPr>
            <a:xfrm flipV="1">
              <a:off x="1495635" y="4767465"/>
              <a:ext cx="321286" cy="2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a:stCxn id="86" idx="6"/>
              <a:endCxn id="67" idx="2"/>
            </p:cNvCxnSpPr>
            <p:nvPr/>
          </p:nvCxnSpPr>
          <p:spPr>
            <a:xfrm>
              <a:off x="1495635" y="4769815"/>
              <a:ext cx="320805" cy="7053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a:stCxn id="86" idx="6"/>
              <a:endCxn id="63" idx="2"/>
            </p:cNvCxnSpPr>
            <p:nvPr/>
          </p:nvCxnSpPr>
          <p:spPr>
            <a:xfrm>
              <a:off x="1495635" y="4769815"/>
              <a:ext cx="321524" cy="13902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a:stCxn id="82" idx="6"/>
              <a:endCxn id="71" idx="2"/>
            </p:cNvCxnSpPr>
            <p:nvPr/>
          </p:nvCxnSpPr>
          <p:spPr>
            <a:xfrm flipV="1">
              <a:off x="1495154" y="4767465"/>
              <a:ext cx="321767" cy="7100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a:stCxn id="82" idx="6"/>
              <a:endCxn id="67" idx="2"/>
            </p:cNvCxnSpPr>
            <p:nvPr/>
          </p:nvCxnSpPr>
          <p:spPr>
            <a:xfrm flipV="1">
              <a:off x="1495154" y="5475166"/>
              <a:ext cx="321286" cy="2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a:stCxn id="82" idx="6"/>
              <a:endCxn id="63" idx="2"/>
            </p:cNvCxnSpPr>
            <p:nvPr/>
          </p:nvCxnSpPr>
          <p:spPr>
            <a:xfrm>
              <a:off x="1495154" y="5477516"/>
              <a:ext cx="322005" cy="6825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a:stCxn id="78" idx="6"/>
              <a:endCxn id="63" idx="2"/>
            </p:cNvCxnSpPr>
            <p:nvPr/>
          </p:nvCxnSpPr>
          <p:spPr>
            <a:xfrm flipV="1">
              <a:off x="1495873" y="6160078"/>
              <a:ext cx="321286" cy="2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stCxn id="78" idx="6"/>
              <a:endCxn id="67" idx="2"/>
            </p:cNvCxnSpPr>
            <p:nvPr/>
          </p:nvCxnSpPr>
          <p:spPr>
            <a:xfrm flipV="1">
              <a:off x="1495873" y="5475166"/>
              <a:ext cx="320567" cy="6872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a:stCxn id="78" idx="6"/>
              <a:endCxn id="71" idx="2"/>
            </p:cNvCxnSpPr>
            <p:nvPr/>
          </p:nvCxnSpPr>
          <p:spPr>
            <a:xfrm flipV="1">
              <a:off x="1495873" y="4767465"/>
              <a:ext cx="321048" cy="13949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71" idx="6"/>
              <a:endCxn id="27" idx="2"/>
            </p:cNvCxnSpPr>
            <p:nvPr/>
          </p:nvCxnSpPr>
          <p:spPr>
            <a:xfrm flipV="1">
              <a:off x="2258958" y="4763188"/>
              <a:ext cx="358597" cy="42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a:stCxn id="71" idx="6"/>
              <a:endCxn id="28" idx="2"/>
            </p:cNvCxnSpPr>
            <p:nvPr/>
          </p:nvCxnSpPr>
          <p:spPr>
            <a:xfrm>
              <a:off x="2258958" y="4767465"/>
              <a:ext cx="358837" cy="7019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a:stCxn id="71" idx="6"/>
              <a:endCxn id="29" idx="2"/>
            </p:cNvCxnSpPr>
            <p:nvPr/>
          </p:nvCxnSpPr>
          <p:spPr>
            <a:xfrm>
              <a:off x="2258958" y="4767465"/>
              <a:ext cx="358837" cy="13949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67" idx="6"/>
              <a:endCxn id="27" idx="2"/>
            </p:cNvCxnSpPr>
            <p:nvPr/>
          </p:nvCxnSpPr>
          <p:spPr>
            <a:xfrm flipV="1">
              <a:off x="2258477" y="4763188"/>
              <a:ext cx="359078" cy="71197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a:stCxn id="67" idx="6"/>
              <a:endCxn id="28" idx="2"/>
            </p:cNvCxnSpPr>
            <p:nvPr/>
          </p:nvCxnSpPr>
          <p:spPr>
            <a:xfrm flipV="1">
              <a:off x="2258477" y="5469435"/>
              <a:ext cx="359318" cy="57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a:stCxn id="67" idx="6"/>
              <a:endCxn id="29" idx="2"/>
            </p:cNvCxnSpPr>
            <p:nvPr/>
          </p:nvCxnSpPr>
          <p:spPr>
            <a:xfrm>
              <a:off x="2258477" y="5475166"/>
              <a:ext cx="359318" cy="6872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a:stCxn id="63" idx="6"/>
              <a:endCxn id="29" idx="2"/>
            </p:cNvCxnSpPr>
            <p:nvPr/>
          </p:nvCxnSpPr>
          <p:spPr>
            <a:xfrm>
              <a:off x="2259196" y="6160078"/>
              <a:ext cx="358599" cy="23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a:stCxn id="63" idx="6"/>
              <a:endCxn id="28" idx="2"/>
            </p:cNvCxnSpPr>
            <p:nvPr/>
          </p:nvCxnSpPr>
          <p:spPr>
            <a:xfrm flipV="1">
              <a:off x="2259196" y="5469435"/>
              <a:ext cx="358599" cy="6906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63" idx="6"/>
              <a:endCxn id="27" idx="2"/>
            </p:cNvCxnSpPr>
            <p:nvPr/>
          </p:nvCxnSpPr>
          <p:spPr>
            <a:xfrm flipV="1">
              <a:off x="2259196" y="4763188"/>
              <a:ext cx="358359" cy="13968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3" name="矩形 92"/>
          <p:cNvSpPr/>
          <p:nvPr/>
        </p:nvSpPr>
        <p:spPr bwMode="blackWhite">
          <a:xfrm>
            <a:off x="657000" y="4194000"/>
            <a:ext cx="6570000" cy="2430000"/>
          </a:xfrm>
          <a:prstGeom prst="rect">
            <a:avLst/>
          </a:prstGeom>
          <a:noFill/>
          <a:ln w="28575">
            <a:solidFill>
              <a:srgbClr val="FF0000"/>
            </a:solidFill>
          </a:ln>
          <a:extLst/>
        </p:spPr>
        <p:txBody>
          <a:bodyPr rtlCol="0" anchor="ctr"/>
          <a:lstStyle/>
          <a:p>
            <a:pPr algn="ctr"/>
            <a:endParaRPr lang="zh-CN" altLang="en-US"/>
          </a:p>
        </p:txBody>
      </p:sp>
    </p:spTree>
    <p:extLst>
      <p:ext uri="{BB962C8B-B14F-4D97-AF65-F5344CB8AC3E}">
        <p14:creationId xmlns:p14="http://schemas.microsoft.com/office/powerpoint/2010/main" val="80307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3"/>
                                        </p:tgtEl>
                                        <p:attrNameLst>
                                          <p:attrName>style.visibility</p:attrName>
                                        </p:attrNameLst>
                                      </p:cBhvr>
                                      <p:to>
                                        <p:strVal val="visible"/>
                                      </p:to>
                                    </p:set>
                                    <p:anim calcmode="lin" valueType="num">
                                      <p:cBhvr additive="base">
                                        <p:cTn id="37" dur="500" fill="hold"/>
                                        <p:tgtEl>
                                          <p:spTgt spid="93"/>
                                        </p:tgtEl>
                                        <p:attrNameLst>
                                          <p:attrName>ppt_x</p:attrName>
                                        </p:attrNameLst>
                                      </p:cBhvr>
                                      <p:tavLst>
                                        <p:tav tm="0">
                                          <p:val>
                                            <p:strVal val="#ppt_x"/>
                                          </p:val>
                                        </p:tav>
                                        <p:tav tm="100000">
                                          <p:val>
                                            <p:strVal val="#ppt_x"/>
                                          </p:val>
                                        </p:tav>
                                      </p:tavLst>
                                    </p:anim>
                                    <p:anim calcmode="lin" valueType="num">
                                      <p:cBhvr additive="base">
                                        <p:cTn id="38"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9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Recursive neural network </a:t>
            </a:r>
            <a:r>
              <a:rPr lang="en-US" altLang="zh-CN" sz="1100" b="0" dirty="0" smtClean="0"/>
              <a:t>(Socher et al</a:t>
            </a:r>
            <a:r>
              <a:rPr lang="en-US" altLang="zh-CN" sz="1100" b="0" dirty="0"/>
              <a:t>., ICML </a:t>
            </a:r>
            <a:r>
              <a:rPr lang="en-US" altLang="zh-CN" sz="1100" b="0" dirty="0" smtClean="0"/>
              <a:t>2011)</a:t>
            </a:r>
          </a:p>
          <a:p>
            <a:pPr lvl="1"/>
            <a:r>
              <a:rPr lang="en-US" altLang="zh-CN" dirty="0">
                <a:solidFill>
                  <a:schemeClr val="accent2">
                    <a:lumMod val="75000"/>
                  </a:schemeClr>
                </a:solidFill>
              </a:rPr>
              <a:t>M</a:t>
            </a:r>
            <a:r>
              <a:rPr lang="en-US" altLang="zh-CN" dirty="0" smtClean="0">
                <a:solidFill>
                  <a:schemeClr val="accent2">
                    <a:lumMod val="75000"/>
                  </a:schemeClr>
                </a:solidFill>
              </a:rPr>
              <a:t>odel </a:t>
            </a:r>
            <a:r>
              <a:rPr lang="en-US" altLang="zh-CN" dirty="0">
                <a:solidFill>
                  <a:srgbClr val="FF0000"/>
                </a:solidFill>
              </a:rPr>
              <a:t>hierarchical</a:t>
            </a:r>
            <a:r>
              <a:rPr lang="en-US" altLang="zh-CN" dirty="0">
                <a:solidFill>
                  <a:schemeClr val="accent2">
                    <a:lumMod val="75000"/>
                  </a:schemeClr>
                </a:solidFill>
              </a:rPr>
              <a:t> </a:t>
            </a:r>
            <a:r>
              <a:rPr lang="en-US" altLang="zh-CN" dirty="0" smtClean="0">
                <a:solidFill>
                  <a:schemeClr val="accent2">
                    <a:lumMod val="75000"/>
                  </a:schemeClr>
                </a:solidFill>
              </a:rPr>
              <a:t>structures</a:t>
            </a:r>
          </a:p>
          <a:p>
            <a:pPr lvl="1"/>
            <a:r>
              <a:rPr lang="en-US" altLang="zh-CN" dirty="0" smtClean="0">
                <a:solidFill>
                  <a:schemeClr val="accent2">
                    <a:lumMod val="75000"/>
                  </a:schemeClr>
                </a:solidFill>
              </a:rPr>
              <a:t>Condition on </a:t>
            </a:r>
            <a:r>
              <a:rPr lang="en-US" altLang="zh-CN" dirty="0" smtClean="0">
                <a:solidFill>
                  <a:srgbClr val="FF0000"/>
                </a:solidFill>
              </a:rPr>
              <a:t>each</a:t>
            </a:r>
            <a:r>
              <a:rPr lang="en-US" altLang="zh-CN" dirty="0" smtClean="0">
                <a:solidFill>
                  <a:schemeClr val="accent2">
                    <a:lumMod val="75000"/>
                  </a:schemeClr>
                </a:solidFill>
              </a:rPr>
              <a:t> </a:t>
            </a:r>
            <a:r>
              <a:rPr lang="en-US" altLang="zh-CN" dirty="0" smtClean="0">
                <a:solidFill>
                  <a:srgbClr val="FF0000"/>
                </a:solidFill>
              </a:rPr>
              <a:t>sub-structure</a:t>
            </a:r>
            <a:r>
              <a:rPr lang="en-US" altLang="zh-CN" dirty="0" smtClean="0">
                <a:solidFill>
                  <a:schemeClr val="accent2">
                    <a:lumMod val="75000"/>
                  </a:schemeClr>
                </a:solidFill>
              </a:rPr>
              <a:t> </a:t>
            </a:r>
            <a:r>
              <a:rPr lang="en-US" altLang="zh-CN" dirty="0" smtClean="0">
                <a:solidFill>
                  <a:srgbClr val="FF0000"/>
                </a:solidFill>
              </a:rPr>
              <a:t>independently</a:t>
            </a:r>
            <a:endParaRPr lang="zh-CN" altLang="en-US" dirty="0">
              <a:solidFill>
                <a:srgbClr val="FF0000"/>
              </a:solidFill>
            </a:endParaRPr>
          </a:p>
        </p:txBody>
      </p:sp>
      <p:sp>
        <p:nvSpPr>
          <p:cNvPr id="3" name="标题 2"/>
          <p:cNvSpPr>
            <a:spLocks noGrp="1"/>
          </p:cNvSpPr>
          <p:nvPr>
            <p:ph type="title"/>
          </p:nvPr>
        </p:nvSpPr>
        <p:spPr/>
        <p:txBody>
          <a:bodyPr/>
          <a:lstStyle/>
          <a:p>
            <a:r>
              <a:rPr lang="en-US" altLang="zh-CN" dirty="0" smtClean="0"/>
              <a:t>Recursive Neural Network</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61</a:t>
            </a:fld>
            <a:endParaRPr lang="zh-CN" altLang="en-US"/>
          </a:p>
        </p:txBody>
      </p:sp>
      <p:grpSp>
        <p:nvGrpSpPr>
          <p:cNvPr id="42" name="组合 41"/>
          <p:cNvGrpSpPr/>
          <p:nvPr/>
        </p:nvGrpSpPr>
        <p:grpSpPr>
          <a:xfrm>
            <a:off x="1551646" y="3500860"/>
            <a:ext cx="2761456" cy="2979216"/>
            <a:chOff x="1907704" y="2779192"/>
            <a:chExt cx="2761456" cy="2979216"/>
          </a:xfrm>
        </p:grpSpPr>
        <p:grpSp>
          <p:nvGrpSpPr>
            <p:cNvPr id="20" name="组合 19"/>
            <p:cNvGrpSpPr/>
            <p:nvPr/>
          </p:nvGrpSpPr>
          <p:grpSpPr>
            <a:xfrm>
              <a:off x="1907704" y="3967892"/>
              <a:ext cx="1177280" cy="1790516"/>
              <a:chOff x="1907704" y="3967892"/>
              <a:chExt cx="1177280" cy="1790516"/>
            </a:xfrm>
          </p:grpSpPr>
          <p:sp>
            <p:nvSpPr>
              <p:cNvPr id="5" name="流程图: 联系 4"/>
              <p:cNvSpPr/>
              <p:nvPr/>
            </p:nvSpPr>
            <p:spPr bwMode="blackWhite">
              <a:xfrm>
                <a:off x="1907704" y="5301208"/>
                <a:ext cx="457200" cy="457200"/>
              </a:xfrm>
              <a:prstGeom prst="flowChartConnector">
                <a:avLst/>
              </a:prstGeom>
              <a:noFill/>
              <a:ln w="15875">
                <a:solidFill>
                  <a:schemeClr val="tx1"/>
                </a:solidFill>
              </a:ln>
              <a:extLst/>
            </p:spPr>
            <p:txBody>
              <a:bodyPr rtlCol="0" anchor="ctr"/>
              <a:lstStyle/>
              <a:p>
                <a:pPr algn="ctr"/>
                <a:endParaRPr lang="zh-CN" altLang="en-US"/>
              </a:p>
            </p:txBody>
          </p:sp>
          <p:sp>
            <p:nvSpPr>
              <p:cNvPr id="7" name="流程图: 联系 6"/>
              <p:cNvSpPr/>
              <p:nvPr/>
            </p:nvSpPr>
            <p:spPr bwMode="blackWhite">
              <a:xfrm>
                <a:off x="2627784" y="5301208"/>
                <a:ext cx="457200" cy="457200"/>
              </a:xfrm>
              <a:prstGeom prst="flowChartConnector">
                <a:avLst/>
              </a:prstGeom>
              <a:noFill/>
              <a:ln w="15875">
                <a:solidFill>
                  <a:schemeClr val="tx1"/>
                </a:solidFill>
              </a:ln>
              <a:extLst/>
            </p:spPr>
            <p:txBody>
              <a:bodyPr rtlCol="0" anchor="ctr"/>
              <a:lstStyle/>
              <a:p>
                <a:pPr algn="ctr"/>
                <a:endParaRPr lang="zh-CN" altLang="en-US"/>
              </a:p>
            </p:txBody>
          </p:sp>
          <p:sp>
            <p:nvSpPr>
              <p:cNvPr id="8" name="流程图: 联系 7"/>
              <p:cNvSpPr/>
              <p:nvPr/>
            </p:nvSpPr>
            <p:spPr bwMode="blackWhite">
              <a:xfrm>
                <a:off x="2212676" y="3967892"/>
                <a:ext cx="457200" cy="457200"/>
              </a:xfrm>
              <a:prstGeom prst="flowChartConnector">
                <a:avLst/>
              </a:prstGeom>
              <a:noFill/>
              <a:ln w="15875">
                <a:solidFill>
                  <a:schemeClr val="tx1"/>
                </a:solidFill>
              </a:ln>
              <a:extLst/>
            </p:spPr>
            <p:txBody>
              <a:bodyPr rtlCol="0" anchor="ctr"/>
              <a:lstStyle/>
              <a:p>
                <a:pPr algn="ctr"/>
                <a:endParaRPr lang="zh-CN" altLang="en-US"/>
              </a:p>
            </p:txBody>
          </p:sp>
          <p:cxnSp>
            <p:nvCxnSpPr>
              <p:cNvPr id="13" name="直接箭头连接符 12"/>
              <p:cNvCxnSpPr>
                <a:stCxn id="5" idx="0"/>
                <a:endCxn id="8" idx="4"/>
              </p:cNvCxnSpPr>
              <p:nvPr/>
            </p:nvCxnSpPr>
            <p:spPr>
              <a:xfrm flipV="1">
                <a:off x="2136304" y="4425092"/>
                <a:ext cx="304972" cy="876116"/>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7" idx="0"/>
                <a:endCxn id="8" idx="4"/>
              </p:cNvCxnSpPr>
              <p:nvPr/>
            </p:nvCxnSpPr>
            <p:spPr>
              <a:xfrm flipH="1" flipV="1">
                <a:off x="2441276" y="4425092"/>
                <a:ext cx="415108" cy="876116"/>
              </a:xfrm>
              <a:prstGeom prst="straightConnector1">
                <a:avLst/>
              </a:prstGeom>
              <a:ln w="31750">
                <a:solidFill>
                  <a:schemeClr val="accent2">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3491880" y="3967892"/>
              <a:ext cx="1177280" cy="1790516"/>
              <a:chOff x="1907704" y="3967892"/>
              <a:chExt cx="1177280" cy="1790516"/>
            </a:xfrm>
          </p:grpSpPr>
          <p:sp>
            <p:nvSpPr>
              <p:cNvPr id="22" name="流程图: 联系 21"/>
              <p:cNvSpPr/>
              <p:nvPr/>
            </p:nvSpPr>
            <p:spPr bwMode="blackWhite">
              <a:xfrm>
                <a:off x="1907704" y="5301208"/>
                <a:ext cx="457200" cy="457200"/>
              </a:xfrm>
              <a:prstGeom prst="flowChartConnector">
                <a:avLst/>
              </a:prstGeom>
              <a:noFill/>
              <a:ln w="15875">
                <a:solidFill>
                  <a:schemeClr val="tx1"/>
                </a:solidFill>
              </a:ln>
              <a:extLst/>
            </p:spPr>
            <p:txBody>
              <a:bodyPr rtlCol="0" anchor="ctr"/>
              <a:lstStyle/>
              <a:p>
                <a:pPr algn="ctr"/>
                <a:endParaRPr lang="zh-CN" altLang="en-US"/>
              </a:p>
            </p:txBody>
          </p:sp>
          <p:sp>
            <p:nvSpPr>
              <p:cNvPr id="23" name="流程图: 联系 22"/>
              <p:cNvSpPr/>
              <p:nvPr/>
            </p:nvSpPr>
            <p:spPr bwMode="blackWhite">
              <a:xfrm>
                <a:off x="2627784" y="5301208"/>
                <a:ext cx="457200" cy="457200"/>
              </a:xfrm>
              <a:prstGeom prst="flowChartConnector">
                <a:avLst/>
              </a:prstGeom>
              <a:noFill/>
              <a:ln w="15875">
                <a:solidFill>
                  <a:schemeClr val="tx1"/>
                </a:solidFill>
              </a:ln>
              <a:extLst/>
            </p:spPr>
            <p:txBody>
              <a:bodyPr rtlCol="0" anchor="ctr"/>
              <a:lstStyle/>
              <a:p>
                <a:pPr algn="ctr"/>
                <a:endParaRPr lang="zh-CN" altLang="en-US"/>
              </a:p>
            </p:txBody>
          </p:sp>
          <p:sp>
            <p:nvSpPr>
              <p:cNvPr id="24" name="流程图: 联系 23"/>
              <p:cNvSpPr/>
              <p:nvPr/>
            </p:nvSpPr>
            <p:spPr bwMode="blackWhite">
              <a:xfrm>
                <a:off x="2212676" y="3967892"/>
                <a:ext cx="457200" cy="457200"/>
              </a:xfrm>
              <a:prstGeom prst="flowChartConnector">
                <a:avLst/>
              </a:prstGeom>
              <a:noFill/>
              <a:ln w="15875">
                <a:solidFill>
                  <a:schemeClr val="tx1"/>
                </a:solidFill>
              </a:ln>
              <a:extLst/>
            </p:spPr>
            <p:txBody>
              <a:bodyPr rtlCol="0" anchor="ctr"/>
              <a:lstStyle/>
              <a:p>
                <a:pPr algn="ctr"/>
                <a:endParaRPr lang="zh-CN" altLang="en-US"/>
              </a:p>
            </p:txBody>
          </p:sp>
          <p:cxnSp>
            <p:nvCxnSpPr>
              <p:cNvPr id="25" name="直接箭头连接符 24"/>
              <p:cNvCxnSpPr>
                <a:stCxn id="22" idx="0"/>
                <a:endCxn id="24" idx="4"/>
              </p:cNvCxnSpPr>
              <p:nvPr/>
            </p:nvCxnSpPr>
            <p:spPr>
              <a:xfrm flipV="1">
                <a:off x="2136304" y="4425092"/>
                <a:ext cx="304972" cy="876116"/>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23" idx="0"/>
                <a:endCxn id="24" idx="4"/>
              </p:cNvCxnSpPr>
              <p:nvPr/>
            </p:nvCxnSpPr>
            <p:spPr>
              <a:xfrm flipH="1" flipV="1">
                <a:off x="2441276" y="4425092"/>
                <a:ext cx="415108" cy="876116"/>
              </a:xfrm>
              <a:prstGeom prst="straightConnector1">
                <a:avLst/>
              </a:prstGeom>
              <a:ln w="31750">
                <a:solidFill>
                  <a:schemeClr val="accent2">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27" name="流程图: 联系 26"/>
            <p:cNvSpPr/>
            <p:nvPr/>
          </p:nvSpPr>
          <p:spPr bwMode="blackWhite">
            <a:xfrm>
              <a:off x="2971108" y="2779192"/>
              <a:ext cx="457200" cy="457200"/>
            </a:xfrm>
            <a:prstGeom prst="flowChartConnector">
              <a:avLst/>
            </a:prstGeom>
            <a:noFill/>
            <a:ln w="15875">
              <a:solidFill>
                <a:schemeClr val="tx1"/>
              </a:solidFill>
            </a:ln>
            <a:extLst/>
          </p:spPr>
          <p:txBody>
            <a:bodyPr rtlCol="0" anchor="ctr"/>
            <a:lstStyle/>
            <a:p>
              <a:pPr algn="ctr"/>
              <a:endParaRPr lang="zh-CN" altLang="en-US"/>
            </a:p>
          </p:txBody>
        </p:sp>
        <p:cxnSp>
          <p:nvCxnSpPr>
            <p:cNvPr id="28" name="直接箭头连接符 27"/>
            <p:cNvCxnSpPr>
              <a:stCxn id="8" idx="0"/>
              <a:endCxn id="27" idx="3"/>
            </p:cNvCxnSpPr>
            <p:nvPr/>
          </p:nvCxnSpPr>
          <p:spPr>
            <a:xfrm flipV="1">
              <a:off x="2441276" y="3169437"/>
              <a:ext cx="596787" cy="798455"/>
            </a:xfrm>
            <a:prstGeom prst="straightConnector1">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a:stCxn id="24" idx="0"/>
              <a:endCxn id="27" idx="5"/>
            </p:cNvCxnSpPr>
            <p:nvPr/>
          </p:nvCxnSpPr>
          <p:spPr>
            <a:xfrm flipH="1" flipV="1">
              <a:off x="3361353" y="3169437"/>
              <a:ext cx="664099" cy="798455"/>
            </a:xfrm>
            <a:prstGeom prst="straightConnector1">
              <a:avLst/>
            </a:prstGeom>
            <a:ln w="31750">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5211478" y="3473972"/>
            <a:ext cx="2761456" cy="2979216"/>
            <a:chOff x="1907704" y="2779192"/>
            <a:chExt cx="2761456" cy="2979216"/>
          </a:xfrm>
        </p:grpSpPr>
        <p:grpSp>
          <p:nvGrpSpPr>
            <p:cNvPr id="44" name="组合 43"/>
            <p:cNvGrpSpPr/>
            <p:nvPr/>
          </p:nvGrpSpPr>
          <p:grpSpPr>
            <a:xfrm>
              <a:off x="1907704" y="3967892"/>
              <a:ext cx="1177280" cy="1790516"/>
              <a:chOff x="1907704" y="3967892"/>
              <a:chExt cx="1177280" cy="1790516"/>
            </a:xfrm>
          </p:grpSpPr>
          <p:sp>
            <p:nvSpPr>
              <p:cNvPr id="54" name="流程图: 联系 53"/>
              <p:cNvSpPr/>
              <p:nvPr/>
            </p:nvSpPr>
            <p:spPr bwMode="blackWhite">
              <a:xfrm>
                <a:off x="1907704" y="5301208"/>
                <a:ext cx="457200" cy="457200"/>
              </a:xfrm>
              <a:prstGeom prst="flowChartConnector">
                <a:avLst/>
              </a:prstGeom>
              <a:noFill/>
              <a:ln w="15875">
                <a:solidFill>
                  <a:schemeClr val="tx1"/>
                </a:solidFill>
              </a:ln>
              <a:extLst/>
            </p:spPr>
            <p:txBody>
              <a:bodyPr rtlCol="0" anchor="ctr"/>
              <a:lstStyle/>
              <a:p>
                <a:pPr algn="ctr"/>
                <a:endParaRPr lang="zh-CN" altLang="en-US"/>
              </a:p>
            </p:txBody>
          </p:sp>
          <p:sp>
            <p:nvSpPr>
              <p:cNvPr id="55" name="流程图: 联系 54"/>
              <p:cNvSpPr/>
              <p:nvPr/>
            </p:nvSpPr>
            <p:spPr bwMode="blackWhite">
              <a:xfrm>
                <a:off x="2627784" y="5301208"/>
                <a:ext cx="457200" cy="457200"/>
              </a:xfrm>
              <a:prstGeom prst="flowChartConnector">
                <a:avLst/>
              </a:prstGeom>
              <a:noFill/>
              <a:ln w="15875">
                <a:solidFill>
                  <a:schemeClr val="tx1"/>
                </a:solidFill>
              </a:ln>
              <a:extLst/>
            </p:spPr>
            <p:txBody>
              <a:bodyPr rtlCol="0" anchor="ctr"/>
              <a:lstStyle/>
              <a:p>
                <a:pPr algn="ctr"/>
                <a:endParaRPr lang="zh-CN" altLang="en-US"/>
              </a:p>
            </p:txBody>
          </p:sp>
          <p:sp>
            <p:nvSpPr>
              <p:cNvPr id="56" name="流程图: 联系 55"/>
              <p:cNvSpPr/>
              <p:nvPr/>
            </p:nvSpPr>
            <p:spPr bwMode="blackWhite">
              <a:xfrm>
                <a:off x="2212676" y="3967892"/>
                <a:ext cx="457200" cy="457200"/>
              </a:xfrm>
              <a:prstGeom prst="flowChartConnector">
                <a:avLst/>
              </a:prstGeom>
              <a:noFill/>
              <a:ln w="15875">
                <a:solidFill>
                  <a:schemeClr val="tx1"/>
                </a:solidFill>
              </a:ln>
              <a:extLst/>
            </p:spPr>
            <p:txBody>
              <a:bodyPr rtlCol="0" anchor="ctr"/>
              <a:lstStyle/>
              <a:p>
                <a:pPr algn="ctr"/>
                <a:endParaRPr lang="zh-CN" altLang="en-US"/>
              </a:p>
            </p:txBody>
          </p:sp>
          <p:cxnSp>
            <p:nvCxnSpPr>
              <p:cNvPr id="57" name="直接箭头连接符 56"/>
              <p:cNvCxnSpPr>
                <a:stCxn id="54" idx="0"/>
                <a:endCxn id="56" idx="4"/>
              </p:cNvCxnSpPr>
              <p:nvPr/>
            </p:nvCxnSpPr>
            <p:spPr>
              <a:xfrm flipV="1">
                <a:off x="2136304" y="4425092"/>
                <a:ext cx="304972" cy="876116"/>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a:stCxn id="55" idx="0"/>
                <a:endCxn id="56" idx="4"/>
              </p:cNvCxnSpPr>
              <p:nvPr/>
            </p:nvCxnSpPr>
            <p:spPr>
              <a:xfrm flipH="1" flipV="1">
                <a:off x="2441276" y="4425092"/>
                <a:ext cx="415108" cy="876116"/>
              </a:xfrm>
              <a:prstGeom prst="straightConnector1">
                <a:avLst/>
              </a:prstGeom>
              <a:ln w="31750">
                <a:solidFill>
                  <a:schemeClr val="accent2">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grpSp>
        <p:grpSp>
          <p:nvGrpSpPr>
            <p:cNvPr id="45" name="组合 44"/>
            <p:cNvGrpSpPr/>
            <p:nvPr/>
          </p:nvGrpSpPr>
          <p:grpSpPr>
            <a:xfrm>
              <a:off x="3491880" y="3967892"/>
              <a:ext cx="1177280" cy="1790516"/>
              <a:chOff x="1907704" y="3967892"/>
              <a:chExt cx="1177280" cy="1790516"/>
            </a:xfrm>
          </p:grpSpPr>
          <p:sp>
            <p:nvSpPr>
              <p:cNvPr id="49" name="流程图: 联系 48"/>
              <p:cNvSpPr/>
              <p:nvPr/>
            </p:nvSpPr>
            <p:spPr bwMode="blackWhite">
              <a:xfrm>
                <a:off x="1907704" y="5301208"/>
                <a:ext cx="457200" cy="457200"/>
              </a:xfrm>
              <a:prstGeom prst="flowChartConnector">
                <a:avLst/>
              </a:prstGeom>
              <a:noFill/>
              <a:ln w="15875">
                <a:solidFill>
                  <a:schemeClr val="tx1"/>
                </a:solidFill>
              </a:ln>
              <a:extLst/>
            </p:spPr>
            <p:txBody>
              <a:bodyPr rtlCol="0" anchor="ctr"/>
              <a:lstStyle/>
              <a:p>
                <a:pPr algn="ctr"/>
                <a:endParaRPr lang="zh-CN" altLang="en-US"/>
              </a:p>
            </p:txBody>
          </p:sp>
          <p:sp>
            <p:nvSpPr>
              <p:cNvPr id="50" name="流程图: 联系 49"/>
              <p:cNvSpPr/>
              <p:nvPr/>
            </p:nvSpPr>
            <p:spPr bwMode="blackWhite">
              <a:xfrm>
                <a:off x="2627784" y="5301208"/>
                <a:ext cx="457200" cy="457200"/>
              </a:xfrm>
              <a:prstGeom prst="flowChartConnector">
                <a:avLst/>
              </a:prstGeom>
              <a:noFill/>
              <a:ln w="15875">
                <a:solidFill>
                  <a:schemeClr val="tx1"/>
                </a:solidFill>
              </a:ln>
              <a:extLst/>
            </p:spPr>
            <p:txBody>
              <a:bodyPr rtlCol="0" anchor="ctr"/>
              <a:lstStyle/>
              <a:p>
                <a:pPr algn="ctr"/>
                <a:endParaRPr lang="zh-CN" altLang="en-US"/>
              </a:p>
            </p:txBody>
          </p:sp>
          <p:sp>
            <p:nvSpPr>
              <p:cNvPr id="51" name="流程图: 联系 50"/>
              <p:cNvSpPr/>
              <p:nvPr/>
            </p:nvSpPr>
            <p:spPr bwMode="blackWhite">
              <a:xfrm>
                <a:off x="2212676" y="3967892"/>
                <a:ext cx="457200" cy="457200"/>
              </a:xfrm>
              <a:prstGeom prst="flowChartConnector">
                <a:avLst/>
              </a:prstGeom>
              <a:noFill/>
              <a:ln w="15875">
                <a:solidFill>
                  <a:schemeClr val="tx1"/>
                </a:solidFill>
              </a:ln>
              <a:extLst/>
            </p:spPr>
            <p:txBody>
              <a:bodyPr rtlCol="0" anchor="ctr"/>
              <a:lstStyle/>
              <a:p>
                <a:pPr algn="ctr"/>
                <a:endParaRPr lang="zh-CN" altLang="en-US"/>
              </a:p>
            </p:txBody>
          </p:sp>
          <p:cxnSp>
            <p:nvCxnSpPr>
              <p:cNvPr id="52" name="直接箭头连接符 51"/>
              <p:cNvCxnSpPr>
                <a:stCxn id="49" idx="0"/>
                <a:endCxn id="51" idx="4"/>
              </p:cNvCxnSpPr>
              <p:nvPr/>
            </p:nvCxnSpPr>
            <p:spPr>
              <a:xfrm flipV="1">
                <a:off x="2136304" y="4425092"/>
                <a:ext cx="304972" cy="876116"/>
              </a:xfrm>
              <a:prstGeom prst="straightConnector1">
                <a:avLst/>
              </a:prstGeom>
              <a:ln w="317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a:stCxn id="50" idx="0"/>
                <a:endCxn id="51" idx="4"/>
              </p:cNvCxnSpPr>
              <p:nvPr/>
            </p:nvCxnSpPr>
            <p:spPr>
              <a:xfrm flipH="1" flipV="1">
                <a:off x="2441276" y="4425092"/>
                <a:ext cx="415108" cy="876116"/>
              </a:xfrm>
              <a:prstGeom prst="straightConnector1">
                <a:avLst/>
              </a:prstGeom>
              <a:ln w="31750">
                <a:solidFill>
                  <a:schemeClr val="accent2">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46" name="流程图: 联系 45"/>
            <p:cNvSpPr/>
            <p:nvPr/>
          </p:nvSpPr>
          <p:spPr bwMode="blackWhite">
            <a:xfrm>
              <a:off x="2971108" y="2779192"/>
              <a:ext cx="457200" cy="457200"/>
            </a:xfrm>
            <a:prstGeom prst="flowChartConnector">
              <a:avLst/>
            </a:prstGeom>
            <a:noFill/>
            <a:ln w="15875">
              <a:solidFill>
                <a:schemeClr val="tx1"/>
              </a:solidFill>
            </a:ln>
            <a:extLst/>
          </p:spPr>
          <p:txBody>
            <a:bodyPr rtlCol="0" anchor="ctr"/>
            <a:lstStyle/>
            <a:p>
              <a:pPr algn="ctr"/>
              <a:endParaRPr lang="zh-CN" altLang="en-US"/>
            </a:p>
          </p:txBody>
        </p:sp>
        <p:cxnSp>
          <p:nvCxnSpPr>
            <p:cNvPr id="47" name="直接箭头连接符 46"/>
            <p:cNvCxnSpPr>
              <a:stCxn id="56" idx="0"/>
              <a:endCxn id="46" idx="3"/>
            </p:cNvCxnSpPr>
            <p:nvPr/>
          </p:nvCxnSpPr>
          <p:spPr>
            <a:xfrm flipV="1">
              <a:off x="2441276" y="3169437"/>
              <a:ext cx="596787" cy="798455"/>
            </a:xfrm>
            <a:prstGeom prst="straightConnector1">
              <a:avLst/>
            </a:prstGeom>
            <a:ln w="317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stCxn id="51" idx="0"/>
              <a:endCxn id="46" idx="5"/>
            </p:cNvCxnSpPr>
            <p:nvPr/>
          </p:nvCxnSpPr>
          <p:spPr>
            <a:xfrm flipH="1" flipV="1">
              <a:off x="3361353" y="3169437"/>
              <a:ext cx="664099" cy="798455"/>
            </a:xfrm>
            <a:prstGeom prst="straightConnector1">
              <a:avLst/>
            </a:prstGeom>
            <a:ln w="31750">
              <a:solidFill>
                <a:srgbClr val="FFC000"/>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59" name="流程图: 联系 58"/>
          <p:cNvSpPr/>
          <p:nvPr/>
        </p:nvSpPr>
        <p:spPr bwMode="blackWhite">
          <a:xfrm>
            <a:off x="4313102" y="2348732"/>
            <a:ext cx="457200" cy="457200"/>
          </a:xfrm>
          <a:prstGeom prst="flowChartConnector">
            <a:avLst/>
          </a:prstGeom>
          <a:noFill/>
          <a:ln w="15875">
            <a:solidFill>
              <a:schemeClr val="tx1"/>
            </a:solidFill>
          </a:ln>
          <a:extLst/>
        </p:spPr>
        <p:txBody>
          <a:bodyPr rtlCol="0" anchor="ctr"/>
          <a:lstStyle/>
          <a:p>
            <a:pPr algn="ctr"/>
            <a:endParaRPr lang="zh-CN" altLang="en-US"/>
          </a:p>
        </p:txBody>
      </p:sp>
      <p:cxnSp>
        <p:nvCxnSpPr>
          <p:cNvPr id="60" name="直接箭头连接符 59"/>
          <p:cNvCxnSpPr>
            <a:stCxn id="27" idx="7"/>
            <a:endCxn id="59" idx="3"/>
          </p:cNvCxnSpPr>
          <p:nvPr/>
        </p:nvCxnSpPr>
        <p:spPr>
          <a:xfrm flipV="1">
            <a:off x="3005295" y="2738977"/>
            <a:ext cx="1374762" cy="828838"/>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stCxn id="46" idx="1"/>
            <a:endCxn id="59" idx="5"/>
          </p:cNvCxnSpPr>
          <p:nvPr/>
        </p:nvCxnSpPr>
        <p:spPr>
          <a:xfrm flipH="1" flipV="1">
            <a:off x="4703347" y="2738977"/>
            <a:ext cx="1638490" cy="801950"/>
          </a:xfrm>
          <a:prstGeom prst="straightConnector1">
            <a:avLst/>
          </a:prstGeom>
          <a:ln w="317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150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Recurrent neural </a:t>
            </a:r>
            <a:r>
              <a:rPr lang="en-US" altLang="zh-CN" dirty="0">
                <a:solidFill>
                  <a:schemeClr val="accent2">
                    <a:lumMod val="75000"/>
                  </a:schemeClr>
                </a:solidFill>
              </a:rPr>
              <a:t>n</a:t>
            </a:r>
            <a:r>
              <a:rPr lang="en-US" altLang="zh-CN" dirty="0" smtClean="0">
                <a:solidFill>
                  <a:schemeClr val="accent2">
                    <a:lumMod val="75000"/>
                  </a:schemeClr>
                </a:solidFill>
              </a:rPr>
              <a:t>etwork </a:t>
            </a:r>
            <a:r>
              <a:rPr lang="en-US" altLang="zh-CN" sz="1100" b="0" dirty="0" smtClean="0"/>
              <a:t>(Elman, Cognitive Science 1990) </a:t>
            </a:r>
            <a:endParaRPr lang="en-US" altLang="zh-CN" sz="2000" b="0" dirty="0" smtClean="0">
              <a:solidFill>
                <a:srgbClr val="FF0000"/>
              </a:solidFill>
            </a:endParaRPr>
          </a:p>
          <a:p>
            <a:pPr lvl="1"/>
            <a:r>
              <a:rPr lang="en-US" altLang="zh-CN" dirty="0" smtClean="0">
                <a:solidFill>
                  <a:schemeClr val="accent2">
                    <a:lumMod val="75000"/>
                  </a:schemeClr>
                </a:solidFill>
              </a:rPr>
              <a:t>Model </a:t>
            </a:r>
            <a:r>
              <a:rPr lang="en-US" altLang="zh-CN" dirty="0" smtClean="0">
                <a:solidFill>
                  <a:srgbClr val="FF0000"/>
                </a:solidFill>
              </a:rPr>
              <a:t>time</a:t>
            </a:r>
            <a:r>
              <a:rPr lang="en-US" altLang="zh-CN" dirty="0" smtClean="0">
                <a:solidFill>
                  <a:schemeClr val="accent2">
                    <a:lumMod val="75000"/>
                  </a:schemeClr>
                </a:solidFill>
              </a:rPr>
              <a:t> series</a:t>
            </a:r>
          </a:p>
          <a:p>
            <a:pPr lvl="1"/>
            <a:r>
              <a:rPr lang="en-US" altLang="zh-CN" dirty="0" smtClean="0">
                <a:solidFill>
                  <a:schemeClr val="accent2">
                    <a:lumMod val="75000"/>
                  </a:schemeClr>
                </a:solidFill>
              </a:rPr>
              <a:t>Predict </a:t>
            </a:r>
            <a:r>
              <a:rPr lang="en-US" altLang="zh-CN" dirty="0" smtClean="0">
                <a:solidFill>
                  <a:srgbClr val="FF0000"/>
                </a:solidFill>
              </a:rPr>
              <a:t>linear-chain</a:t>
            </a:r>
            <a:r>
              <a:rPr lang="en-US" altLang="zh-CN" dirty="0" smtClean="0">
                <a:solidFill>
                  <a:schemeClr val="accent2">
                    <a:lumMod val="75000"/>
                  </a:schemeClr>
                </a:solidFill>
              </a:rPr>
              <a:t> structures</a:t>
            </a:r>
          </a:p>
          <a:p>
            <a:pPr lvl="1"/>
            <a:r>
              <a:rPr lang="en-US" altLang="zh-CN" dirty="0" smtClean="0">
                <a:solidFill>
                  <a:schemeClr val="accent2">
                    <a:lumMod val="75000"/>
                  </a:schemeClr>
                </a:solidFill>
              </a:rPr>
              <a:t>Conditioned on </a:t>
            </a:r>
            <a:r>
              <a:rPr lang="en-US" altLang="zh-CN" dirty="0" smtClean="0">
                <a:solidFill>
                  <a:srgbClr val="FF0000"/>
                </a:solidFill>
              </a:rPr>
              <a:t>all previous input</a:t>
            </a:r>
            <a:endParaRPr lang="en-US" altLang="zh-CN" dirty="0" smtClean="0">
              <a:solidFill>
                <a:schemeClr val="accent2">
                  <a:lumMod val="75000"/>
                </a:schemeClr>
              </a:solidFill>
            </a:endParaRPr>
          </a:p>
        </p:txBody>
      </p:sp>
      <p:sp>
        <p:nvSpPr>
          <p:cNvPr id="3" name="标题 2"/>
          <p:cNvSpPr>
            <a:spLocks noGrp="1"/>
          </p:cNvSpPr>
          <p:nvPr>
            <p:ph type="title"/>
          </p:nvPr>
        </p:nvSpPr>
        <p:spPr/>
        <p:txBody>
          <a:bodyPr/>
          <a:lstStyle/>
          <a:p>
            <a:r>
              <a:rPr lang="en-US" altLang="zh-CN" dirty="0" smtClean="0"/>
              <a:t>Recurrent Neural Network (RNN)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62</a:t>
            </a:fld>
            <a:endParaRPr lang="zh-CN" altLang="en-US"/>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2790774"/>
            <a:ext cx="3214297" cy="1186296"/>
          </a:xfrm>
          <a:prstGeom prst="rect">
            <a:avLst/>
          </a:prstGeom>
        </p:spPr>
      </p:pic>
      <p:pic>
        <p:nvPicPr>
          <p:cNvPr id="6" name="图片 5"/>
          <p:cNvPicPr>
            <a:picLocks noChangeAspect="1"/>
          </p:cNvPicPr>
          <p:nvPr/>
        </p:nvPicPr>
        <p:blipFill>
          <a:blip r:embed="rId3"/>
          <a:stretch>
            <a:fillRect/>
          </a:stretch>
        </p:blipFill>
        <p:spPr>
          <a:xfrm>
            <a:off x="971600" y="4301540"/>
            <a:ext cx="6513388" cy="1710587"/>
          </a:xfrm>
          <a:prstGeom prst="rect">
            <a:avLst/>
          </a:prstGeom>
        </p:spPr>
      </p:pic>
      <p:sp>
        <p:nvSpPr>
          <p:cNvPr id="9" name="文本框 6"/>
          <p:cNvSpPr txBox="1"/>
          <p:nvPr/>
        </p:nvSpPr>
        <p:spPr>
          <a:xfrm>
            <a:off x="5876999" y="6500039"/>
            <a:ext cx="2406699"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200" dirty="0" smtClean="0"/>
              <a:t>Picture from Christopher Olah</a:t>
            </a:r>
            <a:endParaRPr lang="zh-CN" altLang="en-US" sz="1200" dirty="0"/>
          </a:p>
        </p:txBody>
      </p:sp>
    </p:spTree>
    <p:extLst>
      <p:ext uri="{BB962C8B-B14F-4D97-AF65-F5344CB8AC3E}">
        <p14:creationId xmlns:p14="http://schemas.microsoft.com/office/powerpoint/2010/main" val="254063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79388" y="765175"/>
            <a:ext cx="8713092" cy="5616575"/>
          </a:xfrm>
        </p:spPr>
        <p:txBody>
          <a:bodyPr/>
          <a:lstStyle/>
          <a:p>
            <a:r>
              <a:rPr lang="en-US" altLang="zh-CN" dirty="0" smtClean="0">
                <a:solidFill>
                  <a:srgbClr val="FF0000"/>
                </a:solidFill>
              </a:rPr>
              <a:t>Problems</a:t>
            </a:r>
            <a:endParaRPr lang="en-US" altLang="zh-CN" dirty="0">
              <a:solidFill>
                <a:srgbClr val="FF0000"/>
              </a:solidFill>
            </a:endParaRPr>
          </a:p>
          <a:p>
            <a:pPr lvl="1"/>
            <a:r>
              <a:rPr lang="en-US" altLang="zh-CN" sz="2400" dirty="0">
                <a:solidFill>
                  <a:schemeClr val="accent2">
                    <a:lumMod val="75000"/>
                  </a:schemeClr>
                </a:solidFill>
              </a:rPr>
              <a:t>Gradient </a:t>
            </a:r>
            <a:r>
              <a:rPr lang="en-US" altLang="zh-CN" sz="2400" dirty="0" smtClean="0">
                <a:solidFill>
                  <a:schemeClr val="accent2">
                    <a:lumMod val="75000"/>
                  </a:schemeClr>
                </a:solidFill>
              </a:rPr>
              <a:t>Exploding/Vanishing </a:t>
            </a:r>
            <a:r>
              <a:rPr lang="en-US" altLang="zh-CN" sz="1200" dirty="0" smtClean="0"/>
              <a:t>(Pascanu et </a:t>
            </a:r>
            <a:r>
              <a:rPr lang="en-US" altLang="zh-CN" sz="1200" dirty="0"/>
              <a:t>al., ICML 2013</a:t>
            </a:r>
            <a:r>
              <a:rPr lang="en-US" altLang="zh-CN" sz="1200" dirty="0" smtClean="0"/>
              <a:t>)</a:t>
            </a:r>
          </a:p>
          <a:p>
            <a:pPr lvl="1"/>
            <a:r>
              <a:rPr lang="en-US" altLang="zh-CN" sz="2400" dirty="0" smtClean="0">
                <a:solidFill>
                  <a:schemeClr val="accent2">
                    <a:lumMod val="75000"/>
                  </a:schemeClr>
                </a:solidFill>
              </a:rPr>
              <a:t>Hard to capture </a:t>
            </a:r>
            <a:r>
              <a:rPr lang="en-US" altLang="zh-CN" sz="2400" dirty="0" smtClean="0">
                <a:solidFill>
                  <a:srgbClr val="FF0000"/>
                </a:solidFill>
              </a:rPr>
              <a:t>long-term dependencies</a:t>
            </a:r>
            <a:endParaRPr lang="en-US" altLang="zh-CN" sz="2400" dirty="0">
              <a:solidFill>
                <a:srgbClr val="FF0000"/>
              </a:solidFill>
            </a:endParaRPr>
          </a:p>
          <a:p>
            <a:pPr lvl="2"/>
            <a:endParaRPr lang="en-US" altLang="zh-CN" dirty="0" smtClean="0"/>
          </a:p>
          <a:p>
            <a:pPr lvl="2"/>
            <a:endParaRPr lang="en-US" altLang="zh-CN" dirty="0" smtClean="0"/>
          </a:p>
        </p:txBody>
      </p:sp>
      <p:sp>
        <p:nvSpPr>
          <p:cNvPr id="3" name="标题 2"/>
          <p:cNvSpPr>
            <a:spLocks noGrp="1"/>
          </p:cNvSpPr>
          <p:nvPr>
            <p:ph type="title"/>
          </p:nvPr>
        </p:nvSpPr>
        <p:spPr/>
        <p:txBody>
          <a:bodyPr/>
          <a:lstStyle/>
          <a:p>
            <a:r>
              <a:rPr lang="en-US" altLang="zh-CN" dirty="0"/>
              <a:t>Recurrent Neural Network (RNN)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63</a:t>
            </a:fld>
            <a:endParaRPr lang="zh-CN" altLang="en-US"/>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589" y="3114000"/>
            <a:ext cx="5146355" cy="2970089"/>
          </a:xfrm>
          <a:prstGeom prst="rect">
            <a:avLst/>
          </a:prstGeom>
        </p:spPr>
      </p:pic>
      <p:sp>
        <p:nvSpPr>
          <p:cNvPr id="8" name="文本框 6"/>
          <p:cNvSpPr txBox="1"/>
          <p:nvPr/>
        </p:nvSpPr>
        <p:spPr>
          <a:xfrm>
            <a:off x="6190525" y="6476613"/>
            <a:ext cx="2115000"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200" dirty="0" smtClean="0"/>
              <a:t>Figure from Denny Britz </a:t>
            </a:r>
            <a:endParaRPr lang="zh-CN" altLang="en-US" sz="1200"/>
          </a:p>
        </p:txBody>
      </p:sp>
    </p:spTree>
    <p:extLst>
      <p:ext uri="{BB962C8B-B14F-4D97-AF65-F5344CB8AC3E}">
        <p14:creationId xmlns:p14="http://schemas.microsoft.com/office/powerpoint/2010/main" val="302624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79388" y="765175"/>
            <a:ext cx="8713092" cy="5616575"/>
          </a:xfrm>
        </p:spPr>
        <p:txBody>
          <a:bodyPr/>
          <a:lstStyle/>
          <a:p>
            <a:r>
              <a:rPr lang="en-US" altLang="zh-CN" dirty="0" smtClean="0">
                <a:solidFill>
                  <a:schemeClr val="accent2">
                    <a:lumMod val="75000"/>
                  </a:schemeClr>
                </a:solidFill>
              </a:rPr>
              <a:t>Long short-term memory </a:t>
            </a:r>
            <a:r>
              <a:rPr lang="en-US" altLang="zh-CN" sz="1100" b="0" dirty="0" smtClean="0"/>
              <a:t>(Hochreiter </a:t>
            </a:r>
            <a:r>
              <a:rPr lang="en-US" altLang="zh-CN" sz="1100" b="0" dirty="0"/>
              <a:t>and </a:t>
            </a:r>
            <a:r>
              <a:rPr lang="en-US" altLang="zh-CN" sz="1100" b="0" dirty="0" smtClean="0"/>
              <a:t>Schmidhuber 1997)</a:t>
            </a:r>
            <a:endParaRPr lang="en-US" altLang="zh-CN" b="0" dirty="0" smtClean="0">
              <a:solidFill>
                <a:srgbClr val="FF0000"/>
              </a:solidFill>
            </a:endParaRPr>
          </a:p>
          <a:p>
            <a:pPr lvl="1"/>
            <a:r>
              <a:rPr lang="en-US" altLang="zh-CN" dirty="0">
                <a:solidFill>
                  <a:schemeClr val="accent2">
                    <a:lumMod val="75000"/>
                  </a:schemeClr>
                </a:solidFill>
              </a:rPr>
              <a:t>A </a:t>
            </a:r>
            <a:r>
              <a:rPr lang="en-US" altLang="zh-CN" dirty="0">
                <a:solidFill>
                  <a:srgbClr val="FF0000"/>
                </a:solidFill>
              </a:rPr>
              <a:t>lasting</a:t>
            </a:r>
            <a:r>
              <a:rPr lang="en-US" altLang="zh-CN" dirty="0">
                <a:solidFill>
                  <a:schemeClr val="accent2">
                    <a:lumMod val="75000"/>
                  </a:schemeClr>
                </a:solidFill>
              </a:rPr>
              <a:t> </a:t>
            </a:r>
            <a:r>
              <a:rPr lang="en-US" altLang="zh-CN" dirty="0" smtClean="0">
                <a:solidFill>
                  <a:srgbClr val="FF0000"/>
                </a:solidFill>
              </a:rPr>
              <a:t>linear</a:t>
            </a:r>
            <a:r>
              <a:rPr lang="en-US" altLang="zh-CN" dirty="0" smtClean="0">
                <a:solidFill>
                  <a:schemeClr val="accent2">
                    <a:lumMod val="75000"/>
                  </a:schemeClr>
                </a:solidFill>
              </a:rPr>
              <a:t> memory</a:t>
            </a:r>
            <a:endParaRPr lang="en-US" altLang="zh-CN" dirty="0">
              <a:solidFill>
                <a:schemeClr val="accent2">
                  <a:lumMod val="75000"/>
                </a:schemeClr>
              </a:solidFill>
            </a:endParaRPr>
          </a:p>
          <a:p>
            <a:pPr lvl="2"/>
            <a:r>
              <a:rPr lang="en-US" altLang="zh-CN" dirty="0" smtClean="0"/>
              <a:t>Capture long distance dependency</a:t>
            </a:r>
          </a:p>
          <a:p>
            <a:pPr lvl="1"/>
            <a:r>
              <a:rPr lang="en-US" altLang="zh-CN" dirty="0">
                <a:solidFill>
                  <a:schemeClr val="accent2">
                    <a:lumMod val="75000"/>
                  </a:schemeClr>
                </a:solidFill>
              </a:rPr>
              <a:t>Three </a:t>
            </a:r>
            <a:r>
              <a:rPr lang="en-US" altLang="zh-CN" dirty="0">
                <a:solidFill>
                  <a:srgbClr val="FF0000"/>
                </a:solidFill>
              </a:rPr>
              <a:t>gates</a:t>
            </a:r>
            <a:r>
              <a:rPr lang="en-US" altLang="zh-CN" dirty="0">
                <a:solidFill>
                  <a:schemeClr val="accent2">
                    <a:lumMod val="75000"/>
                  </a:schemeClr>
                </a:solidFill>
              </a:rPr>
              <a:t>: </a:t>
            </a:r>
            <a:r>
              <a:rPr lang="en-US" altLang="zh-CN" dirty="0" smtClean="0">
                <a:solidFill>
                  <a:schemeClr val="accent2">
                    <a:lumMod val="75000"/>
                  </a:schemeClr>
                </a:solidFill>
              </a:rPr>
              <a:t>input, </a:t>
            </a:r>
            <a:r>
              <a:rPr lang="en-US" altLang="zh-CN" dirty="0">
                <a:solidFill>
                  <a:schemeClr val="accent2">
                    <a:lumMod val="75000"/>
                  </a:schemeClr>
                </a:solidFill>
              </a:rPr>
              <a:t>forget </a:t>
            </a:r>
            <a:r>
              <a:rPr lang="en-US" altLang="zh-CN" dirty="0" smtClean="0">
                <a:solidFill>
                  <a:schemeClr val="accent2">
                    <a:lumMod val="75000"/>
                  </a:schemeClr>
                </a:solidFill>
              </a:rPr>
              <a:t>and </a:t>
            </a:r>
            <a:r>
              <a:rPr lang="en-US" altLang="zh-CN" dirty="0">
                <a:solidFill>
                  <a:schemeClr val="accent2">
                    <a:lumMod val="75000"/>
                  </a:schemeClr>
                </a:solidFill>
              </a:rPr>
              <a:t>output </a:t>
            </a:r>
            <a:r>
              <a:rPr lang="en-US" altLang="zh-CN" dirty="0" smtClean="0">
                <a:solidFill>
                  <a:schemeClr val="accent2">
                    <a:lumMod val="75000"/>
                  </a:schemeClr>
                </a:solidFill>
              </a:rPr>
              <a:t>gates</a:t>
            </a:r>
          </a:p>
          <a:p>
            <a:pPr lvl="2"/>
            <a:r>
              <a:rPr lang="en-US" altLang="zh-CN" dirty="0"/>
              <a:t>C</a:t>
            </a:r>
            <a:r>
              <a:rPr lang="en-US" altLang="zh-CN" dirty="0" smtClean="0"/>
              <a:t>ontrol modification to the memory</a:t>
            </a:r>
            <a:endParaRPr lang="en-US" altLang="zh-CN" dirty="0"/>
          </a:p>
          <a:p>
            <a:pPr lvl="2"/>
            <a:endParaRPr lang="en-US" altLang="zh-CN" dirty="0" smtClean="0"/>
          </a:p>
        </p:txBody>
      </p:sp>
      <p:sp>
        <p:nvSpPr>
          <p:cNvPr id="3" name="标题 2"/>
          <p:cNvSpPr>
            <a:spLocks noGrp="1"/>
          </p:cNvSpPr>
          <p:nvPr>
            <p:ph type="title"/>
          </p:nvPr>
        </p:nvSpPr>
        <p:spPr/>
        <p:txBody>
          <a:bodyPr/>
          <a:lstStyle/>
          <a:p>
            <a:r>
              <a:rPr lang="en-US" altLang="zh-CN" dirty="0" smtClean="0"/>
              <a:t>Long Short-term Memory (LSTM)</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64</a:t>
            </a:fld>
            <a:endParaRPr lang="zh-CN" altLang="en-US"/>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000" y="3092405"/>
            <a:ext cx="6120680" cy="3289345"/>
          </a:xfrm>
          <a:prstGeom prst="rect">
            <a:avLst/>
          </a:prstGeom>
        </p:spPr>
      </p:pic>
    </p:spTree>
    <p:extLst>
      <p:ext uri="{BB962C8B-B14F-4D97-AF65-F5344CB8AC3E}">
        <p14:creationId xmlns:p14="http://schemas.microsoft.com/office/powerpoint/2010/main" val="342590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5" dur="500"/>
                                        <p:tgtEl>
                                          <p:spTgt spid="2">
                                            <p:txEl>
                                              <p:pRg st="3" end="3"/>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Introduction of Gates</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65</a:t>
            </a:fld>
            <a:endParaRPr lang="zh-CN" altLang="en-US"/>
          </a:p>
        </p:txBody>
      </p:sp>
      <p:pic>
        <p:nvPicPr>
          <p:cNvPr id="5" name="图片 4"/>
          <p:cNvPicPr>
            <a:picLocks noChangeAspect="1"/>
          </p:cNvPicPr>
          <p:nvPr/>
        </p:nvPicPr>
        <p:blipFill>
          <a:blip r:embed="rId2"/>
          <a:stretch>
            <a:fillRect/>
          </a:stretch>
        </p:blipFill>
        <p:spPr>
          <a:xfrm>
            <a:off x="7101703" y="980728"/>
            <a:ext cx="1585097" cy="1938696"/>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r="51066"/>
          <a:stretch/>
        </p:blipFill>
        <p:spPr>
          <a:xfrm>
            <a:off x="4849782" y="4077171"/>
            <a:ext cx="3992590" cy="2520132"/>
          </a:xfrm>
          <a:prstGeom prst="rect">
            <a:avLst/>
          </a:prstGeom>
        </p:spPr>
      </p:pic>
      <p:sp>
        <p:nvSpPr>
          <p:cNvPr id="2" name="内容占位符 1"/>
          <p:cNvSpPr>
            <a:spLocks noGrp="1"/>
          </p:cNvSpPr>
          <p:nvPr>
            <p:ph idx="1"/>
          </p:nvPr>
        </p:nvSpPr>
        <p:spPr/>
        <p:txBody>
          <a:bodyPr/>
          <a:lstStyle/>
          <a:p>
            <a:r>
              <a:rPr lang="en-US" altLang="zh-CN" dirty="0" smtClean="0">
                <a:solidFill>
                  <a:srgbClr val="FF0000"/>
                </a:solidFill>
              </a:rPr>
              <a:t>Gate</a:t>
            </a:r>
          </a:p>
          <a:p>
            <a:pPr lvl="1"/>
            <a:r>
              <a:rPr lang="en-US" altLang="zh-CN" dirty="0">
                <a:solidFill>
                  <a:schemeClr val="accent2">
                    <a:lumMod val="75000"/>
                  </a:schemeClr>
                </a:solidFill>
              </a:rPr>
              <a:t>S</a:t>
            </a:r>
            <a:r>
              <a:rPr lang="en-US" altLang="zh-CN" dirty="0" smtClean="0">
                <a:solidFill>
                  <a:schemeClr val="accent2">
                    <a:lumMod val="75000"/>
                  </a:schemeClr>
                </a:solidFill>
              </a:rPr>
              <a:t>igmoid-activated layer</a:t>
            </a:r>
          </a:p>
          <a:p>
            <a:pPr lvl="2"/>
            <a:r>
              <a:rPr lang="en-US" altLang="zh-CN" dirty="0" smtClean="0"/>
              <a:t>Output value from </a:t>
            </a:r>
            <a:r>
              <a:rPr lang="en-US" altLang="zh-CN" dirty="0" smtClean="0">
                <a:solidFill>
                  <a:srgbClr val="FF0000"/>
                </a:solidFill>
              </a:rPr>
              <a:t>0 to 1</a:t>
            </a:r>
          </a:p>
          <a:p>
            <a:pPr lvl="1"/>
            <a:r>
              <a:rPr lang="en-US" altLang="zh-CN" dirty="0" smtClean="0">
                <a:solidFill>
                  <a:schemeClr val="accent2">
                    <a:lumMod val="75000"/>
                  </a:schemeClr>
                </a:solidFill>
              </a:rPr>
              <a:t>Member-wise multiplication</a:t>
            </a:r>
          </a:p>
          <a:p>
            <a:pPr lvl="2"/>
            <a:r>
              <a:rPr lang="en-US" altLang="zh-CN" dirty="0" smtClean="0"/>
              <a:t>How much to </a:t>
            </a:r>
            <a:r>
              <a:rPr lang="en-US" altLang="zh-CN" dirty="0" smtClean="0">
                <a:solidFill>
                  <a:srgbClr val="FF0000"/>
                </a:solidFill>
              </a:rPr>
              <a:t>flow through</a:t>
            </a:r>
          </a:p>
          <a:p>
            <a:r>
              <a:rPr lang="en-US" altLang="zh-CN" dirty="0" smtClean="0">
                <a:solidFill>
                  <a:srgbClr val="FF0000"/>
                </a:solidFill>
              </a:rPr>
              <a:t>Gates in LSTM</a:t>
            </a:r>
          </a:p>
          <a:p>
            <a:pPr lvl="1"/>
            <a:r>
              <a:rPr lang="en-US" altLang="zh-CN" dirty="0" smtClean="0">
                <a:solidFill>
                  <a:srgbClr val="00B050"/>
                </a:solidFill>
              </a:rPr>
              <a:t>Forget gate</a:t>
            </a:r>
          </a:p>
          <a:p>
            <a:pPr lvl="2"/>
            <a:r>
              <a:rPr lang="en-US" altLang="zh-CN" dirty="0" smtClean="0"/>
              <a:t>How much </a:t>
            </a:r>
            <a:r>
              <a:rPr lang="en-US" altLang="zh-CN" dirty="0" smtClean="0">
                <a:solidFill>
                  <a:schemeClr val="accent2">
                    <a:lumMod val="75000"/>
                  </a:schemeClr>
                </a:solidFill>
              </a:rPr>
              <a:t>old memory </a:t>
            </a:r>
            <a:r>
              <a:rPr lang="en-US" altLang="zh-CN" dirty="0" smtClean="0"/>
              <a:t>needs to be </a:t>
            </a:r>
            <a:r>
              <a:rPr lang="en-US" altLang="zh-CN" dirty="0" smtClean="0">
                <a:solidFill>
                  <a:srgbClr val="FF0000"/>
                </a:solidFill>
              </a:rPr>
              <a:t>remembered</a:t>
            </a:r>
            <a:endParaRPr lang="en-US" altLang="zh-CN" dirty="0" smtClean="0"/>
          </a:p>
        </p:txBody>
      </p:sp>
      <p:sp>
        <p:nvSpPr>
          <p:cNvPr id="9" name="文本框 8"/>
          <p:cNvSpPr txBox="1"/>
          <p:nvPr/>
        </p:nvSpPr>
        <p:spPr>
          <a:xfrm>
            <a:off x="5382001" y="6500039"/>
            <a:ext cx="2901698"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200" dirty="0" smtClean="0"/>
              <a:t>Some Picture from Christopher Olah</a:t>
            </a:r>
            <a:endParaRPr lang="zh-CN" altLang="en-US" sz="1200" dirty="0"/>
          </a:p>
        </p:txBody>
      </p:sp>
    </p:spTree>
    <p:extLst>
      <p:ext uri="{BB962C8B-B14F-4D97-AF65-F5344CB8AC3E}">
        <p14:creationId xmlns:p14="http://schemas.microsoft.com/office/powerpoint/2010/main" val="167330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0" dur="500"/>
                                        <p:tgtEl>
                                          <p:spTgt spid="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5" dur="500"/>
                                        <p:tgtEl>
                                          <p:spTgt spid="2">
                                            <p:txEl>
                                              <p:pRg st="3" end="3"/>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randombar(horizontal)">
                                      <p:cBhvr>
                                        <p:cTn id="29" dur="500"/>
                                        <p:tgtEl>
                                          <p:spTgt spid="2">
                                            <p:txEl>
                                              <p:pRg st="6" end="6"/>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rgbClr val="FF0000"/>
                </a:solidFill>
              </a:rPr>
              <a:t>Gate</a:t>
            </a:r>
          </a:p>
          <a:p>
            <a:pPr lvl="1"/>
            <a:r>
              <a:rPr lang="en-US" altLang="zh-CN" dirty="0" smtClean="0">
                <a:solidFill>
                  <a:schemeClr val="accent2">
                    <a:lumMod val="75000"/>
                  </a:schemeClr>
                </a:solidFill>
              </a:rPr>
              <a:t>Sigmoid-activated </a:t>
            </a:r>
            <a:r>
              <a:rPr lang="en-US" altLang="zh-CN" dirty="0">
                <a:solidFill>
                  <a:schemeClr val="accent2">
                    <a:lumMod val="75000"/>
                  </a:schemeClr>
                </a:solidFill>
              </a:rPr>
              <a:t>layer</a:t>
            </a:r>
          </a:p>
          <a:p>
            <a:pPr lvl="2"/>
            <a:r>
              <a:rPr lang="en-US" altLang="zh-CN" dirty="0"/>
              <a:t>Output value from </a:t>
            </a:r>
            <a:r>
              <a:rPr lang="en-US" altLang="zh-CN" dirty="0">
                <a:solidFill>
                  <a:srgbClr val="FF0000"/>
                </a:solidFill>
              </a:rPr>
              <a:t>0 to 1</a:t>
            </a:r>
          </a:p>
          <a:p>
            <a:pPr lvl="1"/>
            <a:r>
              <a:rPr lang="en-US" altLang="zh-CN" dirty="0">
                <a:solidFill>
                  <a:schemeClr val="accent2">
                    <a:lumMod val="75000"/>
                  </a:schemeClr>
                </a:solidFill>
              </a:rPr>
              <a:t>Member-wise multiplication</a:t>
            </a:r>
          </a:p>
          <a:p>
            <a:pPr lvl="2"/>
            <a:r>
              <a:rPr lang="en-US" altLang="zh-CN" dirty="0"/>
              <a:t>How much to </a:t>
            </a:r>
            <a:r>
              <a:rPr lang="en-US" altLang="zh-CN" dirty="0">
                <a:solidFill>
                  <a:srgbClr val="FF0000"/>
                </a:solidFill>
              </a:rPr>
              <a:t>flow through</a:t>
            </a:r>
          </a:p>
          <a:p>
            <a:r>
              <a:rPr lang="en-US" altLang="zh-CN" dirty="0">
                <a:solidFill>
                  <a:srgbClr val="FF0000"/>
                </a:solidFill>
              </a:rPr>
              <a:t>Gates in LSTM</a:t>
            </a:r>
          </a:p>
          <a:p>
            <a:pPr lvl="1"/>
            <a:r>
              <a:rPr lang="en-US" altLang="zh-CN" dirty="0">
                <a:solidFill>
                  <a:schemeClr val="accent2">
                    <a:lumMod val="75000"/>
                  </a:schemeClr>
                </a:solidFill>
              </a:rPr>
              <a:t>Forget gate</a:t>
            </a:r>
          </a:p>
          <a:p>
            <a:pPr lvl="2"/>
            <a:r>
              <a:rPr lang="en-US" altLang="zh-CN" dirty="0"/>
              <a:t>How much </a:t>
            </a:r>
            <a:r>
              <a:rPr lang="en-US" altLang="zh-CN" dirty="0">
                <a:solidFill>
                  <a:srgbClr val="FF0000"/>
                </a:solidFill>
              </a:rPr>
              <a:t>old memory </a:t>
            </a:r>
            <a:r>
              <a:rPr lang="en-US" altLang="zh-CN" dirty="0"/>
              <a:t>needs to be </a:t>
            </a:r>
            <a:r>
              <a:rPr lang="en-US" altLang="zh-CN" dirty="0">
                <a:solidFill>
                  <a:srgbClr val="FF0000"/>
                </a:solidFill>
              </a:rPr>
              <a:t>remembered</a:t>
            </a:r>
            <a:endParaRPr lang="en-US" altLang="zh-CN" dirty="0"/>
          </a:p>
          <a:p>
            <a:pPr lvl="1"/>
            <a:r>
              <a:rPr lang="en-US" altLang="zh-CN" dirty="0" smtClean="0">
                <a:solidFill>
                  <a:schemeClr val="accent2">
                    <a:lumMod val="75000"/>
                  </a:schemeClr>
                </a:solidFill>
              </a:rPr>
              <a:t>Input gate</a:t>
            </a:r>
          </a:p>
        </p:txBody>
      </p:sp>
      <p:sp>
        <p:nvSpPr>
          <p:cNvPr id="3" name="标题 2"/>
          <p:cNvSpPr>
            <a:spLocks noGrp="1"/>
          </p:cNvSpPr>
          <p:nvPr>
            <p:ph type="title"/>
          </p:nvPr>
        </p:nvSpPr>
        <p:spPr/>
        <p:txBody>
          <a:bodyPr/>
          <a:lstStyle/>
          <a:p>
            <a:r>
              <a:rPr lang="en-US" altLang="zh-CN" dirty="0" smtClean="0"/>
              <a:t>Introduction of Gates</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66</a:t>
            </a:fld>
            <a:endParaRPr lang="zh-CN" altLang="en-US"/>
          </a:p>
        </p:txBody>
      </p:sp>
      <p:pic>
        <p:nvPicPr>
          <p:cNvPr id="5" name="图片 4"/>
          <p:cNvPicPr>
            <a:picLocks noChangeAspect="1"/>
          </p:cNvPicPr>
          <p:nvPr/>
        </p:nvPicPr>
        <p:blipFill>
          <a:blip r:embed="rId2"/>
          <a:stretch>
            <a:fillRect/>
          </a:stretch>
        </p:blipFill>
        <p:spPr>
          <a:xfrm>
            <a:off x="7101703" y="980728"/>
            <a:ext cx="1585097" cy="1938696"/>
          </a:xfrm>
          <a:prstGeom prst="rect">
            <a:avLst/>
          </a:prstGeom>
        </p:spPr>
      </p:pic>
      <p:pic>
        <p:nvPicPr>
          <p:cNvPr id="7" name="图片 6"/>
          <p:cNvPicPr>
            <a:picLocks noChangeAspect="1"/>
          </p:cNvPicPr>
          <p:nvPr/>
        </p:nvPicPr>
        <p:blipFill rotWithShape="1">
          <a:blip r:embed="rId3"/>
          <a:srcRect r="50429"/>
          <a:stretch/>
        </p:blipFill>
        <p:spPr>
          <a:xfrm>
            <a:off x="5032232" y="3906726"/>
            <a:ext cx="4140284" cy="2578832"/>
          </a:xfrm>
          <a:prstGeom prst="rect">
            <a:avLst/>
          </a:prstGeom>
        </p:spPr>
      </p:pic>
      <p:sp>
        <p:nvSpPr>
          <p:cNvPr id="9" name="文本框 8"/>
          <p:cNvSpPr txBox="1"/>
          <p:nvPr/>
        </p:nvSpPr>
        <p:spPr>
          <a:xfrm>
            <a:off x="5382001" y="6500039"/>
            <a:ext cx="2901698"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200" dirty="0" smtClean="0"/>
              <a:t>Some Picture from Christopher Olah</a:t>
            </a:r>
            <a:endParaRPr lang="zh-CN" altLang="en-US" sz="1200" dirty="0"/>
          </a:p>
        </p:txBody>
      </p:sp>
    </p:spTree>
    <p:extLst>
      <p:ext uri="{BB962C8B-B14F-4D97-AF65-F5344CB8AC3E}">
        <p14:creationId xmlns:p14="http://schemas.microsoft.com/office/powerpoint/2010/main" val="74487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 calcmode="lin" valueType="num">
                                      <p:cBhvr additive="base">
                                        <p:cTn id="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rgbClr val="FF0000"/>
                </a:solidFill>
              </a:rPr>
              <a:t>Gate</a:t>
            </a:r>
          </a:p>
          <a:p>
            <a:pPr lvl="1"/>
            <a:r>
              <a:rPr lang="en-US" altLang="zh-CN" dirty="0" smtClean="0">
                <a:solidFill>
                  <a:schemeClr val="accent2">
                    <a:lumMod val="75000"/>
                  </a:schemeClr>
                </a:solidFill>
              </a:rPr>
              <a:t>Sigmoid-activated </a:t>
            </a:r>
            <a:r>
              <a:rPr lang="en-US" altLang="zh-CN" dirty="0">
                <a:solidFill>
                  <a:schemeClr val="accent2">
                    <a:lumMod val="75000"/>
                  </a:schemeClr>
                </a:solidFill>
              </a:rPr>
              <a:t>layer</a:t>
            </a:r>
          </a:p>
          <a:p>
            <a:pPr lvl="2"/>
            <a:r>
              <a:rPr lang="en-US" altLang="zh-CN" dirty="0"/>
              <a:t>Output value from </a:t>
            </a:r>
            <a:r>
              <a:rPr lang="en-US" altLang="zh-CN" dirty="0">
                <a:solidFill>
                  <a:srgbClr val="FF0000"/>
                </a:solidFill>
              </a:rPr>
              <a:t>0 to 1</a:t>
            </a:r>
          </a:p>
          <a:p>
            <a:pPr lvl="1"/>
            <a:r>
              <a:rPr lang="en-US" altLang="zh-CN" dirty="0">
                <a:solidFill>
                  <a:schemeClr val="accent2">
                    <a:lumMod val="75000"/>
                  </a:schemeClr>
                </a:solidFill>
              </a:rPr>
              <a:t>Member-wise multiplication</a:t>
            </a:r>
          </a:p>
          <a:p>
            <a:pPr lvl="2"/>
            <a:r>
              <a:rPr lang="en-US" altLang="zh-CN" dirty="0"/>
              <a:t>How much to </a:t>
            </a:r>
            <a:r>
              <a:rPr lang="en-US" altLang="zh-CN" dirty="0">
                <a:solidFill>
                  <a:srgbClr val="FF0000"/>
                </a:solidFill>
              </a:rPr>
              <a:t>flow through</a:t>
            </a:r>
          </a:p>
          <a:p>
            <a:r>
              <a:rPr lang="en-US" altLang="zh-CN" dirty="0">
                <a:solidFill>
                  <a:srgbClr val="FF0000"/>
                </a:solidFill>
              </a:rPr>
              <a:t>Gates in LSTM</a:t>
            </a:r>
          </a:p>
          <a:p>
            <a:pPr lvl="1"/>
            <a:r>
              <a:rPr lang="en-US" altLang="zh-CN" dirty="0">
                <a:solidFill>
                  <a:schemeClr val="accent2">
                    <a:lumMod val="75000"/>
                  </a:schemeClr>
                </a:solidFill>
              </a:rPr>
              <a:t>Forget gate</a:t>
            </a:r>
          </a:p>
          <a:p>
            <a:pPr lvl="2"/>
            <a:r>
              <a:rPr lang="en-US" altLang="zh-CN" dirty="0"/>
              <a:t>How much </a:t>
            </a:r>
            <a:r>
              <a:rPr lang="en-US" altLang="zh-CN" dirty="0">
                <a:solidFill>
                  <a:srgbClr val="FF0000"/>
                </a:solidFill>
              </a:rPr>
              <a:t>old memory </a:t>
            </a:r>
            <a:r>
              <a:rPr lang="en-US" altLang="zh-CN" dirty="0"/>
              <a:t>needs to be </a:t>
            </a:r>
            <a:r>
              <a:rPr lang="en-US" altLang="zh-CN" dirty="0">
                <a:solidFill>
                  <a:srgbClr val="FF0000"/>
                </a:solidFill>
              </a:rPr>
              <a:t>remembered</a:t>
            </a:r>
            <a:endParaRPr lang="en-US" altLang="zh-CN" dirty="0"/>
          </a:p>
          <a:p>
            <a:pPr lvl="1"/>
            <a:r>
              <a:rPr lang="en-US" altLang="zh-CN" dirty="0" smtClean="0">
                <a:solidFill>
                  <a:schemeClr val="accent2">
                    <a:lumMod val="75000"/>
                  </a:schemeClr>
                </a:solidFill>
              </a:rPr>
              <a:t>Input gate</a:t>
            </a:r>
          </a:p>
          <a:p>
            <a:pPr lvl="1"/>
            <a:r>
              <a:rPr lang="en-US" altLang="zh-CN" dirty="0">
                <a:solidFill>
                  <a:schemeClr val="accent2">
                    <a:lumMod val="75000"/>
                  </a:schemeClr>
                </a:solidFill>
              </a:rPr>
              <a:t>Output </a:t>
            </a:r>
            <a:r>
              <a:rPr lang="en-US" altLang="zh-CN" dirty="0" smtClean="0">
                <a:solidFill>
                  <a:schemeClr val="accent2">
                    <a:lumMod val="75000"/>
                  </a:schemeClr>
                </a:solidFill>
              </a:rPr>
              <a:t>gate</a:t>
            </a:r>
            <a:endParaRPr lang="en-US" altLang="zh-CN" dirty="0">
              <a:solidFill>
                <a:schemeClr val="accent2">
                  <a:lumMod val="75000"/>
                </a:schemeClr>
              </a:solidFill>
            </a:endParaRPr>
          </a:p>
        </p:txBody>
      </p:sp>
      <p:sp>
        <p:nvSpPr>
          <p:cNvPr id="3" name="标题 2"/>
          <p:cNvSpPr>
            <a:spLocks noGrp="1"/>
          </p:cNvSpPr>
          <p:nvPr>
            <p:ph type="title"/>
          </p:nvPr>
        </p:nvSpPr>
        <p:spPr/>
        <p:txBody>
          <a:bodyPr/>
          <a:lstStyle/>
          <a:p>
            <a:r>
              <a:rPr lang="en-US" altLang="zh-CN" dirty="0" smtClean="0"/>
              <a:t>Introduction of Gates</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67</a:t>
            </a:fld>
            <a:endParaRPr lang="zh-CN" altLang="en-US"/>
          </a:p>
        </p:txBody>
      </p:sp>
      <p:pic>
        <p:nvPicPr>
          <p:cNvPr id="5" name="图片 4"/>
          <p:cNvPicPr>
            <a:picLocks noChangeAspect="1"/>
          </p:cNvPicPr>
          <p:nvPr/>
        </p:nvPicPr>
        <p:blipFill>
          <a:blip r:embed="rId2"/>
          <a:stretch>
            <a:fillRect/>
          </a:stretch>
        </p:blipFill>
        <p:spPr>
          <a:xfrm>
            <a:off x="7101703" y="980728"/>
            <a:ext cx="1585097" cy="1938696"/>
          </a:xfrm>
          <a:prstGeom prst="rect">
            <a:avLst/>
          </a:prstGeom>
        </p:spPr>
      </p:pic>
      <p:sp>
        <p:nvSpPr>
          <p:cNvPr id="9" name="文本框 8"/>
          <p:cNvSpPr txBox="1"/>
          <p:nvPr/>
        </p:nvSpPr>
        <p:spPr>
          <a:xfrm>
            <a:off x="5382001" y="6500039"/>
            <a:ext cx="2901698"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200" dirty="0" smtClean="0"/>
              <a:t>Some Picture from Christopher Olah</a:t>
            </a:r>
            <a:endParaRPr lang="zh-CN" altLang="en-US" sz="1200" dirty="0"/>
          </a:p>
        </p:txBody>
      </p:sp>
      <p:pic>
        <p:nvPicPr>
          <p:cNvPr id="8" name="图片 7"/>
          <p:cNvPicPr>
            <a:picLocks noChangeAspect="1"/>
          </p:cNvPicPr>
          <p:nvPr/>
        </p:nvPicPr>
        <p:blipFill rotWithShape="1">
          <a:blip r:embed="rId3"/>
          <a:srcRect r="49138"/>
          <a:stretch/>
        </p:blipFill>
        <p:spPr>
          <a:xfrm>
            <a:off x="4895870" y="3991037"/>
            <a:ext cx="4248130" cy="2578832"/>
          </a:xfrm>
          <a:prstGeom prst="rect">
            <a:avLst/>
          </a:prstGeom>
        </p:spPr>
      </p:pic>
    </p:spTree>
    <p:extLst>
      <p:ext uri="{BB962C8B-B14F-4D97-AF65-F5344CB8AC3E}">
        <p14:creationId xmlns:p14="http://schemas.microsoft.com/office/powerpoint/2010/main" val="49269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 calcmode="lin" valueType="num">
                                      <p:cBhvr additive="base">
                                        <p:cTn id="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1"/>
          <p:cNvSpPr txBox="1">
            <a:spLocks/>
          </p:cNvSpPr>
          <p:nvPr/>
        </p:nvSpPr>
        <p:spPr bwMode="auto">
          <a:xfrm>
            <a:off x="4644008" y="765174"/>
            <a:ext cx="4320604"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7030A0"/>
              </a:buClr>
              <a:buSzPct val="80000"/>
              <a:buFont typeface="Wingdings" pitchFamily="2" charset="2"/>
              <a:buChar char="p"/>
              <a:defRPr sz="28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ct val="0"/>
              </a:spcAft>
              <a:buClr>
                <a:srgbClr val="00B0F0"/>
              </a:buClr>
              <a:buSzPct val="70000"/>
              <a:buFont typeface="Wingdings" pitchFamily="2" charset="2"/>
              <a:buChar char="p"/>
              <a:defRPr sz="2400">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ct val="0"/>
              </a:spcAft>
              <a:buClr>
                <a:srgbClr val="7030A0"/>
              </a:buClr>
              <a:buSzPct val="65000"/>
              <a:buFont typeface="Wingdings" pitchFamily="2" charset="2"/>
              <a:buChar char="n"/>
              <a:defRPr sz="2000">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ct val="0"/>
              </a:spcAft>
              <a:buClr>
                <a:schemeClr val="hlink"/>
              </a:buClr>
              <a:buSzPct val="60000"/>
              <a:buFont typeface="Wingdings" pitchFamily="2" charset="2"/>
              <a:buChar char="n"/>
              <a:defRPr sz="1800">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lr>
                <a:schemeClr val="bg2"/>
              </a:buClr>
              <a:buSzPct val="40000"/>
              <a:buFont typeface="Wingdings" pitchFamily="2" charset="2"/>
              <a:buChar char="n"/>
              <a:defRPr sz="180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pPr marL="0" indent="0">
              <a:buNone/>
            </a:pPr>
            <a:endParaRPr lang="en-US" altLang="zh-CN" kern="0" dirty="0" smtClean="0"/>
          </a:p>
          <a:p>
            <a:pPr>
              <a:spcAft>
                <a:spcPts val="1200"/>
              </a:spcAft>
            </a:pPr>
            <a:r>
              <a:rPr lang="en-US" altLang="zh-CN" sz="2400" dirty="0">
                <a:solidFill>
                  <a:schemeClr val="accent2">
                    <a:lumMod val="75000"/>
                  </a:schemeClr>
                </a:solidFill>
              </a:rPr>
              <a:t>LSTM</a:t>
            </a:r>
          </a:p>
          <a:p>
            <a:pPr lvl="1"/>
            <a:r>
              <a:rPr lang="en-US" altLang="zh-CN" kern="0" dirty="0" smtClean="0">
                <a:solidFill>
                  <a:srgbClr val="FF0000"/>
                </a:solidFill>
              </a:rPr>
              <a:t>Situation-aware</a:t>
            </a:r>
          </a:p>
          <a:p>
            <a:endParaRPr lang="en-US" altLang="zh-CN" kern="0" dirty="0" smtClean="0"/>
          </a:p>
        </p:txBody>
      </p:sp>
      <p:sp>
        <p:nvSpPr>
          <p:cNvPr id="2" name="内容占位符 1"/>
          <p:cNvSpPr>
            <a:spLocks noGrp="1"/>
          </p:cNvSpPr>
          <p:nvPr>
            <p:ph idx="1"/>
          </p:nvPr>
        </p:nvSpPr>
        <p:spPr>
          <a:xfrm>
            <a:off x="179388" y="765175"/>
            <a:ext cx="4320604" cy="5616575"/>
          </a:xfrm>
        </p:spPr>
        <p:txBody>
          <a:bodyPr/>
          <a:lstStyle/>
          <a:p>
            <a:endParaRPr lang="en-US" altLang="zh-CN" dirty="0" smtClean="0"/>
          </a:p>
          <a:p>
            <a:r>
              <a:rPr lang="en-US" altLang="zh-CN" dirty="0" smtClean="0">
                <a:solidFill>
                  <a:schemeClr val="accent2">
                    <a:lumMod val="75000"/>
                  </a:schemeClr>
                </a:solidFill>
              </a:rPr>
              <a:t>RNN</a:t>
            </a:r>
          </a:p>
          <a:p>
            <a:pPr lvl="1"/>
            <a:r>
              <a:rPr lang="en-US" altLang="zh-CN" dirty="0" smtClean="0">
                <a:solidFill>
                  <a:srgbClr val="FF0000"/>
                </a:solidFill>
              </a:rPr>
              <a:t>Vanishing</a:t>
            </a:r>
            <a:r>
              <a:rPr lang="en-US" altLang="zh-CN" dirty="0" smtClean="0"/>
              <a:t> influence</a:t>
            </a:r>
          </a:p>
        </p:txBody>
      </p:sp>
      <p:sp>
        <p:nvSpPr>
          <p:cNvPr id="3" name="标题 2"/>
          <p:cNvSpPr>
            <a:spLocks noGrp="1"/>
          </p:cNvSpPr>
          <p:nvPr>
            <p:ph type="title"/>
          </p:nvPr>
        </p:nvSpPr>
        <p:spPr/>
        <p:txBody>
          <a:bodyPr/>
          <a:lstStyle/>
          <a:p>
            <a:r>
              <a:rPr lang="en-US" altLang="zh-CN" dirty="0" smtClean="0"/>
              <a:t>Introduction of Gates</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68</a:t>
            </a:fld>
            <a:endParaRPr lang="zh-CN" altLang="en-US"/>
          </a:p>
        </p:txBody>
      </p:sp>
      <p:grpSp>
        <p:nvGrpSpPr>
          <p:cNvPr id="92" name="组合 91"/>
          <p:cNvGrpSpPr/>
          <p:nvPr/>
        </p:nvGrpSpPr>
        <p:grpSpPr>
          <a:xfrm>
            <a:off x="183680" y="3216227"/>
            <a:ext cx="3958053" cy="2030629"/>
            <a:chOff x="200436" y="3573016"/>
            <a:chExt cx="3620778" cy="1845786"/>
          </a:xfrm>
        </p:grpSpPr>
        <p:grpSp>
          <p:nvGrpSpPr>
            <p:cNvPr id="79" name="组合 78"/>
            <p:cNvGrpSpPr/>
            <p:nvPr/>
          </p:nvGrpSpPr>
          <p:grpSpPr>
            <a:xfrm>
              <a:off x="957237" y="3573016"/>
              <a:ext cx="2849614" cy="1583360"/>
              <a:chOff x="957237" y="3573016"/>
              <a:chExt cx="2849614" cy="1583360"/>
            </a:xfrm>
          </p:grpSpPr>
          <p:grpSp>
            <p:nvGrpSpPr>
              <p:cNvPr id="47" name="组合 46"/>
              <p:cNvGrpSpPr/>
              <p:nvPr/>
            </p:nvGrpSpPr>
            <p:grpSpPr>
              <a:xfrm>
                <a:off x="957237" y="3573016"/>
                <a:ext cx="1553470" cy="1580308"/>
                <a:chOff x="957237" y="3573016"/>
                <a:chExt cx="1553470" cy="1580308"/>
              </a:xfrm>
            </p:grpSpPr>
            <p:grpSp>
              <p:nvGrpSpPr>
                <p:cNvPr id="31" name="组合 30"/>
                <p:cNvGrpSpPr/>
                <p:nvPr/>
              </p:nvGrpSpPr>
              <p:grpSpPr>
                <a:xfrm>
                  <a:off x="957237" y="3573461"/>
                  <a:ext cx="675011" cy="1579863"/>
                  <a:chOff x="957237" y="3573461"/>
                  <a:chExt cx="675011" cy="1579863"/>
                </a:xfrm>
              </p:grpSpPr>
              <p:grpSp>
                <p:nvGrpSpPr>
                  <p:cNvPr id="21" name="组合 20"/>
                  <p:cNvGrpSpPr/>
                  <p:nvPr/>
                </p:nvGrpSpPr>
                <p:grpSpPr>
                  <a:xfrm>
                    <a:off x="957237" y="3573461"/>
                    <a:ext cx="228600" cy="1577256"/>
                    <a:chOff x="957237" y="3573461"/>
                    <a:chExt cx="228600" cy="1577256"/>
                  </a:xfrm>
                </p:grpSpPr>
                <p:sp>
                  <p:nvSpPr>
                    <p:cNvPr id="9" name="流程图: 联系 8"/>
                    <p:cNvSpPr/>
                    <p:nvPr/>
                  </p:nvSpPr>
                  <p:spPr bwMode="blackWhite">
                    <a:xfrm>
                      <a:off x="957237" y="3573461"/>
                      <a:ext cx="228600" cy="228600"/>
                    </a:xfrm>
                    <a:prstGeom prst="flowChartConnector">
                      <a:avLst/>
                    </a:prstGeom>
                    <a:solidFill>
                      <a:schemeClr val="tx1">
                        <a:alpha val="99000"/>
                      </a:schemeClr>
                    </a:solidFill>
                    <a:ln>
                      <a:noFill/>
                    </a:ln>
                    <a:extLst/>
                  </p:spPr>
                  <p:txBody>
                    <a:bodyPr rtlCol="0" anchor="ctr"/>
                    <a:lstStyle/>
                    <a:p>
                      <a:pPr algn="ctr"/>
                      <a:endParaRPr lang="zh-CN" altLang="en-US"/>
                    </a:p>
                  </p:txBody>
                </p:sp>
                <p:sp>
                  <p:nvSpPr>
                    <p:cNvPr id="10" name="流程图: 联系 9"/>
                    <p:cNvSpPr/>
                    <p:nvPr/>
                  </p:nvSpPr>
                  <p:spPr bwMode="blackWhite">
                    <a:xfrm>
                      <a:off x="957237" y="4221088"/>
                      <a:ext cx="228600" cy="228600"/>
                    </a:xfrm>
                    <a:prstGeom prst="flowChartConnector">
                      <a:avLst/>
                    </a:prstGeom>
                    <a:solidFill>
                      <a:schemeClr val="tx1">
                        <a:alpha val="99000"/>
                      </a:schemeClr>
                    </a:solidFill>
                    <a:ln>
                      <a:noFill/>
                    </a:ln>
                    <a:extLst/>
                  </p:spPr>
                  <p:txBody>
                    <a:bodyPr rtlCol="0" anchor="ctr"/>
                    <a:lstStyle/>
                    <a:p>
                      <a:pPr algn="ctr"/>
                      <a:endParaRPr lang="zh-CN" altLang="en-US"/>
                    </a:p>
                  </p:txBody>
                </p:sp>
                <p:sp>
                  <p:nvSpPr>
                    <p:cNvPr id="11" name="流程图: 联系 10"/>
                    <p:cNvSpPr/>
                    <p:nvPr/>
                  </p:nvSpPr>
                  <p:spPr bwMode="blackWhite">
                    <a:xfrm>
                      <a:off x="957237" y="4922117"/>
                      <a:ext cx="228600" cy="228600"/>
                    </a:xfrm>
                    <a:prstGeom prst="flowChartConnector">
                      <a:avLst/>
                    </a:prstGeom>
                    <a:solidFill>
                      <a:schemeClr val="tx1">
                        <a:alpha val="99000"/>
                      </a:schemeClr>
                    </a:solidFill>
                    <a:ln>
                      <a:noFill/>
                    </a:ln>
                    <a:extLst/>
                  </p:spPr>
                  <p:txBody>
                    <a:bodyPr rtlCol="0" anchor="ctr"/>
                    <a:lstStyle/>
                    <a:p>
                      <a:pPr algn="ctr"/>
                      <a:endParaRPr lang="zh-CN" altLang="en-US"/>
                    </a:p>
                  </p:txBody>
                </p:sp>
                <p:cxnSp>
                  <p:nvCxnSpPr>
                    <p:cNvPr id="13" name="直接箭头连接符 12"/>
                    <p:cNvCxnSpPr>
                      <a:stCxn id="11" idx="0"/>
                      <a:endCxn id="10"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10" idx="0"/>
                      <a:endCxn id="9"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1403648" y="3576068"/>
                    <a:ext cx="228600" cy="1577256"/>
                    <a:chOff x="957237" y="3573461"/>
                    <a:chExt cx="228600" cy="1577256"/>
                  </a:xfrm>
                </p:grpSpPr>
                <p:sp>
                  <p:nvSpPr>
                    <p:cNvPr id="23" name="流程图: 联系 22"/>
                    <p:cNvSpPr/>
                    <p:nvPr/>
                  </p:nvSpPr>
                  <p:spPr bwMode="blackWhite">
                    <a:xfrm>
                      <a:off x="957237" y="3573461"/>
                      <a:ext cx="228600" cy="228600"/>
                    </a:xfrm>
                    <a:prstGeom prst="flowChartConnector">
                      <a:avLst/>
                    </a:prstGeom>
                    <a:solidFill>
                      <a:schemeClr val="tx2">
                        <a:lumMod val="50000"/>
                        <a:alpha val="99000"/>
                      </a:schemeClr>
                    </a:solidFill>
                    <a:ln>
                      <a:noFill/>
                    </a:ln>
                    <a:extLst/>
                  </p:spPr>
                  <p:txBody>
                    <a:bodyPr rtlCol="0" anchor="ctr"/>
                    <a:lstStyle/>
                    <a:p>
                      <a:pPr algn="ctr"/>
                      <a:endParaRPr lang="zh-CN" altLang="en-US"/>
                    </a:p>
                  </p:txBody>
                </p:sp>
                <p:sp>
                  <p:nvSpPr>
                    <p:cNvPr id="24" name="流程图: 联系 23"/>
                    <p:cNvSpPr/>
                    <p:nvPr/>
                  </p:nvSpPr>
                  <p:spPr bwMode="blackWhite">
                    <a:xfrm>
                      <a:off x="957237" y="4221088"/>
                      <a:ext cx="228600" cy="228600"/>
                    </a:xfrm>
                    <a:prstGeom prst="flowChartConnector">
                      <a:avLst/>
                    </a:prstGeom>
                    <a:solidFill>
                      <a:schemeClr val="tx2">
                        <a:lumMod val="50000"/>
                        <a:alpha val="99000"/>
                      </a:schemeClr>
                    </a:solidFill>
                    <a:ln>
                      <a:noFill/>
                    </a:ln>
                    <a:extLst/>
                  </p:spPr>
                  <p:txBody>
                    <a:bodyPr rtlCol="0" anchor="ctr"/>
                    <a:lstStyle/>
                    <a:p>
                      <a:pPr algn="ctr"/>
                      <a:endParaRPr lang="zh-CN" altLang="en-US"/>
                    </a:p>
                  </p:txBody>
                </p:sp>
                <p:sp>
                  <p:nvSpPr>
                    <p:cNvPr id="25" name="流程图: 联系 24"/>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26" name="直接箭头连接符 25"/>
                    <p:cNvCxnSpPr>
                      <a:stCxn id="25" idx="0"/>
                      <a:endCxn id="24"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24" idx="0"/>
                      <a:endCxn id="23"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8" name="直接箭头连接符 27"/>
                  <p:cNvCxnSpPr>
                    <a:stCxn id="10" idx="6"/>
                    <a:endCxn id="24" idx="2"/>
                  </p:cNvCxnSpPr>
                  <p:nvPr/>
                </p:nvCxnSpPr>
                <p:spPr>
                  <a:xfrm>
                    <a:off x="1185837" y="4335388"/>
                    <a:ext cx="217811"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1835696" y="3573016"/>
                  <a:ext cx="675011" cy="1579863"/>
                  <a:chOff x="957237" y="3573461"/>
                  <a:chExt cx="675011" cy="1579863"/>
                </a:xfrm>
              </p:grpSpPr>
              <p:grpSp>
                <p:nvGrpSpPr>
                  <p:cNvPr id="33" name="组合 32"/>
                  <p:cNvGrpSpPr/>
                  <p:nvPr/>
                </p:nvGrpSpPr>
                <p:grpSpPr>
                  <a:xfrm>
                    <a:off x="957237" y="3573461"/>
                    <a:ext cx="228600" cy="1577256"/>
                    <a:chOff x="957237" y="3573461"/>
                    <a:chExt cx="228600" cy="1577256"/>
                  </a:xfrm>
                </p:grpSpPr>
                <p:sp>
                  <p:nvSpPr>
                    <p:cNvPr id="41" name="流程图: 联系 40"/>
                    <p:cNvSpPr/>
                    <p:nvPr/>
                  </p:nvSpPr>
                  <p:spPr bwMode="blackWhite">
                    <a:xfrm>
                      <a:off x="957237" y="3573461"/>
                      <a:ext cx="228600" cy="228600"/>
                    </a:xfrm>
                    <a:prstGeom prst="flowChartConnector">
                      <a:avLst/>
                    </a:prstGeom>
                    <a:solidFill>
                      <a:schemeClr val="tx2">
                        <a:lumMod val="50000"/>
                        <a:alpha val="99000"/>
                      </a:schemeClr>
                    </a:solidFill>
                    <a:ln>
                      <a:solidFill>
                        <a:schemeClr val="tx1"/>
                      </a:solidFill>
                    </a:ln>
                    <a:extLst/>
                  </p:spPr>
                  <p:txBody>
                    <a:bodyPr rtlCol="0" anchor="ctr"/>
                    <a:lstStyle/>
                    <a:p>
                      <a:pPr algn="ctr"/>
                      <a:endParaRPr lang="zh-CN" altLang="en-US"/>
                    </a:p>
                  </p:txBody>
                </p:sp>
                <p:sp>
                  <p:nvSpPr>
                    <p:cNvPr id="42" name="流程图: 联系 41"/>
                    <p:cNvSpPr/>
                    <p:nvPr/>
                  </p:nvSpPr>
                  <p:spPr bwMode="blackWhite">
                    <a:xfrm>
                      <a:off x="957237" y="4221088"/>
                      <a:ext cx="228600" cy="228600"/>
                    </a:xfrm>
                    <a:prstGeom prst="flowChartConnector">
                      <a:avLst/>
                    </a:prstGeom>
                    <a:solidFill>
                      <a:schemeClr val="tx2">
                        <a:lumMod val="50000"/>
                        <a:alpha val="99000"/>
                      </a:schemeClr>
                    </a:solidFill>
                    <a:ln>
                      <a:solidFill>
                        <a:schemeClr val="tx1"/>
                      </a:solidFill>
                    </a:ln>
                    <a:extLst/>
                  </p:spPr>
                  <p:txBody>
                    <a:bodyPr rtlCol="0" anchor="ctr"/>
                    <a:lstStyle/>
                    <a:p>
                      <a:pPr algn="ctr"/>
                      <a:endParaRPr lang="zh-CN" altLang="en-US"/>
                    </a:p>
                  </p:txBody>
                </p:sp>
                <p:sp>
                  <p:nvSpPr>
                    <p:cNvPr id="43" name="流程图: 联系 42"/>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44" name="直接箭头连接符 43"/>
                    <p:cNvCxnSpPr>
                      <a:stCxn id="43" idx="0"/>
                      <a:endCxn id="42"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stCxn id="42" idx="0"/>
                      <a:endCxn id="41"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1403648" y="3576068"/>
                    <a:ext cx="228600" cy="1577256"/>
                    <a:chOff x="957237" y="3573461"/>
                    <a:chExt cx="228600" cy="1577256"/>
                  </a:xfrm>
                </p:grpSpPr>
                <p:sp>
                  <p:nvSpPr>
                    <p:cNvPr id="36" name="流程图: 联系 35"/>
                    <p:cNvSpPr/>
                    <p:nvPr/>
                  </p:nvSpPr>
                  <p:spPr bwMode="blackWhite">
                    <a:xfrm>
                      <a:off x="957237" y="3573461"/>
                      <a:ext cx="228600" cy="228600"/>
                    </a:xfrm>
                    <a:prstGeom prst="flowChartConnector">
                      <a:avLst/>
                    </a:prstGeom>
                    <a:solidFill>
                      <a:schemeClr val="tx2">
                        <a:lumMod val="75000"/>
                        <a:alpha val="99000"/>
                      </a:schemeClr>
                    </a:solidFill>
                    <a:ln>
                      <a:solidFill>
                        <a:schemeClr val="tx1"/>
                      </a:solidFill>
                    </a:ln>
                    <a:extLst/>
                  </p:spPr>
                  <p:txBody>
                    <a:bodyPr rtlCol="0" anchor="ctr"/>
                    <a:lstStyle/>
                    <a:p>
                      <a:pPr algn="ctr"/>
                      <a:endParaRPr lang="zh-CN" altLang="en-US"/>
                    </a:p>
                  </p:txBody>
                </p:sp>
                <p:sp>
                  <p:nvSpPr>
                    <p:cNvPr id="37" name="流程图: 联系 36"/>
                    <p:cNvSpPr/>
                    <p:nvPr/>
                  </p:nvSpPr>
                  <p:spPr bwMode="blackWhite">
                    <a:xfrm>
                      <a:off x="957237" y="4221088"/>
                      <a:ext cx="228600" cy="228600"/>
                    </a:xfrm>
                    <a:prstGeom prst="flowChartConnector">
                      <a:avLst/>
                    </a:prstGeom>
                    <a:solidFill>
                      <a:schemeClr val="tx2">
                        <a:lumMod val="75000"/>
                        <a:alpha val="99000"/>
                      </a:schemeClr>
                    </a:solidFill>
                    <a:ln>
                      <a:solidFill>
                        <a:schemeClr val="tx1"/>
                      </a:solidFill>
                    </a:ln>
                    <a:extLst/>
                  </p:spPr>
                  <p:txBody>
                    <a:bodyPr rtlCol="0" anchor="ctr"/>
                    <a:lstStyle/>
                    <a:p>
                      <a:pPr algn="ctr"/>
                      <a:endParaRPr lang="zh-CN" altLang="en-US"/>
                    </a:p>
                  </p:txBody>
                </p:sp>
                <p:sp>
                  <p:nvSpPr>
                    <p:cNvPr id="38" name="流程图: 联系 37"/>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39" name="直接箭头连接符 38"/>
                    <p:cNvCxnSpPr>
                      <a:stCxn id="38" idx="0"/>
                      <a:endCxn id="37"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stCxn id="37" idx="0"/>
                      <a:endCxn id="36"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35" name="直接箭头连接符 34"/>
                  <p:cNvCxnSpPr>
                    <a:stCxn id="42" idx="6"/>
                    <a:endCxn id="37" idx="2"/>
                  </p:cNvCxnSpPr>
                  <p:nvPr/>
                </p:nvCxnSpPr>
                <p:spPr>
                  <a:xfrm>
                    <a:off x="1185837" y="4335388"/>
                    <a:ext cx="217811"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46" name="直接箭头连接符 45"/>
                <p:cNvCxnSpPr/>
                <p:nvPr/>
              </p:nvCxnSpPr>
              <p:spPr>
                <a:xfrm>
                  <a:off x="1632248" y="4330307"/>
                  <a:ext cx="217811"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8" name="组合 47"/>
              <p:cNvGrpSpPr/>
              <p:nvPr/>
            </p:nvGrpSpPr>
            <p:grpSpPr>
              <a:xfrm>
                <a:off x="2699792" y="3576068"/>
                <a:ext cx="1107059" cy="1580308"/>
                <a:chOff x="957237" y="3573016"/>
                <a:chExt cx="1107059" cy="1580308"/>
              </a:xfrm>
            </p:grpSpPr>
            <p:grpSp>
              <p:nvGrpSpPr>
                <p:cNvPr id="49" name="组合 48"/>
                <p:cNvGrpSpPr/>
                <p:nvPr/>
              </p:nvGrpSpPr>
              <p:grpSpPr>
                <a:xfrm>
                  <a:off x="957237" y="3573461"/>
                  <a:ext cx="675011" cy="1579863"/>
                  <a:chOff x="957237" y="3573461"/>
                  <a:chExt cx="675011" cy="1579863"/>
                </a:xfrm>
              </p:grpSpPr>
              <p:grpSp>
                <p:nvGrpSpPr>
                  <p:cNvPr id="65" name="组合 64"/>
                  <p:cNvGrpSpPr/>
                  <p:nvPr/>
                </p:nvGrpSpPr>
                <p:grpSpPr>
                  <a:xfrm>
                    <a:off x="957237" y="3573461"/>
                    <a:ext cx="228600" cy="1577256"/>
                    <a:chOff x="957237" y="3573461"/>
                    <a:chExt cx="228600" cy="1577256"/>
                  </a:xfrm>
                </p:grpSpPr>
                <p:sp>
                  <p:nvSpPr>
                    <p:cNvPr id="73" name="流程图: 联系 72"/>
                    <p:cNvSpPr/>
                    <p:nvPr/>
                  </p:nvSpPr>
                  <p:spPr bwMode="blackWhite">
                    <a:xfrm>
                      <a:off x="957237" y="3573461"/>
                      <a:ext cx="228600" cy="228600"/>
                    </a:xfrm>
                    <a:prstGeom prst="flowChartConnector">
                      <a:avLst/>
                    </a:prstGeom>
                    <a:solidFill>
                      <a:schemeClr val="tx2">
                        <a:lumMod val="75000"/>
                        <a:alpha val="99000"/>
                      </a:schemeClr>
                    </a:solidFill>
                    <a:ln>
                      <a:solidFill>
                        <a:schemeClr val="tx1"/>
                      </a:solidFill>
                    </a:ln>
                    <a:extLst/>
                  </p:spPr>
                  <p:txBody>
                    <a:bodyPr rtlCol="0" anchor="ctr"/>
                    <a:lstStyle/>
                    <a:p>
                      <a:pPr algn="ctr"/>
                      <a:endParaRPr lang="zh-CN" altLang="en-US"/>
                    </a:p>
                  </p:txBody>
                </p:sp>
                <p:sp>
                  <p:nvSpPr>
                    <p:cNvPr id="74" name="流程图: 联系 73"/>
                    <p:cNvSpPr/>
                    <p:nvPr/>
                  </p:nvSpPr>
                  <p:spPr bwMode="blackWhite">
                    <a:xfrm>
                      <a:off x="957237" y="4221088"/>
                      <a:ext cx="228600" cy="228600"/>
                    </a:xfrm>
                    <a:prstGeom prst="flowChartConnector">
                      <a:avLst/>
                    </a:prstGeom>
                    <a:solidFill>
                      <a:schemeClr val="tx2">
                        <a:lumMod val="75000"/>
                        <a:alpha val="99000"/>
                      </a:schemeClr>
                    </a:solidFill>
                    <a:ln>
                      <a:solidFill>
                        <a:schemeClr val="tx1"/>
                      </a:solidFill>
                    </a:ln>
                    <a:extLst/>
                  </p:spPr>
                  <p:txBody>
                    <a:bodyPr rtlCol="0" anchor="ctr"/>
                    <a:lstStyle/>
                    <a:p>
                      <a:pPr algn="ctr"/>
                      <a:endParaRPr lang="zh-CN" altLang="en-US"/>
                    </a:p>
                  </p:txBody>
                </p:sp>
                <p:sp>
                  <p:nvSpPr>
                    <p:cNvPr id="75" name="流程图: 联系 74"/>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76" name="直接箭头连接符 75"/>
                    <p:cNvCxnSpPr>
                      <a:stCxn id="75" idx="0"/>
                      <a:endCxn id="74"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a:stCxn id="74" idx="0"/>
                      <a:endCxn id="73"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66" name="组合 65"/>
                  <p:cNvGrpSpPr/>
                  <p:nvPr/>
                </p:nvGrpSpPr>
                <p:grpSpPr>
                  <a:xfrm>
                    <a:off x="1403648" y="3576068"/>
                    <a:ext cx="228600" cy="1577256"/>
                    <a:chOff x="957237" y="3573461"/>
                    <a:chExt cx="228600" cy="1577256"/>
                  </a:xfrm>
                </p:grpSpPr>
                <p:sp>
                  <p:nvSpPr>
                    <p:cNvPr id="68" name="流程图: 联系 67"/>
                    <p:cNvSpPr/>
                    <p:nvPr/>
                  </p:nvSpPr>
                  <p:spPr bwMode="blackWhite">
                    <a:xfrm>
                      <a:off x="957237" y="3573461"/>
                      <a:ext cx="228600" cy="228600"/>
                    </a:xfrm>
                    <a:prstGeom prst="flowChartConnector">
                      <a:avLst/>
                    </a:prstGeom>
                    <a:solidFill>
                      <a:schemeClr val="tx2">
                        <a:lumMod val="95000"/>
                        <a:alpha val="99000"/>
                      </a:schemeClr>
                    </a:solidFill>
                    <a:ln>
                      <a:solidFill>
                        <a:schemeClr val="tx1"/>
                      </a:solidFill>
                    </a:ln>
                    <a:extLst/>
                  </p:spPr>
                  <p:txBody>
                    <a:bodyPr rtlCol="0" anchor="ctr"/>
                    <a:lstStyle/>
                    <a:p>
                      <a:pPr algn="ctr"/>
                      <a:endParaRPr lang="zh-CN" altLang="en-US"/>
                    </a:p>
                  </p:txBody>
                </p:sp>
                <p:sp>
                  <p:nvSpPr>
                    <p:cNvPr id="69" name="流程图: 联系 68"/>
                    <p:cNvSpPr/>
                    <p:nvPr/>
                  </p:nvSpPr>
                  <p:spPr bwMode="blackWhite">
                    <a:xfrm>
                      <a:off x="957237" y="4221088"/>
                      <a:ext cx="228600" cy="228600"/>
                    </a:xfrm>
                    <a:prstGeom prst="flowChartConnector">
                      <a:avLst/>
                    </a:prstGeom>
                    <a:solidFill>
                      <a:schemeClr val="tx2">
                        <a:lumMod val="95000"/>
                        <a:alpha val="99000"/>
                      </a:schemeClr>
                    </a:solidFill>
                    <a:ln>
                      <a:solidFill>
                        <a:schemeClr val="tx1"/>
                      </a:solidFill>
                    </a:ln>
                    <a:extLst/>
                  </p:spPr>
                  <p:txBody>
                    <a:bodyPr rtlCol="0" anchor="ctr"/>
                    <a:lstStyle/>
                    <a:p>
                      <a:pPr algn="ctr"/>
                      <a:endParaRPr lang="zh-CN" altLang="en-US"/>
                    </a:p>
                  </p:txBody>
                </p:sp>
                <p:sp>
                  <p:nvSpPr>
                    <p:cNvPr id="70" name="流程图: 联系 69"/>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71" name="直接箭头连接符 70"/>
                    <p:cNvCxnSpPr>
                      <a:stCxn id="70" idx="0"/>
                      <a:endCxn id="69"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直接箭头连接符 71"/>
                    <p:cNvCxnSpPr>
                      <a:stCxn id="69" idx="0"/>
                      <a:endCxn id="68"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67" name="直接箭头连接符 66"/>
                  <p:cNvCxnSpPr>
                    <a:stCxn id="74" idx="6"/>
                    <a:endCxn id="69" idx="2"/>
                  </p:cNvCxnSpPr>
                  <p:nvPr/>
                </p:nvCxnSpPr>
                <p:spPr>
                  <a:xfrm>
                    <a:off x="1185837" y="4335388"/>
                    <a:ext cx="217811"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2" name="组合 51"/>
                <p:cNvGrpSpPr/>
                <p:nvPr/>
              </p:nvGrpSpPr>
              <p:grpSpPr>
                <a:xfrm>
                  <a:off x="1835696" y="3573016"/>
                  <a:ext cx="228600" cy="1577256"/>
                  <a:chOff x="957237" y="3573461"/>
                  <a:chExt cx="228600" cy="1577256"/>
                </a:xfrm>
              </p:grpSpPr>
              <p:sp>
                <p:nvSpPr>
                  <p:cNvPr id="60" name="流程图: 联系 59"/>
                  <p:cNvSpPr/>
                  <p:nvPr/>
                </p:nvSpPr>
                <p:spPr bwMode="blackWhite">
                  <a:xfrm>
                    <a:off x="957237" y="3573461"/>
                    <a:ext cx="228600" cy="228600"/>
                  </a:xfrm>
                  <a:prstGeom prst="flowChartConnector">
                    <a:avLst/>
                  </a:prstGeom>
                  <a:solidFill>
                    <a:schemeClr val="bg1">
                      <a:alpha val="99000"/>
                    </a:schemeClr>
                  </a:solidFill>
                  <a:ln>
                    <a:solidFill>
                      <a:schemeClr val="tx1"/>
                    </a:solidFill>
                  </a:ln>
                  <a:extLst/>
                </p:spPr>
                <p:txBody>
                  <a:bodyPr rtlCol="0" anchor="ctr"/>
                  <a:lstStyle/>
                  <a:p>
                    <a:pPr algn="ctr"/>
                    <a:endParaRPr lang="zh-CN" altLang="en-US"/>
                  </a:p>
                </p:txBody>
              </p:sp>
              <p:sp>
                <p:nvSpPr>
                  <p:cNvPr id="61" name="流程图: 联系 60"/>
                  <p:cNvSpPr/>
                  <p:nvPr/>
                </p:nvSpPr>
                <p:spPr bwMode="blackWhite">
                  <a:xfrm>
                    <a:off x="957237" y="4221088"/>
                    <a:ext cx="228600" cy="228600"/>
                  </a:xfrm>
                  <a:prstGeom prst="flowChartConnector">
                    <a:avLst/>
                  </a:prstGeom>
                  <a:solidFill>
                    <a:schemeClr val="bg1">
                      <a:alpha val="99000"/>
                    </a:schemeClr>
                  </a:solidFill>
                  <a:ln>
                    <a:solidFill>
                      <a:schemeClr val="tx1"/>
                    </a:solidFill>
                  </a:ln>
                  <a:extLst/>
                </p:spPr>
                <p:txBody>
                  <a:bodyPr rtlCol="0" anchor="ctr"/>
                  <a:lstStyle/>
                  <a:p>
                    <a:pPr algn="ctr"/>
                    <a:endParaRPr lang="zh-CN" altLang="en-US"/>
                  </a:p>
                </p:txBody>
              </p:sp>
              <p:sp>
                <p:nvSpPr>
                  <p:cNvPr id="62" name="流程图: 联系 61"/>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63" name="直接箭头连接符 62"/>
                  <p:cNvCxnSpPr>
                    <a:stCxn id="62" idx="0"/>
                    <a:endCxn id="61"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a:stCxn id="61" idx="0"/>
                    <a:endCxn id="60"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51" name="直接箭头连接符 50"/>
                <p:cNvCxnSpPr/>
                <p:nvPr/>
              </p:nvCxnSpPr>
              <p:spPr>
                <a:xfrm>
                  <a:off x="1632248" y="4330307"/>
                  <a:ext cx="217811"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78" name="直接箭头连接符 77"/>
              <p:cNvCxnSpPr>
                <a:endCxn id="74" idx="2"/>
              </p:cNvCxnSpPr>
              <p:nvPr/>
            </p:nvCxnSpPr>
            <p:spPr>
              <a:xfrm flipV="1">
                <a:off x="2509786" y="4338440"/>
                <a:ext cx="190006"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0" name="TextBox 79"/>
            <p:cNvSpPr txBox="1"/>
            <p:nvPr/>
          </p:nvSpPr>
          <p:spPr>
            <a:xfrm>
              <a:off x="959024" y="5148400"/>
              <a:ext cx="228600" cy="261610"/>
            </a:xfrm>
            <a:prstGeom prst="rect">
              <a:avLst/>
            </a:prstGeom>
            <a:noFill/>
          </p:spPr>
          <p:txBody>
            <a:bodyPr wrap="square" rtlCol="0">
              <a:spAutoFit/>
            </a:bodyPr>
            <a:lstStyle/>
            <a:p>
              <a:pPr algn="ctr"/>
              <a:r>
                <a:rPr lang="en-US" altLang="zh-CN" sz="1100" dirty="0" smtClean="0"/>
                <a:t>1</a:t>
              </a:r>
              <a:endParaRPr lang="zh-CN" altLang="en-US" sz="1100" dirty="0"/>
            </a:p>
          </p:txBody>
        </p:sp>
        <p:sp>
          <p:nvSpPr>
            <p:cNvPr id="81" name="TextBox 80"/>
            <p:cNvSpPr txBox="1"/>
            <p:nvPr/>
          </p:nvSpPr>
          <p:spPr>
            <a:xfrm>
              <a:off x="1412440" y="5157192"/>
              <a:ext cx="228600" cy="261610"/>
            </a:xfrm>
            <a:prstGeom prst="rect">
              <a:avLst/>
            </a:prstGeom>
            <a:noFill/>
          </p:spPr>
          <p:txBody>
            <a:bodyPr wrap="square" rtlCol="0">
              <a:spAutoFit/>
            </a:bodyPr>
            <a:lstStyle/>
            <a:p>
              <a:pPr algn="ctr"/>
              <a:r>
                <a:rPr lang="en-US" altLang="zh-CN" sz="1100" dirty="0" smtClean="0"/>
                <a:t>2</a:t>
              </a:r>
              <a:endParaRPr lang="zh-CN" altLang="en-US" sz="1100" dirty="0"/>
            </a:p>
          </p:txBody>
        </p:sp>
        <p:sp>
          <p:nvSpPr>
            <p:cNvPr id="82" name="TextBox 81"/>
            <p:cNvSpPr txBox="1"/>
            <p:nvPr/>
          </p:nvSpPr>
          <p:spPr>
            <a:xfrm>
              <a:off x="1832284" y="5145184"/>
              <a:ext cx="228600" cy="261610"/>
            </a:xfrm>
            <a:prstGeom prst="rect">
              <a:avLst/>
            </a:prstGeom>
            <a:noFill/>
          </p:spPr>
          <p:txBody>
            <a:bodyPr wrap="square" rtlCol="0">
              <a:spAutoFit/>
            </a:bodyPr>
            <a:lstStyle/>
            <a:p>
              <a:pPr algn="ctr"/>
              <a:r>
                <a:rPr lang="en-US" altLang="zh-CN" sz="1100" dirty="0" smtClean="0"/>
                <a:t>3</a:t>
              </a:r>
              <a:endParaRPr lang="zh-CN" altLang="en-US" sz="1100" dirty="0"/>
            </a:p>
          </p:txBody>
        </p:sp>
        <p:sp>
          <p:nvSpPr>
            <p:cNvPr id="83" name="TextBox 82"/>
            <p:cNvSpPr txBox="1"/>
            <p:nvPr/>
          </p:nvSpPr>
          <p:spPr>
            <a:xfrm>
              <a:off x="2285328" y="5148400"/>
              <a:ext cx="228600" cy="261610"/>
            </a:xfrm>
            <a:prstGeom prst="rect">
              <a:avLst/>
            </a:prstGeom>
            <a:noFill/>
          </p:spPr>
          <p:txBody>
            <a:bodyPr wrap="square" rtlCol="0">
              <a:spAutoFit/>
            </a:bodyPr>
            <a:lstStyle/>
            <a:p>
              <a:pPr algn="ctr"/>
              <a:r>
                <a:rPr lang="en-US" altLang="zh-CN" sz="1100" dirty="0" smtClean="0"/>
                <a:t>4</a:t>
              </a:r>
              <a:endParaRPr lang="zh-CN" altLang="en-US" sz="1100" dirty="0"/>
            </a:p>
          </p:txBody>
        </p:sp>
        <p:sp>
          <p:nvSpPr>
            <p:cNvPr id="84" name="TextBox 83"/>
            <p:cNvSpPr txBox="1"/>
            <p:nvPr/>
          </p:nvSpPr>
          <p:spPr>
            <a:xfrm>
              <a:off x="2699792" y="5157192"/>
              <a:ext cx="228600" cy="261610"/>
            </a:xfrm>
            <a:prstGeom prst="rect">
              <a:avLst/>
            </a:prstGeom>
            <a:noFill/>
          </p:spPr>
          <p:txBody>
            <a:bodyPr wrap="square" rtlCol="0">
              <a:spAutoFit/>
            </a:bodyPr>
            <a:lstStyle/>
            <a:p>
              <a:pPr algn="ctr"/>
              <a:r>
                <a:rPr lang="en-US" altLang="zh-CN" sz="1100" dirty="0" smtClean="0"/>
                <a:t>5</a:t>
              </a:r>
              <a:endParaRPr lang="zh-CN" altLang="en-US" sz="1100" dirty="0"/>
            </a:p>
          </p:txBody>
        </p:sp>
        <p:sp>
          <p:nvSpPr>
            <p:cNvPr id="85" name="TextBox 84"/>
            <p:cNvSpPr txBox="1"/>
            <p:nvPr/>
          </p:nvSpPr>
          <p:spPr>
            <a:xfrm>
              <a:off x="3146757" y="5157192"/>
              <a:ext cx="228600" cy="261610"/>
            </a:xfrm>
            <a:prstGeom prst="rect">
              <a:avLst/>
            </a:prstGeom>
            <a:noFill/>
          </p:spPr>
          <p:txBody>
            <a:bodyPr wrap="square" rtlCol="0">
              <a:spAutoFit/>
            </a:bodyPr>
            <a:lstStyle/>
            <a:p>
              <a:pPr algn="ctr"/>
              <a:r>
                <a:rPr lang="en-US" altLang="zh-CN" sz="1100" dirty="0" smtClean="0"/>
                <a:t>6</a:t>
              </a:r>
              <a:endParaRPr lang="zh-CN" altLang="en-US" sz="1100" dirty="0"/>
            </a:p>
          </p:txBody>
        </p:sp>
        <p:sp>
          <p:nvSpPr>
            <p:cNvPr id="86" name="TextBox 85"/>
            <p:cNvSpPr txBox="1"/>
            <p:nvPr/>
          </p:nvSpPr>
          <p:spPr>
            <a:xfrm>
              <a:off x="3592614" y="5139099"/>
              <a:ext cx="228600" cy="261610"/>
            </a:xfrm>
            <a:prstGeom prst="rect">
              <a:avLst/>
            </a:prstGeom>
            <a:noFill/>
          </p:spPr>
          <p:txBody>
            <a:bodyPr wrap="square" rtlCol="0">
              <a:spAutoFit/>
            </a:bodyPr>
            <a:lstStyle/>
            <a:p>
              <a:pPr algn="ctr"/>
              <a:r>
                <a:rPr lang="en-US" altLang="zh-CN" sz="1100" dirty="0" smtClean="0"/>
                <a:t>7</a:t>
              </a:r>
              <a:endParaRPr lang="zh-CN" altLang="en-US" sz="1100" dirty="0"/>
            </a:p>
          </p:txBody>
        </p:sp>
        <p:sp>
          <p:nvSpPr>
            <p:cNvPr id="87" name="TextBox 86"/>
            <p:cNvSpPr txBox="1"/>
            <p:nvPr/>
          </p:nvSpPr>
          <p:spPr>
            <a:xfrm>
              <a:off x="200436" y="5121487"/>
              <a:ext cx="546348" cy="276999"/>
            </a:xfrm>
            <a:prstGeom prst="rect">
              <a:avLst/>
            </a:prstGeom>
            <a:noFill/>
          </p:spPr>
          <p:txBody>
            <a:bodyPr wrap="square" rtlCol="0">
              <a:spAutoFit/>
            </a:bodyPr>
            <a:lstStyle/>
            <a:p>
              <a:r>
                <a:rPr lang="en-US" altLang="zh-CN" sz="1200" dirty="0" smtClean="0"/>
                <a:t>Time</a:t>
              </a:r>
              <a:endParaRPr lang="zh-CN" altLang="en-US" sz="1200" dirty="0"/>
            </a:p>
          </p:txBody>
        </p:sp>
        <p:sp>
          <p:nvSpPr>
            <p:cNvPr id="88" name="TextBox 87"/>
            <p:cNvSpPr txBox="1"/>
            <p:nvPr/>
          </p:nvSpPr>
          <p:spPr>
            <a:xfrm>
              <a:off x="209228" y="4921672"/>
              <a:ext cx="748008" cy="276999"/>
            </a:xfrm>
            <a:prstGeom prst="rect">
              <a:avLst/>
            </a:prstGeom>
            <a:noFill/>
          </p:spPr>
          <p:txBody>
            <a:bodyPr wrap="square" rtlCol="0">
              <a:spAutoFit/>
            </a:bodyPr>
            <a:lstStyle/>
            <a:p>
              <a:r>
                <a:rPr lang="en-US" altLang="zh-CN" sz="1200" dirty="0" smtClean="0"/>
                <a:t>Inputs</a:t>
              </a:r>
              <a:endParaRPr lang="zh-CN" altLang="en-US" sz="1200" dirty="0"/>
            </a:p>
          </p:txBody>
        </p:sp>
        <p:sp>
          <p:nvSpPr>
            <p:cNvPr id="89" name="TextBox 88"/>
            <p:cNvSpPr txBox="1"/>
            <p:nvPr/>
          </p:nvSpPr>
          <p:spPr>
            <a:xfrm>
              <a:off x="222090" y="4112821"/>
              <a:ext cx="823373" cy="461665"/>
            </a:xfrm>
            <a:prstGeom prst="rect">
              <a:avLst/>
            </a:prstGeom>
            <a:noFill/>
          </p:spPr>
          <p:txBody>
            <a:bodyPr wrap="square" rtlCol="0">
              <a:spAutoFit/>
            </a:bodyPr>
            <a:lstStyle/>
            <a:p>
              <a:r>
                <a:rPr lang="en-US" altLang="zh-CN" sz="1200" dirty="0" smtClean="0"/>
                <a:t>Hidden Layer</a:t>
              </a:r>
              <a:endParaRPr lang="zh-CN" altLang="en-US" sz="1200" dirty="0"/>
            </a:p>
          </p:txBody>
        </p:sp>
        <p:sp>
          <p:nvSpPr>
            <p:cNvPr id="90" name="TextBox 89"/>
            <p:cNvSpPr txBox="1"/>
            <p:nvPr/>
          </p:nvSpPr>
          <p:spPr>
            <a:xfrm>
              <a:off x="222399" y="3576513"/>
              <a:ext cx="717253" cy="276999"/>
            </a:xfrm>
            <a:prstGeom prst="rect">
              <a:avLst/>
            </a:prstGeom>
            <a:noFill/>
          </p:spPr>
          <p:txBody>
            <a:bodyPr wrap="square" rtlCol="0">
              <a:spAutoFit/>
            </a:bodyPr>
            <a:lstStyle/>
            <a:p>
              <a:r>
                <a:rPr lang="en-US" altLang="zh-CN" sz="1200" dirty="0" smtClean="0"/>
                <a:t>Outputs</a:t>
              </a:r>
              <a:endParaRPr lang="zh-CN" altLang="en-US" sz="1200" dirty="0"/>
            </a:p>
          </p:txBody>
        </p:sp>
      </p:grpSp>
      <p:grpSp>
        <p:nvGrpSpPr>
          <p:cNvPr id="93" name="组合 92"/>
          <p:cNvGrpSpPr/>
          <p:nvPr/>
        </p:nvGrpSpPr>
        <p:grpSpPr>
          <a:xfrm>
            <a:off x="4788024" y="3222943"/>
            <a:ext cx="3826675" cy="2045869"/>
            <a:chOff x="200436" y="3573016"/>
            <a:chExt cx="3620778" cy="1845786"/>
          </a:xfrm>
        </p:grpSpPr>
        <p:grpSp>
          <p:nvGrpSpPr>
            <p:cNvPr id="94" name="组合 93"/>
            <p:cNvGrpSpPr/>
            <p:nvPr/>
          </p:nvGrpSpPr>
          <p:grpSpPr>
            <a:xfrm>
              <a:off x="957237" y="3573016"/>
              <a:ext cx="2849614" cy="1583360"/>
              <a:chOff x="957237" y="3573016"/>
              <a:chExt cx="2849614" cy="1583360"/>
            </a:xfrm>
          </p:grpSpPr>
          <p:grpSp>
            <p:nvGrpSpPr>
              <p:cNvPr id="106" name="组合 105"/>
              <p:cNvGrpSpPr/>
              <p:nvPr/>
            </p:nvGrpSpPr>
            <p:grpSpPr>
              <a:xfrm>
                <a:off x="957237" y="3573016"/>
                <a:ext cx="1553470" cy="1580308"/>
                <a:chOff x="957237" y="3573016"/>
                <a:chExt cx="1553470" cy="1580308"/>
              </a:xfrm>
            </p:grpSpPr>
            <p:grpSp>
              <p:nvGrpSpPr>
                <p:cNvPr id="130" name="组合 129"/>
                <p:cNvGrpSpPr/>
                <p:nvPr/>
              </p:nvGrpSpPr>
              <p:grpSpPr>
                <a:xfrm>
                  <a:off x="957237" y="3573461"/>
                  <a:ext cx="675011" cy="1579863"/>
                  <a:chOff x="957237" y="3573461"/>
                  <a:chExt cx="675011" cy="1579863"/>
                </a:xfrm>
              </p:grpSpPr>
              <p:grpSp>
                <p:nvGrpSpPr>
                  <p:cNvPr id="146" name="组合 145"/>
                  <p:cNvGrpSpPr/>
                  <p:nvPr/>
                </p:nvGrpSpPr>
                <p:grpSpPr>
                  <a:xfrm>
                    <a:off x="957237" y="3573461"/>
                    <a:ext cx="228600" cy="1577256"/>
                    <a:chOff x="957237" y="3573461"/>
                    <a:chExt cx="228600" cy="1577256"/>
                  </a:xfrm>
                </p:grpSpPr>
                <p:sp>
                  <p:nvSpPr>
                    <p:cNvPr id="154" name="流程图: 联系 153"/>
                    <p:cNvSpPr/>
                    <p:nvPr/>
                  </p:nvSpPr>
                  <p:spPr bwMode="blackWhite">
                    <a:xfrm>
                      <a:off x="957237" y="3573461"/>
                      <a:ext cx="228600" cy="228600"/>
                    </a:xfrm>
                    <a:prstGeom prst="flowChartConnector">
                      <a:avLst/>
                    </a:prstGeom>
                    <a:noFill/>
                    <a:ln>
                      <a:solidFill>
                        <a:schemeClr val="tx1"/>
                      </a:solidFill>
                    </a:ln>
                    <a:extLst/>
                  </p:spPr>
                  <p:txBody>
                    <a:bodyPr rtlCol="0" anchor="ctr"/>
                    <a:lstStyle/>
                    <a:p>
                      <a:pPr algn="ctr"/>
                      <a:endParaRPr lang="zh-CN" altLang="en-US"/>
                    </a:p>
                  </p:txBody>
                </p:sp>
                <p:sp>
                  <p:nvSpPr>
                    <p:cNvPr id="155" name="流程图: 联系 154"/>
                    <p:cNvSpPr/>
                    <p:nvPr/>
                  </p:nvSpPr>
                  <p:spPr bwMode="blackWhite">
                    <a:xfrm>
                      <a:off x="957237" y="4221088"/>
                      <a:ext cx="228600" cy="228600"/>
                    </a:xfrm>
                    <a:prstGeom prst="flowChartConnector">
                      <a:avLst/>
                    </a:prstGeom>
                    <a:solidFill>
                      <a:schemeClr val="tx1">
                        <a:alpha val="99000"/>
                      </a:schemeClr>
                    </a:solidFill>
                    <a:ln>
                      <a:noFill/>
                    </a:ln>
                    <a:extLst/>
                  </p:spPr>
                  <p:txBody>
                    <a:bodyPr rtlCol="0" anchor="ctr"/>
                    <a:lstStyle/>
                    <a:p>
                      <a:pPr algn="ctr"/>
                      <a:endParaRPr lang="zh-CN" altLang="en-US"/>
                    </a:p>
                  </p:txBody>
                </p:sp>
                <p:sp>
                  <p:nvSpPr>
                    <p:cNvPr id="156" name="流程图: 联系 155"/>
                    <p:cNvSpPr/>
                    <p:nvPr/>
                  </p:nvSpPr>
                  <p:spPr bwMode="blackWhite">
                    <a:xfrm>
                      <a:off x="957237" y="4922117"/>
                      <a:ext cx="228600" cy="228600"/>
                    </a:xfrm>
                    <a:prstGeom prst="flowChartConnector">
                      <a:avLst/>
                    </a:prstGeom>
                    <a:solidFill>
                      <a:schemeClr val="tx1">
                        <a:alpha val="99000"/>
                      </a:schemeClr>
                    </a:solidFill>
                    <a:ln>
                      <a:noFill/>
                    </a:ln>
                    <a:extLst/>
                  </p:spPr>
                  <p:txBody>
                    <a:bodyPr rtlCol="0" anchor="ctr"/>
                    <a:lstStyle/>
                    <a:p>
                      <a:pPr algn="ctr"/>
                      <a:endParaRPr lang="zh-CN" altLang="en-US"/>
                    </a:p>
                  </p:txBody>
                </p:sp>
                <p:cxnSp>
                  <p:nvCxnSpPr>
                    <p:cNvPr id="157" name="直接箭头连接符 156"/>
                    <p:cNvCxnSpPr>
                      <a:stCxn id="156" idx="0"/>
                      <a:endCxn id="155"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8" name="直接箭头连接符 157"/>
                    <p:cNvCxnSpPr>
                      <a:stCxn id="155" idx="0"/>
                      <a:endCxn id="154"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47" name="组合 146"/>
                  <p:cNvGrpSpPr/>
                  <p:nvPr/>
                </p:nvGrpSpPr>
                <p:grpSpPr>
                  <a:xfrm>
                    <a:off x="1403648" y="3576068"/>
                    <a:ext cx="228600" cy="1577256"/>
                    <a:chOff x="957237" y="3573461"/>
                    <a:chExt cx="228600" cy="1577256"/>
                  </a:xfrm>
                </p:grpSpPr>
                <p:sp>
                  <p:nvSpPr>
                    <p:cNvPr id="149" name="流程图: 联系 148"/>
                    <p:cNvSpPr/>
                    <p:nvPr/>
                  </p:nvSpPr>
                  <p:spPr bwMode="blackWhite">
                    <a:xfrm>
                      <a:off x="957237" y="3573461"/>
                      <a:ext cx="228600" cy="228600"/>
                    </a:xfrm>
                    <a:prstGeom prst="flowChartConnector">
                      <a:avLst/>
                    </a:prstGeom>
                    <a:noFill/>
                    <a:ln>
                      <a:solidFill>
                        <a:schemeClr val="tx1"/>
                      </a:solidFill>
                    </a:ln>
                    <a:extLst/>
                  </p:spPr>
                  <p:txBody>
                    <a:bodyPr rtlCol="0" anchor="ctr"/>
                    <a:lstStyle/>
                    <a:p>
                      <a:pPr algn="ctr"/>
                      <a:endParaRPr lang="zh-CN" altLang="en-US"/>
                    </a:p>
                  </p:txBody>
                </p:sp>
                <p:sp>
                  <p:nvSpPr>
                    <p:cNvPr id="150" name="流程图: 联系 149"/>
                    <p:cNvSpPr/>
                    <p:nvPr/>
                  </p:nvSpPr>
                  <p:spPr bwMode="blackWhite">
                    <a:xfrm>
                      <a:off x="957237" y="4221088"/>
                      <a:ext cx="228600" cy="228600"/>
                    </a:xfrm>
                    <a:prstGeom prst="flowChartConnector">
                      <a:avLst/>
                    </a:prstGeom>
                    <a:solidFill>
                      <a:schemeClr val="tx1">
                        <a:alpha val="99000"/>
                      </a:schemeClr>
                    </a:solidFill>
                    <a:ln>
                      <a:noFill/>
                    </a:ln>
                    <a:extLst/>
                  </p:spPr>
                  <p:txBody>
                    <a:bodyPr rtlCol="0" anchor="ctr"/>
                    <a:lstStyle/>
                    <a:p>
                      <a:pPr algn="ctr"/>
                      <a:endParaRPr lang="zh-CN" altLang="en-US"/>
                    </a:p>
                  </p:txBody>
                </p:sp>
                <p:sp>
                  <p:nvSpPr>
                    <p:cNvPr id="151" name="流程图: 联系 150"/>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152" name="直接箭头连接符 151"/>
                    <p:cNvCxnSpPr>
                      <a:stCxn id="151" idx="0"/>
                      <a:endCxn id="150"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3" name="直接箭头连接符 152"/>
                    <p:cNvCxnSpPr>
                      <a:stCxn id="150" idx="0"/>
                      <a:endCxn id="149"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48" name="直接箭头连接符 147"/>
                  <p:cNvCxnSpPr>
                    <a:stCxn id="155" idx="6"/>
                    <a:endCxn id="150" idx="2"/>
                  </p:cNvCxnSpPr>
                  <p:nvPr/>
                </p:nvCxnSpPr>
                <p:spPr>
                  <a:xfrm>
                    <a:off x="1185837" y="4335388"/>
                    <a:ext cx="217811"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1" name="组合 130"/>
                <p:cNvGrpSpPr/>
                <p:nvPr/>
              </p:nvGrpSpPr>
              <p:grpSpPr>
                <a:xfrm>
                  <a:off x="1835696" y="3573016"/>
                  <a:ext cx="675011" cy="1579863"/>
                  <a:chOff x="957237" y="3573461"/>
                  <a:chExt cx="675011" cy="1579863"/>
                </a:xfrm>
              </p:grpSpPr>
              <p:grpSp>
                <p:nvGrpSpPr>
                  <p:cNvPr id="133" name="组合 132"/>
                  <p:cNvGrpSpPr/>
                  <p:nvPr/>
                </p:nvGrpSpPr>
                <p:grpSpPr>
                  <a:xfrm>
                    <a:off x="957237" y="3573461"/>
                    <a:ext cx="228600" cy="1577256"/>
                    <a:chOff x="957237" y="3573461"/>
                    <a:chExt cx="228600" cy="1577256"/>
                  </a:xfrm>
                </p:grpSpPr>
                <p:sp>
                  <p:nvSpPr>
                    <p:cNvPr id="141" name="流程图: 联系 140"/>
                    <p:cNvSpPr/>
                    <p:nvPr/>
                  </p:nvSpPr>
                  <p:spPr bwMode="blackWhite">
                    <a:xfrm>
                      <a:off x="957237" y="3573461"/>
                      <a:ext cx="228600" cy="228600"/>
                    </a:xfrm>
                    <a:prstGeom prst="flowChartConnector">
                      <a:avLst/>
                    </a:prstGeom>
                    <a:noFill/>
                    <a:ln>
                      <a:solidFill>
                        <a:schemeClr val="tx1"/>
                      </a:solidFill>
                    </a:ln>
                    <a:extLst/>
                  </p:spPr>
                  <p:txBody>
                    <a:bodyPr rtlCol="0" anchor="ctr"/>
                    <a:lstStyle/>
                    <a:p>
                      <a:pPr algn="ctr"/>
                      <a:endParaRPr lang="zh-CN" altLang="en-US"/>
                    </a:p>
                  </p:txBody>
                </p:sp>
                <p:sp>
                  <p:nvSpPr>
                    <p:cNvPr id="142" name="流程图: 联系 141"/>
                    <p:cNvSpPr/>
                    <p:nvPr/>
                  </p:nvSpPr>
                  <p:spPr bwMode="blackWhite">
                    <a:xfrm>
                      <a:off x="957237" y="4221088"/>
                      <a:ext cx="228600" cy="228600"/>
                    </a:xfrm>
                    <a:prstGeom prst="flowChartConnector">
                      <a:avLst/>
                    </a:prstGeom>
                    <a:solidFill>
                      <a:schemeClr val="tx1">
                        <a:alpha val="99000"/>
                      </a:schemeClr>
                    </a:solidFill>
                    <a:ln>
                      <a:solidFill>
                        <a:schemeClr val="tx1"/>
                      </a:solidFill>
                    </a:ln>
                    <a:extLst/>
                  </p:spPr>
                  <p:txBody>
                    <a:bodyPr rtlCol="0" anchor="ctr"/>
                    <a:lstStyle/>
                    <a:p>
                      <a:pPr algn="ctr"/>
                      <a:endParaRPr lang="zh-CN" altLang="en-US"/>
                    </a:p>
                  </p:txBody>
                </p:sp>
                <p:sp>
                  <p:nvSpPr>
                    <p:cNvPr id="143" name="流程图: 联系 142"/>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144" name="直接箭头连接符 143"/>
                    <p:cNvCxnSpPr>
                      <a:stCxn id="143" idx="0"/>
                      <a:endCxn id="142"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直接箭头连接符 144"/>
                    <p:cNvCxnSpPr>
                      <a:stCxn id="142" idx="0"/>
                      <a:endCxn id="141"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4" name="组合 133"/>
                  <p:cNvGrpSpPr/>
                  <p:nvPr/>
                </p:nvGrpSpPr>
                <p:grpSpPr>
                  <a:xfrm>
                    <a:off x="1403648" y="3576068"/>
                    <a:ext cx="228600" cy="1577256"/>
                    <a:chOff x="957237" y="3573461"/>
                    <a:chExt cx="228600" cy="1577256"/>
                  </a:xfrm>
                </p:grpSpPr>
                <p:sp>
                  <p:nvSpPr>
                    <p:cNvPr id="136" name="流程图: 联系 135"/>
                    <p:cNvSpPr/>
                    <p:nvPr/>
                  </p:nvSpPr>
                  <p:spPr bwMode="blackWhite">
                    <a:xfrm>
                      <a:off x="957237" y="3573461"/>
                      <a:ext cx="228600" cy="228600"/>
                    </a:xfrm>
                    <a:prstGeom prst="flowChartConnector">
                      <a:avLst/>
                    </a:prstGeom>
                    <a:solidFill>
                      <a:schemeClr val="tx1">
                        <a:alpha val="99000"/>
                      </a:schemeClr>
                    </a:solidFill>
                    <a:ln>
                      <a:solidFill>
                        <a:schemeClr val="tx1"/>
                      </a:solidFill>
                    </a:ln>
                    <a:extLst/>
                  </p:spPr>
                  <p:txBody>
                    <a:bodyPr rtlCol="0" anchor="ctr"/>
                    <a:lstStyle/>
                    <a:p>
                      <a:pPr algn="ctr"/>
                      <a:endParaRPr lang="zh-CN" altLang="en-US"/>
                    </a:p>
                  </p:txBody>
                </p:sp>
                <p:sp>
                  <p:nvSpPr>
                    <p:cNvPr id="137" name="流程图: 联系 136"/>
                    <p:cNvSpPr/>
                    <p:nvPr/>
                  </p:nvSpPr>
                  <p:spPr bwMode="blackWhite">
                    <a:xfrm>
                      <a:off x="957237" y="4221088"/>
                      <a:ext cx="228600" cy="228600"/>
                    </a:xfrm>
                    <a:prstGeom prst="flowChartConnector">
                      <a:avLst/>
                    </a:prstGeom>
                    <a:solidFill>
                      <a:schemeClr val="tx1">
                        <a:alpha val="99000"/>
                      </a:schemeClr>
                    </a:solidFill>
                    <a:ln>
                      <a:solidFill>
                        <a:schemeClr val="tx1"/>
                      </a:solidFill>
                    </a:ln>
                    <a:extLst/>
                  </p:spPr>
                  <p:txBody>
                    <a:bodyPr rtlCol="0" anchor="ctr"/>
                    <a:lstStyle/>
                    <a:p>
                      <a:pPr algn="ctr"/>
                      <a:endParaRPr lang="zh-CN" altLang="en-US"/>
                    </a:p>
                  </p:txBody>
                </p:sp>
                <p:sp>
                  <p:nvSpPr>
                    <p:cNvPr id="138" name="流程图: 联系 137"/>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139" name="直接箭头连接符 138"/>
                    <p:cNvCxnSpPr>
                      <a:stCxn id="138" idx="0"/>
                      <a:endCxn id="137"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0" name="直接箭头连接符 139"/>
                    <p:cNvCxnSpPr>
                      <a:stCxn id="137" idx="0"/>
                      <a:endCxn id="136"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35" name="直接箭头连接符 134"/>
                  <p:cNvCxnSpPr>
                    <a:stCxn id="142" idx="6"/>
                    <a:endCxn id="137" idx="2"/>
                  </p:cNvCxnSpPr>
                  <p:nvPr/>
                </p:nvCxnSpPr>
                <p:spPr>
                  <a:xfrm>
                    <a:off x="1185837" y="4335388"/>
                    <a:ext cx="217811"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32" name="直接箭头连接符 131"/>
                <p:cNvCxnSpPr/>
                <p:nvPr/>
              </p:nvCxnSpPr>
              <p:spPr>
                <a:xfrm>
                  <a:off x="1632248" y="4330307"/>
                  <a:ext cx="217811"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7" name="组合 106"/>
              <p:cNvGrpSpPr/>
              <p:nvPr/>
            </p:nvGrpSpPr>
            <p:grpSpPr>
              <a:xfrm>
                <a:off x="2699792" y="3576068"/>
                <a:ext cx="1107059" cy="1580308"/>
                <a:chOff x="957237" y="3573016"/>
                <a:chExt cx="1107059" cy="1580308"/>
              </a:xfrm>
            </p:grpSpPr>
            <p:grpSp>
              <p:nvGrpSpPr>
                <p:cNvPr id="109" name="组合 108"/>
                <p:cNvGrpSpPr/>
                <p:nvPr/>
              </p:nvGrpSpPr>
              <p:grpSpPr>
                <a:xfrm>
                  <a:off x="957237" y="3573461"/>
                  <a:ext cx="675011" cy="1579863"/>
                  <a:chOff x="957237" y="3573461"/>
                  <a:chExt cx="675011" cy="1579863"/>
                </a:xfrm>
              </p:grpSpPr>
              <p:grpSp>
                <p:nvGrpSpPr>
                  <p:cNvPr id="117" name="组合 116"/>
                  <p:cNvGrpSpPr/>
                  <p:nvPr/>
                </p:nvGrpSpPr>
                <p:grpSpPr>
                  <a:xfrm>
                    <a:off x="957237" y="3573461"/>
                    <a:ext cx="228600" cy="1577256"/>
                    <a:chOff x="957237" y="3573461"/>
                    <a:chExt cx="228600" cy="1577256"/>
                  </a:xfrm>
                </p:grpSpPr>
                <p:sp>
                  <p:nvSpPr>
                    <p:cNvPr id="125" name="流程图: 联系 124"/>
                    <p:cNvSpPr/>
                    <p:nvPr/>
                  </p:nvSpPr>
                  <p:spPr bwMode="blackWhite">
                    <a:xfrm>
                      <a:off x="957237" y="3573461"/>
                      <a:ext cx="228600" cy="228600"/>
                    </a:xfrm>
                    <a:prstGeom prst="flowChartConnector">
                      <a:avLst/>
                    </a:prstGeom>
                    <a:noFill/>
                    <a:ln>
                      <a:solidFill>
                        <a:schemeClr val="tx1"/>
                      </a:solidFill>
                    </a:ln>
                    <a:extLst/>
                  </p:spPr>
                  <p:txBody>
                    <a:bodyPr rtlCol="0" anchor="ctr"/>
                    <a:lstStyle/>
                    <a:p>
                      <a:pPr algn="ctr"/>
                      <a:endParaRPr lang="zh-CN" altLang="en-US"/>
                    </a:p>
                  </p:txBody>
                </p:sp>
                <p:sp>
                  <p:nvSpPr>
                    <p:cNvPr id="126" name="流程图: 联系 125"/>
                    <p:cNvSpPr/>
                    <p:nvPr/>
                  </p:nvSpPr>
                  <p:spPr bwMode="blackWhite">
                    <a:xfrm>
                      <a:off x="957237" y="4221088"/>
                      <a:ext cx="228600" cy="228600"/>
                    </a:xfrm>
                    <a:prstGeom prst="flowChartConnector">
                      <a:avLst/>
                    </a:prstGeom>
                    <a:solidFill>
                      <a:schemeClr val="tx1">
                        <a:alpha val="99000"/>
                      </a:schemeClr>
                    </a:solidFill>
                    <a:ln>
                      <a:solidFill>
                        <a:schemeClr val="tx1"/>
                      </a:solidFill>
                    </a:ln>
                    <a:extLst/>
                  </p:spPr>
                  <p:txBody>
                    <a:bodyPr rtlCol="0" anchor="ctr"/>
                    <a:lstStyle/>
                    <a:p>
                      <a:pPr algn="ctr"/>
                      <a:endParaRPr lang="zh-CN" altLang="en-US"/>
                    </a:p>
                  </p:txBody>
                </p:sp>
                <p:sp>
                  <p:nvSpPr>
                    <p:cNvPr id="127" name="流程图: 联系 126"/>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128" name="直接箭头连接符 127"/>
                    <p:cNvCxnSpPr>
                      <a:stCxn id="127" idx="0"/>
                      <a:endCxn id="126"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9" name="直接箭头连接符 128"/>
                    <p:cNvCxnSpPr>
                      <a:stCxn id="126" idx="0"/>
                      <a:endCxn id="125"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18" name="组合 117"/>
                  <p:cNvGrpSpPr/>
                  <p:nvPr/>
                </p:nvGrpSpPr>
                <p:grpSpPr>
                  <a:xfrm>
                    <a:off x="1403648" y="3576068"/>
                    <a:ext cx="228600" cy="1577256"/>
                    <a:chOff x="957237" y="3573461"/>
                    <a:chExt cx="228600" cy="1577256"/>
                  </a:xfrm>
                </p:grpSpPr>
                <p:sp>
                  <p:nvSpPr>
                    <p:cNvPr id="120" name="流程图: 联系 119"/>
                    <p:cNvSpPr/>
                    <p:nvPr/>
                  </p:nvSpPr>
                  <p:spPr bwMode="blackWhite">
                    <a:xfrm>
                      <a:off x="957237" y="3573461"/>
                      <a:ext cx="228600" cy="228600"/>
                    </a:xfrm>
                    <a:prstGeom prst="flowChartConnector">
                      <a:avLst/>
                    </a:prstGeom>
                    <a:solidFill>
                      <a:schemeClr val="tx1">
                        <a:alpha val="99000"/>
                      </a:schemeClr>
                    </a:solidFill>
                    <a:ln>
                      <a:solidFill>
                        <a:schemeClr val="tx1"/>
                      </a:solidFill>
                    </a:ln>
                    <a:extLst/>
                  </p:spPr>
                  <p:txBody>
                    <a:bodyPr rtlCol="0" anchor="ctr"/>
                    <a:lstStyle/>
                    <a:p>
                      <a:pPr algn="ctr"/>
                      <a:endParaRPr lang="zh-CN" altLang="en-US"/>
                    </a:p>
                  </p:txBody>
                </p:sp>
                <p:sp>
                  <p:nvSpPr>
                    <p:cNvPr id="121" name="流程图: 联系 120"/>
                    <p:cNvSpPr/>
                    <p:nvPr/>
                  </p:nvSpPr>
                  <p:spPr bwMode="blackWhite">
                    <a:xfrm>
                      <a:off x="957237" y="4221088"/>
                      <a:ext cx="228600" cy="228600"/>
                    </a:xfrm>
                    <a:prstGeom prst="flowChartConnector">
                      <a:avLst/>
                    </a:prstGeom>
                    <a:solidFill>
                      <a:schemeClr val="tx1">
                        <a:alpha val="99000"/>
                      </a:schemeClr>
                    </a:solidFill>
                    <a:ln>
                      <a:solidFill>
                        <a:schemeClr val="tx1"/>
                      </a:solidFill>
                    </a:ln>
                    <a:extLst/>
                  </p:spPr>
                  <p:txBody>
                    <a:bodyPr rtlCol="0" anchor="ctr"/>
                    <a:lstStyle/>
                    <a:p>
                      <a:pPr algn="ctr"/>
                      <a:endParaRPr lang="zh-CN" altLang="en-US"/>
                    </a:p>
                  </p:txBody>
                </p:sp>
                <p:sp>
                  <p:nvSpPr>
                    <p:cNvPr id="122" name="流程图: 联系 121"/>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123" name="直接箭头连接符 122"/>
                    <p:cNvCxnSpPr>
                      <a:stCxn id="122" idx="0"/>
                      <a:endCxn id="121"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4" name="直接箭头连接符 123"/>
                    <p:cNvCxnSpPr>
                      <a:stCxn id="121" idx="0"/>
                      <a:endCxn id="120"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19" name="直接箭头连接符 118"/>
                  <p:cNvCxnSpPr>
                    <a:stCxn id="126" idx="6"/>
                    <a:endCxn id="121" idx="2"/>
                  </p:cNvCxnSpPr>
                  <p:nvPr/>
                </p:nvCxnSpPr>
                <p:spPr>
                  <a:xfrm>
                    <a:off x="1185837" y="4335388"/>
                    <a:ext cx="217811"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10" name="组合 109"/>
                <p:cNvGrpSpPr/>
                <p:nvPr/>
              </p:nvGrpSpPr>
              <p:grpSpPr>
                <a:xfrm>
                  <a:off x="1835696" y="3573016"/>
                  <a:ext cx="228600" cy="1577256"/>
                  <a:chOff x="957237" y="3573461"/>
                  <a:chExt cx="228600" cy="1577256"/>
                </a:xfrm>
              </p:grpSpPr>
              <p:sp>
                <p:nvSpPr>
                  <p:cNvPr id="112" name="流程图: 联系 111"/>
                  <p:cNvSpPr/>
                  <p:nvPr/>
                </p:nvSpPr>
                <p:spPr bwMode="blackWhite">
                  <a:xfrm>
                    <a:off x="957237" y="3573461"/>
                    <a:ext cx="228600" cy="228600"/>
                  </a:xfrm>
                  <a:prstGeom prst="flowChartConnector">
                    <a:avLst/>
                  </a:prstGeom>
                  <a:noFill/>
                  <a:ln>
                    <a:solidFill>
                      <a:schemeClr val="tx1"/>
                    </a:solidFill>
                  </a:ln>
                  <a:extLst/>
                </p:spPr>
                <p:txBody>
                  <a:bodyPr rtlCol="0" anchor="ctr"/>
                  <a:lstStyle/>
                  <a:p>
                    <a:pPr algn="ctr"/>
                    <a:endParaRPr lang="zh-CN" altLang="en-US"/>
                  </a:p>
                </p:txBody>
              </p:sp>
              <p:sp>
                <p:nvSpPr>
                  <p:cNvPr id="113" name="流程图: 联系 112"/>
                  <p:cNvSpPr/>
                  <p:nvPr/>
                </p:nvSpPr>
                <p:spPr bwMode="blackWhite">
                  <a:xfrm>
                    <a:off x="957237" y="4221088"/>
                    <a:ext cx="228600" cy="228600"/>
                  </a:xfrm>
                  <a:prstGeom prst="flowChartConnector">
                    <a:avLst/>
                  </a:prstGeom>
                  <a:solidFill>
                    <a:schemeClr val="bg1">
                      <a:alpha val="99000"/>
                    </a:schemeClr>
                  </a:solidFill>
                  <a:ln>
                    <a:solidFill>
                      <a:schemeClr val="tx1"/>
                    </a:solidFill>
                  </a:ln>
                  <a:extLst/>
                </p:spPr>
                <p:txBody>
                  <a:bodyPr rtlCol="0" anchor="ctr"/>
                  <a:lstStyle/>
                  <a:p>
                    <a:pPr algn="ctr"/>
                    <a:endParaRPr lang="zh-CN" altLang="en-US"/>
                  </a:p>
                </p:txBody>
              </p:sp>
              <p:sp>
                <p:nvSpPr>
                  <p:cNvPr id="114" name="流程图: 联系 113"/>
                  <p:cNvSpPr/>
                  <p:nvPr/>
                </p:nvSpPr>
                <p:spPr bwMode="blackWhite">
                  <a:xfrm>
                    <a:off x="957237" y="4922117"/>
                    <a:ext cx="228600" cy="228600"/>
                  </a:xfrm>
                  <a:prstGeom prst="flowChartConnector">
                    <a:avLst/>
                  </a:prstGeom>
                  <a:noFill/>
                  <a:ln>
                    <a:solidFill>
                      <a:schemeClr val="tx1"/>
                    </a:solidFill>
                  </a:ln>
                  <a:extLst/>
                </p:spPr>
                <p:txBody>
                  <a:bodyPr rtlCol="0" anchor="ctr"/>
                  <a:lstStyle/>
                  <a:p>
                    <a:pPr algn="ctr"/>
                    <a:endParaRPr lang="zh-CN" altLang="en-US"/>
                  </a:p>
                </p:txBody>
              </p:sp>
              <p:cxnSp>
                <p:nvCxnSpPr>
                  <p:cNvPr id="115" name="直接箭头连接符 114"/>
                  <p:cNvCxnSpPr>
                    <a:stCxn id="114" idx="0"/>
                    <a:endCxn id="113" idx="4"/>
                  </p:cNvCxnSpPr>
                  <p:nvPr/>
                </p:nvCxnSpPr>
                <p:spPr>
                  <a:xfrm flipV="1">
                    <a:off x="1071537" y="4449688"/>
                    <a:ext cx="0" cy="4724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6" name="直接箭头连接符 115"/>
                  <p:cNvCxnSpPr>
                    <a:stCxn id="113" idx="0"/>
                    <a:endCxn id="112" idx="4"/>
                  </p:cNvCxnSpPr>
                  <p:nvPr/>
                </p:nvCxnSpPr>
                <p:spPr>
                  <a:xfrm flipV="1">
                    <a:off x="1071537" y="3802061"/>
                    <a:ext cx="0" cy="4190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11" name="直接箭头连接符 110"/>
                <p:cNvCxnSpPr/>
                <p:nvPr/>
              </p:nvCxnSpPr>
              <p:spPr>
                <a:xfrm>
                  <a:off x="1632248" y="4330307"/>
                  <a:ext cx="217811"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08" name="直接箭头连接符 107"/>
              <p:cNvCxnSpPr>
                <a:endCxn id="126" idx="2"/>
              </p:cNvCxnSpPr>
              <p:nvPr/>
            </p:nvCxnSpPr>
            <p:spPr>
              <a:xfrm flipV="1">
                <a:off x="2509786" y="4338440"/>
                <a:ext cx="190006" cy="260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5" name="TextBox 94"/>
            <p:cNvSpPr txBox="1"/>
            <p:nvPr/>
          </p:nvSpPr>
          <p:spPr>
            <a:xfrm>
              <a:off x="959024" y="5148400"/>
              <a:ext cx="228600" cy="261610"/>
            </a:xfrm>
            <a:prstGeom prst="rect">
              <a:avLst/>
            </a:prstGeom>
            <a:noFill/>
          </p:spPr>
          <p:txBody>
            <a:bodyPr wrap="square" rtlCol="0">
              <a:spAutoFit/>
            </a:bodyPr>
            <a:lstStyle/>
            <a:p>
              <a:pPr algn="ctr"/>
              <a:r>
                <a:rPr lang="en-US" altLang="zh-CN" sz="1100" dirty="0" smtClean="0"/>
                <a:t>1</a:t>
              </a:r>
              <a:endParaRPr lang="zh-CN" altLang="en-US" sz="1100" dirty="0"/>
            </a:p>
          </p:txBody>
        </p:sp>
        <p:sp>
          <p:nvSpPr>
            <p:cNvPr id="96" name="TextBox 95"/>
            <p:cNvSpPr txBox="1"/>
            <p:nvPr/>
          </p:nvSpPr>
          <p:spPr>
            <a:xfrm>
              <a:off x="1412440" y="5157192"/>
              <a:ext cx="228600" cy="261610"/>
            </a:xfrm>
            <a:prstGeom prst="rect">
              <a:avLst/>
            </a:prstGeom>
            <a:noFill/>
          </p:spPr>
          <p:txBody>
            <a:bodyPr wrap="square" rtlCol="0">
              <a:spAutoFit/>
            </a:bodyPr>
            <a:lstStyle/>
            <a:p>
              <a:pPr algn="ctr"/>
              <a:r>
                <a:rPr lang="en-US" altLang="zh-CN" sz="1100" dirty="0" smtClean="0"/>
                <a:t>2</a:t>
              </a:r>
              <a:endParaRPr lang="zh-CN" altLang="en-US" sz="1100" dirty="0"/>
            </a:p>
          </p:txBody>
        </p:sp>
        <p:sp>
          <p:nvSpPr>
            <p:cNvPr id="97" name="TextBox 96"/>
            <p:cNvSpPr txBox="1"/>
            <p:nvPr/>
          </p:nvSpPr>
          <p:spPr>
            <a:xfrm>
              <a:off x="1841076" y="5151574"/>
              <a:ext cx="228600" cy="261610"/>
            </a:xfrm>
            <a:prstGeom prst="rect">
              <a:avLst/>
            </a:prstGeom>
            <a:noFill/>
          </p:spPr>
          <p:txBody>
            <a:bodyPr wrap="square" rtlCol="0">
              <a:spAutoFit/>
            </a:bodyPr>
            <a:lstStyle/>
            <a:p>
              <a:pPr algn="ctr"/>
              <a:r>
                <a:rPr lang="en-US" altLang="zh-CN" sz="1100" dirty="0" smtClean="0"/>
                <a:t>3</a:t>
              </a:r>
              <a:endParaRPr lang="zh-CN" altLang="en-US" sz="1100" dirty="0"/>
            </a:p>
          </p:txBody>
        </p:sp>
        <p:sp>
          <p:nvSpPr>
            <p:cNvPr id="98" name="TextBox 97"/>
            <p:cNvSpPr txBox="1"/>
            <p:nvPr/>
          </p:nvSpPr>
          <p:spPr>
            <a:xfrm>
              <a:off x="2285328" y="5148400"/>
              <a:ext cx="228600" cy="261610"/>
            </a:xfrm>
            <a:prstGeom prst="rect">
              <a:avLst/>
            </a:prstGeom>
            <a:noFill/>
          </p:spPr>
          <p:txBody>
            <a:bodyPr wrap="square" rtlCol="0">
              <a:spAutoFit/>
            </a:bodyPr>
            <a:lstStyle/>
            <a:p>
              <a:pPr algn="ctr"/>
              <a:r>
                <a:rPr lang="en-US" altLang="zh-CN" sz="1100" dirty="0" smtClean="0"/>
                <a:t>4</a:t>
              </a:r>
              <a:endParaRPr lang="zh-CN" altLang="en-US" sz="1100" dirty="0"/>
            </a:p>
          </p:txBody>
        </p:sp>
        <p:sp>
          <p:nvSpPr>
            <p:cNvPr id="99" name="TextBox 98"/>
            <p:cNvSpPr txBox="1"/>
            <p:nvPr/>
          </p:nvSpPr>
          <p:spPr>
            <a:xfrm>
              <a:off x="2699792" y="5157192"/>
              <a:ext cx="228600" cy="261610"/>
            </a:xfrm>
            <a:prstGeom prst="rect">
              <a:avLst/>
            </a:prstGeom>
            <a:noFill/>
          </p:spPr>
          <p:txBody>
            <a:bodyPr wrap="square" rtlCol="0">
              <a:spAutoFit/>
            </a:bodyPr>
            <a:lstStyle/>
            <a:p>
              <a:pPr algn="ctr"/>
              <a:r>
                <a:rPr lang="en-US" altLang="zh-CN" sz="1100" dirty="0" smtClean="0"/>
                <a:t>5</a:t>
              </a:r>
              <a:endParaRPr lang="zh-CN" altLang="en-US" sz="1100" dirty="0"/>
            </a:p>
          </p:txBody>
        </p:sp>
        <p:sp>
          <p:nvSpPr>
            <p:cNvPr id="100" name="TextBox 99"/>
            <p:cNvSpPr txBox="1"/>
            <p:nvPr/>
          </p:nvSpPr>
          <p:spPr>
            <a:xfrm>
              <a:off x="3146757" y="5157192"/>
              <a:ext cx="228600" cy="261610"/>
            </a:xfrm>
            <a:prstGeom prst="rect">
              <a:avLst/>
            </a:prstGeom>
            <a:noFill/>
          </p:spPr>
          <p:txBody>
            <a:bodyPr wrap="square" rtlCol="0">
              <a:spAutoFit/>
            </a:bodyPr>
            <a:lstStyle/>
            <a:p>
              <a:pPr algn="ctr"/>
              <a:r>
                <a:rPr lang="en-US" altLang="zh-CN" sz="1100" dirty="0" smtClean="0"/>
                <a:t>6</a:t>
              </a:r>
              <a:endParaRPr lang="zh-CN" altLang="en-US" sz="1100" dirty="0"/>
            </a:p>
          </p:txBody>
        </p:sp>
        <p:sp>
          <p:nvSpPr>
            <p:cNvPr id="101" name="TextBox 100"/>
            <p:cNvSpPr txBox="1"/>
            <p:nvPr/>
          </p:nvSpPr>
          <p:spPr>
            <a:xfrm>
              <a:off x="3592614" y="5139099"/>
              <a:ext cx="228600" cy="261610"/>
            </a:xfrm>
            <a:prstGeom prst="rect">
              <a:avLst/>
            </a:prstGeom>
            <a:noFill/>
          </p:spPr>
          <p:txBody>
            <a:bodyPr wrap="square" rtlCol="0">
              <a:spAutoFit/>
            </a:bodyPr>
            <a:lstStyle/>
            <a:p>
              <a:pPr algn="ctr"/>
              <a:r>
                <a:rPr lang="en-US" altLang="zh-CN" sz="1100" dirty="0" smtClean="0"/>
                <a:t>7</a:t>
              </a:r>
              <a:endParaRPr lang="zh-CN" altLang="en-US" sz="1100" dirty="0"/>
            </a:p>
          </p:txBody>
        </p:sp>
        <p:sp>
          <p:nvSpPr>
            <p:cNvPr id="102" name="TextBox 101"/>
            <p:cNvSpPr txBox="1"/>
            <p:nvPr/>
          </p:nvSpPr>
          <p:spPr>
            <a:xfrm>
              <a:off x="200436" y="5121487"/>
              <a:ext cx="546348" cy="276999"/>
            </a:xfrm>
            <a:prstGeom prst="rect">
              <a:avLst/>
            </a:prstGeom>
            <a:noFill/>
          </p:spPr>
          <p:txBody>
            <a:bodyPr wrap="square" rtlCol="0">
              <a:spAutoFit/>
            </a:bodyPr>
            <a:lstStyle/>
            <a:p>
              <a:r>
                <a:rPr lang="en-US" altLang="zh-CN" sz="1200" dirty="0" smtClean="0"/>
                <a:t>Time</a:t>
              </a:r>
              <a:endParaRPr lang="zh-CN" altLang="en-US" sz="1200" dirty="0"/>
            </a:p>
          </p:txBody>
        </p:sp>
        <p:sp>
          <p:nvSpPr>
            <p:cNvPr id="103" name="TextBox 102"/>
            <p:cNvSpPr txBox="1"/>
            <p:nvPr/>
          </p:nvSpPr>
          <p:spPr>
            <a:xfrm>
              <a:off x="209228" y="4921672"/>
              <a:ext cx="748008" cy="276999"/>
            </a:xfrm>
            <a:prstGeom prst="rect">
              <a:avLst/>
            </a:prstGeom>
            <a:noFill/>
          </p:spPr>
          <p:txBody>
            <a:bodyPr wrap="square" rtlCol="0">
              <a:spAutoFit/>
            </a:bodyPr>
            <a:lstStyle/>
            <a:p>
              <a:r>
                <a:rPr lang="en-US" altLang="zh-CN" sz="1200" dirty="0" smtClean="0"/>
                <a:t>Inputs</a:t>
              </a:r>
              <a:endParaRPr lang="zh-CN" altLang="en-US" sz="1200" dirty="0"/>
            </a:p>
          </p:txBody>
        </p:sp>
        <p:sp>
          <p:nvSpPr>
            <p:cNvPr id="104" name="TextBox 103"/>
            <p:cNvSpPr txBox="1"/>
            <p:nvPr/>
          </p:nvSpPr>
          <p:spPr>
            <a:xfrm>
              <a:off x="222090" y="4112821"/>
              <a:ext cx="823373" cy="461665"/>
            </a:xfrm>
            <a:prstGeom prst="rect">
              <a:avLst/>
            </a:prstGeom>
            <a:noFill/>
          </p:spPr>
          <p:txBody>
            <a:bodyPr wrap="square" rtlCol="0">
              <a:spAutoFit/>
            </a:bodyPr>
            <a:lstStyle/>
            <a:p>
              <a:r>
                <a:rPr lang="en-US" altLang="zh-CN" sz="1200" dirty="0" smtClean="0"/>
                <a:t>Hidden Layer</a:t>
              </a:r>
              <a:endParaRPr lang="zh-CN" altLang="en-US" sz="1200" dirty="0"/>
            </a:p>
          </p:txBody>
        </p:sp>
        <p:sp>
          <p:nvSpPr>
            <p:cNvPr id="105" name="TextBox 104"/>
            <p:cNvSpPr txBox="1"/>
            <p:nvPr/>
          </p:nvSpPr>
          <p:spPr>
            <a:xfrm>
              <a:off x="222399" y="3576513"/>
              <a:ext cx="717253" cy="276999"/>
            </a:xfrm>
            <a:prstGeom prst="rect">
              <a:avLst/>
            </a:prstGeom>
            <a:noFill/>
          </p:spPr>
          <p:txBody>
            <a:bodyPr wrap="square" rtlCol="0">
              <a:spAutoFit/>
            </a:bodyPr>
            <a:lstStyle/>
            <a:p>
              <a:r>
                <a:rPr lang="en-US" altLang="zh-CN" sz="1200" dirty="0" smtClean="0"/>
                <a:t>Outputs</a:t>
              </a:r>
              <a:endParaRPr lang="zh-CN" altLang="en-US" sz="1200" dirty="0"/>
            </a:p>
          </p:txBody>
        </p:sp>
      </p:grpSp>
    </p:spTree>
    <p:extLst>
      <p:ext uri="{BB962C8B-B14F-4D97-AF65-F5344CB8AC3E}">
        <p14:creationId xmlns:p14="http://schemas.microsoft.com/office/powerpoint/2010/main" val="37276092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rgbClr val="FF0000"/>
                </a:solidFill>
              </a:rPr>
              <a:t>Problem </a:t>
            </a:r>
            <a:r>
              <a:rPr lang="en-US" altLang="zh-CN" dirty="0" smtClean="0">
                <a:solidFill>
                  <a:schemeClr val="accent2">
                    <a:lumMod val="75000"/>
                  </a:schemeClr>
                </a:solidFill>
              </a:rPr>
              <a:t>of LSTM</a:t>
            </a:r>
          </a:p>
          <a:p>
            <a:pPr lvl="1"/>
            <a:r>
              <a:rPr lang="en-US" altLang="zh-CN" sz="2400" dirty="0" smtClean="0">
                <a:solidFill>
                  <a:schemeClr val="accent2">
                    <a:lumMod val="75000"/>
                  </a:schemeClr>
                </a:solidFill>
              </a:rPr>
              <a:t>Can be </a:t>
            </a:r>
            <a:r>
              <a:rPr lang="en-US" altLang="zh-CN" sz="2400" dirty="0" smtClean="0">
                <a:solidFill>
                  <a:srgbClr val="FF0000"/>
                </a:solidFill>
              </a:rPr>
              <a:t>slow</a:t>
            </a:r>
            <a:r>
              <a:rPr lang="en-US" altLang="zh-CN" sz="2400" dirty="0" smtClean="0">
                <a:solidFill>
                  <a:schemeClr val="accent2">
                    <a:lumMod val="75000"/>
                  </a:schemeClr>
                </a:solidFill>
              </a:rPr>
              <a:t> for large models (hard to train)</a:t>
            </a:r>
          </a:p>
          <a:p>
            <a:pPr lvl="2"/>
            <a:r>
              <a:rPr lang="en-US" altLang="zh-CN" sz="2000" dirty="0" smtClean="0"/>
              <a:t>Structure complexity is higher</a:t>
            </a:r>
          </a:p>
          <a:p>
            <a:pPr lvl="2"/>
            <a:r>
              <a:rPr lang="en-US" altLang="zh-CN" sz="2000" dirty="0"/>
              <a:t>S</a:t>
            </a:r>
            <a:r>
              <a:rPr lang="en-US" altLang="zh-CN" sz="2000" dirty="0" smtClean="0"/>
              <a:t>tructure redundancy?</a:t>
            </a:r>
          </a:p>
          <a:p>
            <a:pPr lvl="2"/>
            <a:r>
              <a:rPr lang="en-US" altLang="zh-CN" sz="2000" dirty="0" smtClean="0"/>
              <a:t>Too much parameters</a:t>
            </a:r>
          </a:p>
          <a:p>
            <a:pPr marL="457200" lvl="1" indent="0">
              <a:buNone/>
            </a:pPr>
            <a:endParaRPr lang="en-US" altLang="zh-CN" dirty="0"/>
          </a:p>
          <a:p>
            <a:pPr lvl="1"/>
            <a:endParaRPr lang="zh-CN" altLang="en-US" dirty="0"/>
          </a:p>
        </p:txBody>
      </p:sp>
      <p:sp>
        <p:nvSpPr>
          <p:cNvPr id="3" name="标题 2"/>
          <p:cNvSpPr>
            <a:spLocks noGrp="1"/>
          </p:cNvSpPr>
          <p:nvPr>
            <p:ph type="title"/>
          </p:nvPr>
        </p:nvSpPr>
        <p:spPr/>
        <p:txBody>
          <a:bodyPr/>
          <a:lstStyle/>
          <a:p>
            <a:r>
              <a:rPr lang="en-US" altLang="zh-CN" dirty="0"/>
              <a:t>Long Short-term Memory (LSTM)</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69</a:t>
            </a:fld>
            <a:endParaRPr lang="zh-CN" altLang="en-US"/>
          </a:p>
        </p:txBody>
      </p:sp>
      <p:pic>
        <p:nvPicPr>
          <p:cNvPr id="5" name="图片 4"/>
          <p:cNvPicPr>
            <a:picLocks noChangeAspect="1"/>
          </p:cNvPicPr>
          <p:nvPr/>
        </p:nvPicPr>
        <p:blipFill rotWithShape="1">
          <a:blip r:embed="rId2"/>
          <a:srcRect l="31146" r="35629"/>
          <a:stretch/>
        </p:blipFill>
        <p:spPr>
          <a:xfrm>
            <a:off x="3717000" y="3339000"/>
            <a:ext cx="2835000" cy="2731202"/>
          </a:xfrm>
          <a:prstGeom prst="rect">
            <a:avLst/>
          </a:prstGeom>
        </p:spPr>
      </p:pic>
      <p:sp>
        <p:nvSpPr>
          <p:cNvPr id="7" name="文本框 6"/>
          <p:cNvSpPr txBox="1"/>
          <p:nvPr/>
        </p:nvSpPr>
        <p:spPr>
          <a:xfrm>
            <a:off x="5382001" y="6500039"/>
            <a:ext cx="2901698"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200" dirty="0"/>
              <a:t>P</a:t>
            </a:r>
            <a:r>
              <a:rPr lang="en-US" altLang="zh-CN" sz="1200" dirty="0" smtClean="0"/>
              <a:t>icture from Christopher Olah</a:t>
            </a:r>
            <a:endParaRPr lang="zh-CN" altLang="en-US" sz="1200" dirty="0"/>
          </a:p>
        </p:txBody>
      </p:sp>
    </p:spTree>
    <p:extLst>
      <p:ext uri="{BB962C8B-B14F-4D97-AF65-F5344CB8AC3E}">
        <p14:creationId xmlns:p14="http://schemas.microsoft.com/office/powerpoint/2010/main" val="102919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Types of Classification</a:t>
            </a:r>
          </a:p>
          <a:p>
            <a:pPr marL="457200" lvl="1" indent="0">
              <a:buNone/>
            </a:pPr>
            <a:r>
              <a:rPr lang="en-US" altLang="zh-CN" dirty="0" smtClean="0">
                <a:solidFill>
                  <a:schemeClr val="accent2">
                    <a:lumMod val="75000"/>
                  </a:schemeClr>
                </a:solidFill>
              </a:rPr>
              <a:t>Binary Classification</a:t>
            </a:r>
          </a:p>
          <a:p>
            <a:pPr marL="457200" lvl="1" indent="0">
              <a:buNone/>
            </a:pPr>
            <a:endParaRPr lang="en-US" altLang="zh-CN" dirty="0" smtClean="0"/>
          </a:p>
        </p:txBody>
      </p:sp>
      <p:sp>
        <p:nvSpPr>
          <p:cNvPr id="3" name="标题 2"/>
          <p:cNvSpPr>
            <a:spLocks noGrp="1"/>
          </p:cNvSpPr>
          <p:nvPr>
            <p:ph type="title"/>
          </p:nvPr>
        </p:nvSpPr>
        <p:spPr/>
        <p:txBody>
          <a:bodyPr/>
          <a:lstStyle/>
          <a:p>
            <a:r>
              <a:rPr lang="en-US" altLang="zh-CN" dirty="0" smtClean="0"/>
              <a:t>What Is </a:t>
            </a:r>
            <a:r>
              <a:rPr lang="en-US" altLang="zh-CN" dirty="0"/>
              <a:t>S</a:t>
            </a:r>
            <a:r>
              <a:rPr lang="en-US" altLang="zh-CN" dirty="0" smtClean="0"/>
              <a:t>tructured Prediction</a:t>
            </a:r>
            <a:r>
              <a:rPr lang="en-US" altLang="zh-CN" sz="2000" dirty="0" smtClean="0"/>
              <a:t>/Classification</a:t>
            </a:r>
            <a:r>
              <a:rPr lang="en-US" altLang="zh-CN" dirty="0" smtClean="0"/>
              <a:t>?</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7</a:t>
            </a:fld>
            <a:endParaRPr lang="zh-CN" altLang="en-US"/>
          </a:p>
        </p:txBody>
      </p:sp>
      <p:sp>
        <p:nvSpPr>
          <p:cNvPr id="9" name="内容占位符 1"/>
          <p:cNvSpPr txBox="1">
            <a:spLocks/>
          </p:cNvSpPr>
          <p:nvPr/>
        </p:nvSpPr>
        <p:spPr bwMode="auto">
          <a:xfrm>
            <a:off x="4644008" y="1400860"/>
            <a:ext cx="4721225" cy="109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ts val="1200"/>
              </a:spcAft>
              <a:buClr>
                <a:srgbClr val="7030A0"/>
              </a:buClr>
              <a:buSzPct val="80000"/>
              <a:buFont typeface="Wingdings" pitchFamily="2" charset="2"/>
              <a:buChar char="p"/>
              <a:defRPr sz="24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ts val="600"/>
              </a:spcAft>
              <a:buClr>
                <a:srgbClr val="00B0F0"/>
              </a:buClr>
              <a:buSzPct val="70000"/>
              <a:buFont typeface="Wingdings" pitchFamily="2" charset="2"/>
              <a:buChar char="p"/>
              <a:defRPr sz="2000">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ts val="400"/>
              </a:spcAft>
              <a:buClr>
                <a:srgbClr val="7030A0"/>
              </a:buClr>
              <a:buSzPct val="65000"/>
              <a:buFont typeface="Wingdings" pitchFamily="2" charset="2"/>
              <a:buChar char="n"/>
              <a:defRPr sz="1800">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ts val="200"/>
              </a:spcAft>
              <a:buClr>
                <a:schemeClr val="hlink"/>
              </a:buClr>
              <a:buSzPct val="60000"/>
              <a:buFont typeface="Wingdings" pitchFamily="2" charset="2"/>
              <a:buChar char="n"/>
              <a:defRPr sz="1600">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lr>
                <a:schemeClr val="bg2"/>
              </a:buClr>
              <a:buSzPct val="40000"/>
              <a:buFont typeface="Wingdings" pitchFamily="2" charset="2"/>
              <a:buChar char="n"/>
              <a:defRPr sz="140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pPr marL="457200" lvl="1" indent="0">
              <a:buNone/>
            </a:pPr>
            <a:r>
              <a:rPr lang="en-US" altLang="zh-CN" kern="0" dirty="0" smtClean="0">
                <a:solidFill>
                  <a:schemeClr val="accent2">
                    <a:lumMod val="75000"/>
                  </a:schemeClr>
                </a:solidFill>
              </a:rPr>
              <a:t>Multiclass Classification</a:t>
            </a:r>
          </a:p>
        </p:txBody>
      </p:sp>
      <p:sp>
        <p:nvSpPr>
          <p:cNvPr id="10" name="内容占位符 1"/>
          <p:cNvSpPr txBox="1">
            <a:spLocks/>
          </p:cNvSpPr>
          <p:nvPr/>
        </p:nvSpPr>
        <p:spPr bwMode="auto">
          <a:xfrm>
            <a:off x="1749658" y="3953801"/>
            <a:ext cx="5504619" cy="65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ts val="1200"/>
              </a:spcAft>
              <a:buClr>
                <a:srgbClr val="7030A0"/>
              </a:buClr>
              <a:buSzPct val="80000"/>
              <a:buFont typeface="Wingdings" pitchFamily="2" charset="2"/>
              <a:buChar char="p"/>
              <a:defRPr sz="2400" b="1">
                <a:solidFill>
                  <a:schemeClr val="tx1"/>
                </a:solidFill>
                <a:latin typeface="微软雅黑" pitchFamily="34" charset="-122"/>
                <a:ea typeface="微软雅黑" pitchFamily="34" charset="-122"/>
                <a:cs typeface="+mn-cs"/>
              </a:defRPr>
            </a:lvl1pPr>
            <a:lvl2pPr marL="742950" indent="-285750" algn="l" rtl="0" eaLnBrk="1" fontAlgn="base" hangingPunct="1">
              <a:spcBef>
                <a:spcPct val="20000"/>
              </a:spcBef>
              <a:spcAft>
                <a:spcPts val="600"/>
              </a:spcAft>
              <a:buClr>
                <a:srgbClr val="00B0F0"/>
              </a:buClr>
              <a:buSzPct val="70000"/>
              <a:buFont typeface="Wingdings" pitchFamily="2" charset="2"/>
              <a:buChar char="p"/>
              <a:defRPr sz="2000">
                <a:solidFill>
                  <a:schemeClr val="tx1"/>
                </a:solidFill>
                <a:latin typeface="微软雅黑" pitchFamily="34" charset="-122"/>
                <a:ea typeface="微软雅黑" pitchFamily="34" charset="-122"/>
              </a:defRPr>
            </a:lvl2pPr>
            <a:lvl3pPr marL="1143000" indent="-228600" algn="l" rtl="0" eaLnBrk="1" fontAlgn="base" hangingPunct="1">
              <a:spcBef>
                <a:spcPct val="20000"/>
              </a:spcBef>
              <a:spcAft>
                <a:spcPts val="400"/>
              </a:spcAft>
              <a:buClr>
                <a:srgbClr val="7030A0"/>
              </a:buClr>
              <a:buSzPct val="65000"/>
              <a:buFont typeface="Wingdings" pitchFamily="2" charset="2"/>
              <a:buChar char="n"/>
              <a:defRPr sz="1800">
                <a:solidFill>
                  <a:schemeClr val="tx1"/>
                </a:solidFill>
                <a:latin typeface="微软雅黑" pitchFamily="34" charset="-122"/>
                <a:ea typeface="微软雅黑" pitchFamily="34" charset="-122"/>
              </a:defRPr>
            </a:lvl3pPr>
            <a:lvl4pPr marL="1600200" indent="-228600" algn="l" rtl="0" eaLnBrk="1" fontAlgn="base" hangingPunct="1">
              <a:spcBef>
                <a:spcPct val="20000"/>
              </a:spcBef>
              <a:spcAft>
                <a:spcPts val="200"/>
              </a:spcAft>
              <a:buClr>
                <a:schemeClr val="hlink"/>
              </a:buClr>
              <a:buSzPct val="60000"/>
              <a:buFont typeface="Wingdings" pitchFamily="2" charset="2"/>
              <a:buChar char="n"/>
              <a:defRPr sz="1600">
                <a:solidFill>
                  <a:schemeClr val="tx1"/>
                </a:solidFill>
                <a:latin typeface="微软雅黑" pitchFamily="34" charset="-122"/>
                <a:ea typeface="微软雅黑" pitchFamily="34" charset="-122"/>
              </a:defRPr>
            </a:lvl4pPr>
            <a:lvl5pPr marL="2057400" indent="-228600" algn="l" rtl="0" eaLnBrk="1" fontAlgn="base" hangingPunct="1">
              <a:spcBef>
                <a:spcPct val="20000"/>
              </a:spcBef>
              <a:spcAft>
                <a:spcPct val="0"/>
              </a:spcAft>
              <a:buClr>
                <a:schemeClr val="bg2"/>
              </a:buClr>
              <a:buSzPct val="40000"/>
              <a:buFont typeface="Wingdings" pitchFamily="2" charset="2"/>
              <a:buChar char="n"/>
              <a:defRPr sz="1400">
                <a:solidFill>
                  <a:schemeClr val="tx1"/>
                </a:solidFill>
                <a:latin typeface="微软雅黑" pitchFamily="34" charset="-122"/>
                <a:ea typeface="微软雅黑" pitchFamily="34" charset="-122"/>
              </a:defRPr>
            </a:lvl5pPr>
            <a:lvl6pPr marL="25146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6pPr>
            <a:lvl7pPr marL="29718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7pPr>
            <a:lvl8pPr marL="34290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8pPr>
            <a:lvl9pPr marL="3886200" indent="-228600" algn="l" rtl="0" eaLnBrk="1" fontAlgn="base" hangingPunct="1">
              <a:spcBef>
                <a:spcPct val="20000"/>
              </a:spcBef>
              <a:spcAft>
                <a:spcPct val="0"/>
              </a:spcAft>
              <a:buClr>
                <a:schemeClr val="bg2"/>
              </a:buClr>
              <a:buSzPct val="40000"/>
              <a:buFont typeface="Wingdings" pitchFamily="2" charset="2"/>
              <a:buChar char="l"/>
              <a:defRPr sz="2000">
                <a:solidFill>
                  <a:schemeClr val="tx1"/>
                </a:solidFill>
                <a:latin typeface="+mn-lt"/>
                <a:ea typeface="+mn-ea"/>
              </a:defRPr>
            </a:lvl9pPr>
          </a:lstStyle>
          <a:p>
            <a:pPr marL="457200" lvl="1" indent="0">
              <a:buNone/>
            </a:pPr>
            <a:r>
              <a:rPr lang="en-US" altLang="zh-CN" sz="2800" b="1" kern="0" dirty="0" smtClean="0">
                <a:solidFill>
                  <a:schemeClr val="accent2">
                    <a:lumMod val="75000"/>
                  </a:schemeClr>
                </a:solidFill>
              </a:rPr>
              <a:t>Structured Classification</a:t>
            </a: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282" y="1889839"/>
            <a:ext cx="2972717" cy="2146962"/>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658" y="4162187"/>
            <a:ext cx="5534025" cy="3105150"/>
          </a:xfrm>
          <a:prstGeom prst="rect">
            <a:avLst/>
          </a:prstGeom>
        </p:spPr>
      </p:pic>
      <p:grpSp>
        <p:nvGrpSpPr>
          <p:cNvPr id="18" name="组合 17"/>
          <p:cNvGrpSpPr/>
          <p:nvPr/>
        </p:nvGrpSpPr>
        <p:grpSpPr>
          <a:xfrm>
            <a:off x="4901739" y="2084154"/>
            <a:ext cx="3644423" cy="881513"/>
            <a:chOff x="4901739" y="2084154"/>
            <a:chExt cx="3644423" cy="881513"/>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75498"/>
            <a:stretch/>
          </p:blipFill>
          <p:spPr>
            <a:xfrm>
              <a:off x="5815244" y="2086502"/>
              <a:ext cx="861660" cy="879165"/>
            </a:xfrm>
            <a:prstGeom prst="rect">
              <a:avLst/>
            </a:prstGeom>
          </p:spPr>
        </p:pic>
        <p:pic>
          <p:nvPicPr>
            <p:cNvPr id="15" name="图片 14"/>
            <p:cNvPicPr>
              <a:picLocks noChangeAspect="1"/>
            </p:cNvPicPr>
            <p:nvPr/>
          </p:nvPicPr>
          <p:blipFill rotWithShape="1">
            <a:blip r:embed="rId4">
              <a:extLst>
                <a:ext uri="{28A0092B-C50C-407E-A947-70E740481C1C}">
                  <a14:useLocalDpi xmlns:a14="http://schemas.microsoft.com/office/drawing/2010/main" val="0"/>
                </a:ext>
              </a:extLst>
            </a:blip>
            <a:srcRect r="74919"/>
            <a:stretch/>
          </p:blipFill>
          <p:spPr>
            <a:xfrm>
              <a:off x="7664153" y="2084154"/>
              <a:ext cx="882009" cy="879165"/>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50382" r="25305"/>
            <a:stretch/>
          </p:blipFill>
          <p:spPr>
            <a:xfrm>
              <a:off x="4901739" y="2086502"/>
              <a:ext cx="855001" cy="879165"/>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25194" r="50493"/>
            <a:stretch/>
          </p:blipFill>
          <p:spPr>
            <a:xfrm>
              <a:off x="6728749" y="2084155"/>
              <a:ext cx="855000" cy="879165"/>
            </a:xfrm>
            <a:prstGeom prst="rect">
              <a:avLst/>
            </a:prstGeom>
          </p:spPr>
        </p:pic>
      </p:grpSp>
    </p:spTree>
    <p:extLst>
      <p:ext uri="{BB962C8B-B14F-4D97-AF65-F5344CB8AC3E}">
        <p14:creationId xmlns:p14="http://schemas.microsoft.com/office/powerpoint/2010/main" val="220584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rgbClr val="FF0000"/>
                </a:solidFill>
              </a:rPr>
              <a:t>Peepholes</a:t>
            </a:r>
          </a:p>
          <a:p>
            <a:pPr lvl="1"/>
            <a:r>
              <a:rPr lang="en-US" altLang="zh-CN" dirty="0" smtClean="0"/>
              <a:t>Introduced by </a:t>
            </a:r>
            <a:r>
              <a:rPr lang="en-US" altLang="zh-CN" dirty="0">
                <a:latin typeface="Yu Mincho Light" panose="02020300000000000000" pitchFamily="18" charset="-128"/>
                <a:ea typeface="Yu Mincho Light" panose="02020300000000000000" pitchFamily="18" charset="-128"/>
              </a:rPr>
              <a:t>Gers </a:t>
            </a:r>
            <a:r>
              <a:rPr lang="en-US" altLang="zh-CN" dirty="0" smtClean="0">
                <a:latin typeface="Yu Mincho Light" panose="02020300000000000000" pitchFamily="18" charset="-128"/>
                <a:ea typeface="Yu Mincho Light" panose="02020300000000000000" pitchFamily="18" charset="-128"/>
              </a:rPr>
              <a:t>(</a:t>
            </a:r>
            <a:r>
              <a:rPr lang="en-US" altLang="zh-CN" dirty="0">
                <a:latin typeface="Yu Mincho Light" panose="02020300000000000000" pitchFamily="18" charset="-128"/>
                <a:ea typeface="Yu Mincho Light" panose="02020300000000000000" pitchFamily="18" charset="-128"/>
              </a:rPr>
              <a:t>2000</a:t>
            </a:r>
            <a:r>
              <a:rPr lang="en-US" altLang="zh-CN" dirty="0" smtClean="0">
                <a:latin typeface="Yu Mincho Light" panose="02020300000000000000" pitchFamily="18" charset="-128"/>
                <a:ea typeface="Yu Mincho Light" panose="02020300000000000000" pitchFamily="18" charset="-128"/>
              </a:rPr>
              <a:t>) </a:t>
            </a:r>
            <a:endParaRPr lang="en-US" altLang="zh-CN" dirty="0" smtClean="0">
              <a:solidFill>
                <a:srgbClr val="FF0000"/>
              </a:solidFill>
              <a:latin typeface="Yu Mincho Light" panose="02020300000000000000" pitchFamily="18" charset="-128"/>
              <a:ea typeface="Yu Mincho Light" panose="02020300000000000000" pitchFamily="18" charset="-128"/>
            </a:endParaRPr>
          </a:p>
          <a:p>
            <a:pPr lvl="1"/>
            <a:r>
              <a:rPr lang="en-US" altLang="zh-CN" dirty="0" smtClean="0"/>
              <a:t>Include </a:t>
            </a:r>
            <a:r>
              <a:rPr lang="en-US" altLang="zh-CN" dirty="0" smtClean="0">
                <a:solidFill>
                  <a:schemeClr val="accent2">
                    <a:lumMod val="75000"/>
                  </a:schemeClr>
                </a:solidFill>
              </a:rPr>
              <a:t>current memory </a:t>
            </a:r>
            <a:r>
              <a:rPr lang="en-US" altLang="zh-CN" dirty="0" smtClean="0"/>
              <a:t>when compute gates</a:t>
            </a:r>
          </a:p>
          <a:p>
            <a:endParaRPr lang="zh-CN" altLang="en-US" dirty="0"/>
          </a:p>
        </p:txBody>
      </p:sp>
      <p:sp>
        <p:nvSpPr>
          <p:cNvPr id="3" name="标题 2"/>
          <p:cNvSpPr>
            <a:spLocks noGrp="1"/>
          </p:cNvSpPr>
          <p:nvPr>
            <p:ph type="title"/>
          </p:nvPr>
        </p:nvSpPr>
        <p:spPr/>
        <p:txBody>
          <a:bodyPr/>
          <a:lstStyle/>
          <a:p>
            <a:r>
              <a:rPr lang="en-US" altLang="zh-CN" dirty="0" smtClean="0"/>
              <a:t>Refinement of LSTM</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70</a:t>
            </a:fld>
            <a:endParaRPr lang="zh-CN" altLang="en-US"/>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49484"/>
          <a:stretch/>
        </p:blipFill>
        <p:spPr>
          <a:xfrm>
            <a:off x="1260377" y="2302993"/>
            <a:ext cx="6624736" cy="4050549"/>
          </a:xfrm>
          <a:prstGeom prst="rect">
            <a:avLst/>
          </a:prstGeom>
        </p:spPr>
      </p:pic>
      <p:sp>
        <p:nvSpPr>
          <p:cNvPr id="8" name="文本框 7"/>
          <p:cNvSpPr txBox="1"/>
          <p:nvPr/>
        </p:nvSpPr>
        <p:spPr>
          <a:xfrm>
            <a:off x="5382001" y="6500039"/>
            <a:ext cx="2901698"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200" dirty="0"/>
              <a:t>P</a:t>
            </a:r>
            <a:r>
              <a:rPr lang="en-US" altLang="zh-CN" sz="1200" dirty="0" smtClean="0"/>
              <a:t>icture from Christopher Olah</a:t>
            </a:r>
            <a:endParaRPr lang="zh-CN" altLang="en-US" sz="1200" dirty="0"/>
          </a:p>
        </p:txBody>
      </p:sp>
    </p:spTree>
    <p:extLst>
      <p:ext uri="{BB962C8B-B14F-4D97-AF65-F5344CB8AC3E}">
        <p14:creationId xmlns:p14="http://schemas.microsoft.com/office/powerpoint/2010/main" val="384422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rgbClr val="FF0000"/>
                </a:solidFill>
              </a:rPr>
              <a:t>Fully connected </a:t>
            </a:r>
            <a:r>
              <a:rPr lang="en-US" altLang="zh-CN" dirty="0" smtClean="0">
                <a:solidFill>
                  <a:schemeClr val="accent2">
                    <a:lumMod val="75000"/>
                  </a:schemeClr>
                </a:solidFill>
              </a:rPr>
              <a:t>gates</a:t>
            </a:r>
          </a:p>
          <a:p>
            <a:pPr lvl="1"/>
            <a:r>
              <a:rPr lang="en-US" altLang="zh-CN" dirty="0" smtClean="0"/>
              <a:t>Included in </a:t>
            </a:r>
            <a:r>
              <a:rPr lang="en-US" altLang="zh-CN" dirty="0">
                <a:latin typeface="Yu Mincho Light" panose="02020300000000000000" pitchFamily="18" charset="-128"/>
                <a:ea typeface="Yu Mincho Light" panose="02020300000000000000" pitchFamily="18" charset="-128"/>
              </a:rPr>
              <a:t>Hochreiter and Schmidhuber (1997</a:t>
            </a:r>
            <a:r>
              <a:rPr lang="en-US" altLang="zh-CN" dirty="0" smtClean="0">
                <a:latin typeface="Yu Mincho Light" panose="02020300000000000000" pitchFamily="18" charset="-128"/>
                <a:ea typeface="Yu Mincho Light" panose="02020300000000000000" pitchFamily="18" charset="-128"/>
              </a:rPr>
              <a:t>) </a:t>
            </a:r>
            <a:endParaRPr lang="en-US" altLang="zh-CN" dirty="0">
              <a:solidFill>
                <a:srgbClr val="FF0000"/>
              </a:solidFill>
              <a:latin typeface="Yu Mincho Light" panose="02020300000000000000" pitchFamily="18" charset="-128"/>
              <a:ea typeface="Yu Mincho Light" panose="02020300000000000000" pitchFamily="18" charset="-128"/>
            </a:endParaRPr>
          </a:p>
          <a:p>
            <a:pPr lvl="1"/>
            <a:r>
              <a:rPr lang="en-US" altLang="zh-CN" dirty="0" smtClean="0">
                <a:solidFill>
                  <a:srgbClr val="FF0000"/>
                </a:solidFill>
              </a:rPr>
              <a:t>Gates</a:t>
            </a:r>
            <a:r>
              <a:rPr lang="en-US" altLang="zh-CN" dirty="0" smtClean="0">
                <a:solidFill>
                  <a:schemeClr val="accent2">
                    <a:lumMod val="75000"/>
                  </a:schemeClr>
                </a:solidFill>
              </a:rPr>
              <a:t> are also </a:t>
            </a:r>
            <a:r>
              <a:rPr lang="en-US" altLang="zh-CN" dirty="0" smtClean="0">
                <a:solidFill>
                  <a:srgbClr val="FF0000"/>
                </a:solidFill>
              </a:rPr>
              <a:t>recurrent</a:t>
            </a:r>
            <a:endParaRPr lang="zh-CN" altLang="en-US" dirty="0">
              <a:solidFill>
                <a:srgbClr val="FF0000"/>
              </a:solidFill>
            </a:endParaRPr>
          </a:p>
        </p:txBody>
      </p:sp>
      <p:sp>
        <p:nvSpPr>
          <p:cNvPr id="3" name="标题 2"/>
          <p:cNvSpPr>
            <a:spLocks noGrp="1"/>
          </p:cNvSpPr>
          <p:nvPr>
            <p:ph type="title"/>
          </p:nvPr>
        </p:nvSpPr>
        <p:spPr/>
        <p:txBody>
          <a:bodyPr/>
          <a:lstStyle/>
          <a:p>
            <a:r>
              <a:rPr lang="en-US" altLang="zh-CN" dirty="0" smtClean="0"/>
              <a:t>Refinement of LSTM</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71</a:t>
            </a:fld>
            <a:endParaRPr lang="zh-CN" altLang="en-US"/>
          </a:p>
        </p:txBody>
      </p:sp>
      <p:grpSp>
        <p:nvGrpSpPr>
          <p:cNvPr id="6" name="组合 5"/>
          <p:cNvGrpSpPr/>
          <p:nvPr/>
        </p:nvGrpSpPr>
        <p:grpSpPr>
          <a:xfrm>
            <a:off x="1187624" y="2780928"/>
            <a:ext cx="6120680" cy="3431285"/>
            <a:chOff x="755576" y="2659914"/>
            <a:chExt cx="7407244" cy="4152540"/>
          </a:xfrm>
        </p:grpSpPr>
        <p:pic>
          <p:nvPicPr>
            <p:cNvPr id="7" name="图片 6"/>
            <p:cNvPicPr>
              <a:picLocks noChangeAspect="1"/>
            </p:cNvPicPr>
            <p:nvPr/>
          </p:nvPicPr>
          <p:blipFill>
            <a:blip r:embed="rId2"/>
            <a:stretch>
              <a:fillRect/>
            </a:stretch>
          </p:blipFill>
          <p:spPr>
            <a:xfrm>
              <a:off x="755576" y="2659914"/>
              <a:ext cx="3024336" cy="3698996"/>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8840" y="3561756"/>
              <a:ext cx="2093980" cy="3250698"/>
            </a:xfrm>
            <a:prstGeom prst="rect">
              <a:avLst/>
            </a:prstGeom>
          </p:spPr>
        </p:pic>
        <p:sp>
          <p:nvSpPr>
            <p:cNvPr id="8" name="右箭头 7"/>
            <p:cNvSpPr/>
            <p:nvPr/>
          </p:nvSpPr>
          <p:spPr bwMode="blackWhite">
            <a:xfrm>
              <a:off x="3428050" y="4797152"/>
              <a:ext cx="2088232" cy="504056"/>
            </a:xfrm>
            <a:prstGeom prst="rightArrow">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p>
              <a:pPr algn="ctr"/>
              <a:endParaRPr lang="zh-CN" altLang="en-US"/>
            </a:p>
          </p:txBody>
        </p:sp>
      </p:grpSp>
      <p:sp>
        <p:nvSpPr>
          <p:cNvPr id="10" name="文本框 9"/>
          <p:cNvSpPr txBox="1"/>
          <p:nvPr/>
        </p:nvSpPr>
        <p:spPr>
          <a:xfrm>
            <a:off x="5382001" y="6500039"/>
            <a:ext cx="2901698"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200" dirty="0"/>
              <a:t>P</a:t>
            </a:r>
            <a:r>
              <a:rPr lang="en-US" altLang="zh-CN" sz="1200" dirty="0" smtClean="0"/>
              <a:t>icture from Christopher Olah</a:t>
            </a:r>
            <a:endParaRPr lang="zh-CN" altLang="en-US" sz="1200" dirty="0"/>
          </a:p>
        </p:txBody>
      </p:sp>
    </p:spTree>
    <p:extLst>
      <p:ext uri="{BB962C8B-B14F-4D97-AF65-F5344CB8AC3E}">
        <p14:creationId xmlns:p14="http://schemas.microsoft.com/office/powerpoint/2010/main" val="209375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extLst>
              <a:ext uri="{28A0092B-C50C-407E-A947-70E740481C1C}">
                <a14:useLocalDpi xmlns:a14="http://schemas.microsoft.com/office/drawing/2010/main" val="0"/>
              </a:ext>
            </a:extLst>
          </a:blip>
          <a:srcRect r="52588"/>
          <a:stretch/>
        </p:blipFill>
        <p:spPr>
          <a:xfrm>
            <a:off x="1528560" y="2132856"/>
            <a:ext cx="6336704" cy="4128094"/>
          </a:xfrm>
          <a:prstGeom prst="rect">
            <a:avLst/>
          </a:prstGeom>
        </p:spPr>
      </p:pic>
      <p:sp>
        <p:nvSpPr>
          <p:cNvPr id="2" name="内容占位符 1"/>
          <p:cNvSpPr>
            <a:spLocks noGrp="1"/>
          </p:cNvSpPr>
          <p:nvPr>
            <p:ph idx="1"/>
          </p:nvPr>
        </p:nvSpPr>
        <p:spPr/>
        <p:txBody>
          <a:bodyPr/>
          <a:lstStyle/>
          <a:p>
            <a:r>
              <a:rPr lang="en-US" altLang="zh-CN" dirty="0" smtClean="0">
                <a:solidFill>
                  <a:srgbClr val="FF0000"/>
                </a:solidFill>
              </a:rPr>
              <a:t>Gated recurrent unit </a:t>
            </a:r>
            <a:r>
              <a:rPr lang="en-US" altLang="zh-CN" dirty="0" smtClean="0"/>
              <a:t>(GRU)</a:t>
            </a:r>
          </a:p>
          <a:p>
            <a:pPr lvl="1"/>
            <a:r>
              <a:rPr lang="en-US" altLang="zh-CN" dirty="0"/>
              <a:t>Introduced by </a:t>
            </a:r>
            <a:r>
              <a:rPr lang="en-US" altLang="zh-CN" dirty="0" smtClean="0">
                <a:latin typeface="Yu Mincho Light" panose="02020300000000000000" pitchFamily="18" charset="-128"/>
                <a:ea typeface="Yu Mincho Light" panose="02020300000000000000" pitchFamily="18" charset="-128"/>
              </a:rPr>
              <a:t>Chung </a:t>
            </a:r>
            <a:r>
              <a:rPr lang="en-US" altLang="zh-CN" dirty="0">
                <a:latin typeface="Yu Mincho Light" panose="02020300000000000000" pitchFamily="18" charset="-128"/>
                <a:ea typeface="Yu Mincho Light" panose="02020300000000000000" pitchFamily="18" charset="-128"/>
              </a:rPr>
              <a:t>et al. (2014</a:t>
            </a:r>
            <a:r>
              <a:rPr lang="en-US" altLang="zh-CN" dirty="0" smtClean="0">
                <a:latin typeface="Yu Mincho Light" panose="02020300000000000000" pitchFamily="18" charset="-128"/>
                <a:ea typeface="Yu Mincho Light" panose="02020300000000000000" pitchFamily="18" charset="-128"/>
              </a:rPr>
              <a:t>)</a:t>
            </a:r>
            <a:endParaRPr lang="en-US" altLang="zh-CN" dirty="0">
              <a:solidFill>
                <a:srgbClr val="FF0000"/>
              </a:solidFill>
              <a:latin typeface="Yu Mincho Light" panose="02020300000000000000" pitchFamily="18" charset="-128"/>
              <a:ea typeface="Yu Mincho Light" panose="02020300000000000000" pitchFamily="18" charset="-128"/>
            </a:endParaRPr>
          </a:p>
          <a:p>
            <a:pPr lvl="1"/>
            <a:r>
              <a:rPr lang="en-US" altLang="zh-CN" dirty="0" smtClean="0">
                <a:solidFill>
                  <a:srgbClr val="FF0000"/>
                </a:solidFill>
              </a:rPr>
              <a:t>Coupled</a:t>
            </a:r>
            <a:r>
              <a:rPr lang="en-US" altLang="zh-CN" dirty="0" smtClean="0">
                <a:solidFill>
                  <a:schemeClr val="accent2">
                    <a:lumMod val="75000"/>
                  </a:schemeClr>
                </a:solidFill>
              </a:rPr>
              <a:t> forget and input gates with </a:t>
            </a:r>
            <a:r>
              <a:rPr lang="en-US" altLang="zh-CN" dirty="0" smtClean="0">
                <a:solidFill>
                  <a:srgbClr val="FF0000"/>
                </a:solidFill>
              </a:rPr>
              <a:t>structure simplification</a:t>
            </a:r>
          </a:p>
          <a:p>
            <a:endParaRPr lang="zh-CN" altLang="en-US" dirty="0"/>
          </a:p>
        </p:txBody>
      </p:sp>
      <p:sp>
        <p:nvSpPr>
          <p:cNvPr id="3" name="标题 2"/>
          <p:cNvSpPr>
            <a:spLocks noGrp="1"/>
          </p:cNvSpPr>
          <p:nvPr>
            <p:ph type="title"/>
          </p:nvPr>
        </p:nvSpPr>
        <p:spPr/>
        <p:txBody>
          <a:bodyPr/>
          <a:lstStyle/>
          <a:p>
            <a:r>
              <a:rPr lang="en-US" altLang="zh-CN" dirty="0" smtClean="0"/>
              <a:t>Refinement of LSTM</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72</a:t>
            </a:fld>
            <a:endParaRPr lang="zh-CN" altLang="en-US"/>
          </a:p>
        </p:txBody>
      </p:sp>
      <p:sp>
        <p:nvSpPr>
          <p:cNvPr id="7" name="文本框 6"/>
          <p:cNvSpPr txBox="1"/>
          <p:nvPr/>
        </p:nvSpPr>
        <p:spPr>
          <a:xfrm>
            <a:off x="5382001" y="6500039"/>
            <a:ext cx="2901698" cy="2769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zh-CN" sz="1200" dirty="0"/>
              <a:t>P</a:t>
            </a:r>
            <a:r>
              <a:rPr lang="en-US" altLang="zh-CN" sz="1200" dirty="0" smtClean="0"/>
              <a:t>icture from Christopher Olah</a:t>
            </a:r>
            <a:endParaRPr lang="zh-CN" altLang="en-US" sz="1200" dirty="0"/>
          </a:p>
        </p:txBody>
      </p:sp>
    </p:spTree>
    <p:extLst>
      <p:ext uri="{BB962C8B-B14F-4D97-AF65-F5344CB8AC3E}">
        <p14:creationId xmlns:p14="http://schemas.microsoft.com/office/powerpoint/2010/main" val="224434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6512" y="44624"/>
            <a:ext cx="9649072" cy="396081"/>
          </a:xfrm>
        </p:spPr>
        <p:txBody>
          <a:bodyPr/>
          <a:lstStyle/>
          <a:p>
            <a:r>
              <a:rPr lang="en-US" altLang="zh-CN" dirty="0" smtClean="0"/>
              <a:t>More recent development</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73</a:t>
            </a:fld>
            <a:endParaRPr lang="zh-CN" altLang="en-US"/>
          </a:p>
        </p:txBody>
      </p:sp>
      <p:sp>
        <p:nvSpPr>
          <p:cNvPr id="5" name="矩形 4"/>
          <p:cNvSpPr/>
          <p:nvPr/>
        </p:nvSpPr>
        <p:spPr bwMode="blackWhite">
          <a:xfrm>
            <a:off x="1380688" y="2496234"/>
            <a:ext cx="2810994" cy="1436822"/>
          </a:xfrm>
          <a:prstGeom prst="rect">
            <a:avLst/>
          </a:prstGeom>
          <a:noFill/>
          <a:ln w="25400">
            <a:solidFill>
              <a:srgbClr val="FF0000"/>
            </a:solidFill>
          </a:ln>
          <a:extLst/>
        </p:spPr>
        <p:txBody>
          <a:bodyPr rtlCol="0" anchor="ctr"/>
          <a:lstStyle/>
          <a:p>
            <a:pPr algn="ctr"/>
            <a:endParaRPr lang="zh-CN" altLang="en-US"/>
          </a:p>
        </p:txBody>
      </p:sp>
      <p:sp>
        <p:nvSpPr>
          <p:cNvPr id="6" name="TextBox 5"/>
          <p:cNvSpPr txBox="1"/>
          <p:nvPr/>
        </p:nvSpPr>
        <p:spPr>
          <a:xfrm>
            <a:off x="2339752" y="4365104"/>
            <a:ext cx="1224136" cy="369332"/>
          </a:xfrm>
          <a:prstGeom prst="rect">
            <a:avLst/>
          </a:prstGeom>
          <a:noFill/>
        </p:spPr>
        <p:txBody>
          <a:bodyPr wrap="square" rtlCol="0">
            <a:spAutoFit/>
          </a:bodyPr>
          <a:lstStyle/>
          <a:p>
            <a:r>
              <a:rPr lang="en-US" altLang="zh-CN" dirty="0" smtClean="0"/>
              <a:t>Encoder</a:t>
            </a:r>
            <a:endParaRPr lang="zh-CN" altLang="en-US" dirty="0"/>
          </a:p>
        </p:txBody>
      </p:sp>
      <p:cxnSp>
        <p:nvCxnSpPr>
          <p:cNvPr id="8" name="直接箭头连接符 7"/>
          <p:cNvCxnSpPr/>
          <p:nvPr/>
        </p:nvCxnSpPr>
        <p:spPr>
          <a:xfrm flipV="1">
            <a:off x="2807804" y="3933056"/>
            <a:ext cx="0" cy="3600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1470274" y="2482151"/>
            <a:ext cx="5622006" cy="1378897"/>
            <a:chOff x="1470274" y="2597428"/>
            <a:chExt cx="5622006" cy="1378897"/>
          </a:xfrm>
        </p:grpSpPr>
        <p:cxnSp>
          <p:nvCxnSpPr>
            <p:cNvPr id="10" name="直接箭头连接符 9"/>
            <p:cNvCxnSpPr/>
            <p:nvPr/>
          </p:nvCxnSpPr>
          <p:spPr>
            <a:xfrm>
              <a:off x="4083534" y="3271850"/>
              <a:ext cx="28803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1470274" y="3170498"/>
              <a:ext cx="2597670" cy="216024"/>
              <a:chOff x="1470274" y="3170498"/>
              <a:chExt cx="2597670" cy="216024"/>
            </a:xfrm>
          </p:grpSpPr>
          <p:grpSp>
            <p:nvGrpSpPr>
              <p:cNvPr id="49" name="组合 48"/>
              <p:cNvGrpSpPr/>
              <p:nvPr/>
            </p:nvGrpSpPr>
            <p:grpSpPr>
              <a:xfrm>
                <a:off x="2915816" y="3170498"/>
                <a:ext cx="1152128" cy="216024"/>
                <a:chOff x="1475656" y="3140968"/>
                <a:chExt cx="1152128" cy="216024"/>
              </a:xfrm>
            </p:grpSpPr>
            <p:sp>
              <p:nvSpPr>
                <p:cNvPr id="55" name="矩形 54"/>
                <p:cNvSpPr/>
                <p:nvPr/>
              </p:nvSpPr>
              <p:spPr bwMode="blackWhite">
                <a:xfrm>
                  <a:off x="1475656" y="3140968"/>
                  <a:ext cx="432048" cy="216024"/>
                </a:xfrm>
                <a:prstGeom prst="rect">
                  <a:avLst/>
                </a:prstGeom>
                <a:noFill/>
                <a:ln w="12700">
                  <a:solidFill>
                    <a:schemeClr val="tx1"/>
                  </a:solidFill>
                </a:ln>
                <a:extLst/>
              </p:spPr>
              <p:txBody>
                <a:bodyPr rtlCol="0" anchor="ctr"/>
                <a:lstStyle/>
                <a:p>
                  <a:pPr algn="ctr"/>
                  <a:endParaRPr lang="zh-CN" altLang="en-US"/>
                </a:p>
              </p:txBody>
            </p:sp>
            <p:sp>
              <p:nvSpPr>
                <p:cNvPr id="56" name="矩形 55"/>
                <p:cNvSpPr/>
                <p:nvPr/>
              </p:nvSpPr>
              <p:spPr bwMode="blackWhite">
                <a:xfrm>
                  <a:off x="2195736" y="3140968"/>
                  <a:ext cx="432048" cy="216024"/>
                </a:xfrm>
                <a:prstGeom prst="rect">
                  <a:avLst/>
                </a:prstGeom>
                <a:noFill/>
                <a:ln w="12700">
                  <a:solidFill>
                    <a:schemeClr val="tx1"/>
                  </a:solidFill>
                </a:ln>
                <a:extLst/>
              </p:spPr>
              <p:txBody>
                <a:bodyPr rtlCol="0" anchor="ctr"/>
                <a:lstStyle/>
                <a:p>
                  <a:pPr algn="ctr"/>
                  <a:endParaRPr lang="zh-CN" altLang="en-US"/>
                </a:p>
              </p:txBody>
            </p:sp>
            <p:cxnSp>
              <p:nvCxnSpPr>
                <p:cNvPr id="57" name="直接箭头连接符 56"/>
                <p:cNvCxnSpPr>
                  <a:endCxn id="56" idx="1"/>
                </p:cNvCxnSpPr>
                <p:nvPr/>
              </p:nvCxnSpPr>
              <p:spPr>
                <a:xfrm>
                  <a:off x="1907704" y="3248980"/>
                  <a:ext cx="28803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a:off x="1470274" y="3170498"/>
                <a:ext cx="1152128" cy="216024"/>
                <a:chOff x="1475656" y="3140968"/>
                <a:chExt cx="1152128" cy="216024"/>
              </a:xfrm>
            </p:grpSpPr>
            <p:sp>
              <p:nvSpPr>
                <p:cNvPr id="52" name="矩形 51"/>
                <p:cNvSpPr/>
                <p:nvPr/>
              </p:nvSpPr>
              <p:spPr bwMode="blackWhite">
                <a:xfrm>
                  <a:off x="1475656" y="3140968"/>
                  <a:ext cx="432048" cy="216024"/>
                </a:xfrm>
                <a:prstGeom prst="rect">
                  <a:avLst/>
                </a:prstGeom>
                <a:noFill/>
                <a:ln w="12700">
                  <a:solidFill>
                    <a:schemeClr val="tx1"/>
                  </a:solidFill>
                </a:ln>
                <a:extLst/>
              </p:spPr>
              <p:txBody>
                <a:bodyPr rtlCol="0" anchor="ctr"/>
                <a:lstStyle/>
                <a:p>
                  <a:pPr algn="ctr"/>
                  <a:endParaRPr lang="zh-CN" altLang="en-US"/>
                </a:p>
              </p:txBody>
            </p:sp>
            <p:sp>
              <p:nvSpPr>
                <p:cNvPr id="53" name="矩形 52"/>
                <p:cNvSpPr/>
                <p:nvPr/>
              </p:nvSpPr>
              <p:spPr bwMode="blackWhite">
                <a:xfrm>
                  <a:off x="2195736" y="3140968"/>
                  <a:ext cx="432048" cy="216024"/>
                </a:xfrm>
                <a:prstGeom prst="rect">
                  <a:avLst/>
                </a:prstGeom>
                <a:noFill/>
                <a:ln w="12700">
                  <a:solidFill>
                    <a:schemeClr val="tx1"/>
                  </a:solidFill>
                </a:ln>
                <a:extLst/>
              </p:spPr>
              <p:txBody>
                <a:bodyPr rtlCol="0" anchor="ctr"/>
                <a:lstStyle/>
                <a:p>
                  <a:pPr algn="ctr"/>
                  <a:endParaRPr lang="zh-CN" altLang="en-US"/>
                </a:p>
              </p:txBody>
            </p:sp>
            <p:cxnSp>
              <p:nvCxnSpPr>
                <p:cNvPr id="54" name="直接箭头连接符 53"/>
                <p:cNvCxnSpPr>
                  <a:endCxn id="53" idx="1"/>
                </p:cNvCxnSpPr>
                <p:nvPr/>
              </p:nvCxnSpPr>
              <p:spPr>
                <a:xfrm>
                  <a:off x="1907704" y="3248980"/>
                  <a:ext cx="28803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51" name="直接箭头连接符 50"/>
              <p:cNvCxnSpPr/>
              <p:nvPr/>
            </p:nvCxnSpPr>
            <p:spPr>
              <a:xfrm>
                <a:off x="2627784" y="3286770"/>
                <a:ext cx="28803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4371566" y="3160018"/>
              <a:ext cx="2597670" cy="216024"/>
              <a:chOff x="1470274" y="3170498"/>
              <a:chExt cx="2597670" cy="216024"/>
            </a:xfrm>
          </p:grpSpPr>
          <p:grpSp>
            <p:nvGrpSpPr>
              <p:cNvPr id="40" name="组合 39"/>
              <p:cNvGrpSpPr/>
              <p:nvPr/>
            </p:nvGrpSpPr>
            <p:grpSpPr>
              <a:xfrm>
                <a:off x="2915816" y="3170498"/>
                <a:ext cx="1152128" cy="216024"/>
                <a:chOff x="1475656" y="3140968"/>
                <a:chExt cx="1152128" cy="216024"/>
              </a:xfrm>
            </p:grpSpPr>
            <p:sp>
              <p:nvSpPr>
                <p:cNvPr id="46" name="矩形 45"/>
                <p:cNvSpPr/>
                <p:nvPr/>
              </p:nvSpPr>
              <p:spPr bwMode="blackWhite">
                <a:xfrm>
                  <a:off x="1475656" y="3140968"/>
                  <a:ext cx="432048" cy="216024"/>
                </a:xfrm>
                <a:prstGeom prst="rect">
                  <a:avLst/>
                </a:prstGeom>
                <a:noFill/>
                <a:ln w="12700">
                  <a:solidFill>
                    <a:schemeClr val="tx1"/>
                  </a:solidFill>
                </a:ln>
                <a:extLst/>
              </p:spPr>
              <p:txBody>
                <a:bodyPr rtlCol="0" anchor="ctr"/>
                <a:lstStyle/>
                <a:p>
                  <a:pPr algn="ctr"/>
                  <a:endParaRPr lang="zh-CN" altLang="en-US"/>
                </a:p>
              </p:txBody>
            </p:sp>
            <p:sp>
              <p:nvSpPr>
                <p:cNvPr id="47" name="矩形 46"/>
                <p:cNvSpPr/>
                <p:nvPr/>
              </p:nvSpPr>
              <p:spPr bwMode="blackWhite">
                <a:xfrm>
                  <a:off x="2195736" y="3140968"/>
                  <a:ext cx="432048" cy="216024"/>
                </a:xfrm>
                <a:prstGeom prst="rect">
                  <a:avLst/>
                </a:prstGeom>
                <a:noFill/>
                <a:ln w="12700">
                  <a:solidFill>
                    <a:schemeClr val="tx1"/>
                  </a:solidFill>
                </a:ln>
                <a:extLst/>
              </p:spPr>
              <p:txBody>
                <a:bodyPr rtlCol="0" anchor="ctr"/>
                <a:lstStyle/>
                <a:p>
                  <a:pPr algn="ctr"/>
                  <a:endParaRPr lang="zh-CN" altLang="en-US"/>
                </a:p>
              </p:txBody>
            </p:sp>
            <p:cxnSp>
              <p:nvCxnSpPr>
                <p:cNvPr id="48" name="直接箭头连接符 47"/>
                <p:cNvCxnSpPr>
                  <a:endCxn id="47" idx="1"/>
                </p:cNvCxnSpPr>
                <p:nvPr/>
              </p:nvCxnSpPr>
              <p:spPr>
                <a:xfrm>
                  <a:off x="1907704" y="3248980"/>
                  <a:ext cx="28803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1" name="组合 40"/>
              <p:cNvGrpSpPr/>
              <p:nvPr/>
            </p:nvGrpSpPr>
            <p:grpSpPr>
              <a:xfrm>
                <a:off x="1470274" y="3170498"/>
                <a:ext cx="1152128" cy="216024"/>
                <a:chOff x="1475656" y="3140968"/>
                <a:chExt cx="1152128" cy="216024"/>
              </a:xfrm>
            </p:grpSpPr>
            <p:sp>
              <p:nvSpPr>
                <p:cNvPr id="43" name="矩形 42"/>
                <p:cNvSpPr/>
                <p:nvPr/>
              </p:nvSpPr>
              <p:spPr bwMode="blackWhite">
                <a:xfrm>
                  <a:off x="1475656" y="3140968"/>
                  <a:ext cx="432048" cy="216024"/>
                </a:xfrm>
                <a:prstGeom prst="rect">
                  <a:avLst/>
                </a:prstGeom>
                <a:noFill/>
                <a:ln w="12700">
                  <a:solidFill>
                    <a:schemeClr val="tx1"/>
                  </a:solidFill>
                </a:ln>
                <a:extLst/>
              </p:spPr>
              <p:txBody>
                <a:bodyPr rtlCol="0" anchor="ctr"/>
                <a:lstStyle/>
                <a:p>
                  <a:pPr algn="ctr"/>
                  <a:endParaRPr lang="zh-CN" altLang="en-US"/>
                </a:p>
              </p:txBody>
            </p:sp>
            <p:sp>
              <p:nvSpPr>
                <p:cNvPr id="44" name="矩形 43"/>
                <p:cNvSpPr/>
                <p:nvPr/>
              </p:nvSpPr>
              <p:spPr bwMode="blackWhite">
                <a:xfrm>
                  <a:off x="2195736" y="3140968"/>
                  <a:ext cx="432048" cy="216024"/>
                </a:xfrm>
                <a:prstGeom prst="rect">
                  <a:avLst/>
                </a:prstGeom>
                <a:noFill/>
                <a:ln w="12700">
                  <a:solidFill>
                    <a:schemeClr val="tx1"/>
                  </a:solidFill>
                </a:ln>
                <a:extLst/>
              </p:spPr>
              <p:txBody>
                <a:bodyPr rtlCol="0" anchor="ctr"/>
                <a:lstStyle/>
                <a:p>
                  <a:pPr algn="ctr"/>
                  <a:endParaRPr lang="zh-CN" altLang="en-US"/>
                </a:p>
              </p:txBody>
            </p:sp>
            <p:cxnSp>
              <p:nvCxnSpPr>
                <p:cNvPr id="45" name="直接箭头连接符 44"/>
                <p:cNvCxnSpPr>
                  <a:endCxn id="44" idx="1"/>
                </p:cNvCxnSpPr>
                <p:nvPr/>
              </p:nvCxnSpPr>
              <p:spPr>
                <a:xfrm>
                  <a:off x="1907704" y="3248980"/>
                  <a:ext cx="28803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42" name="直接箭头连接符 41"/>
              <p:cNvCxnSpPr/>
              <p:nvPr/>
            </p:nvCxnSpPr>
            <p:spPr>
              <a:xfrm>
                <a:off x="2627784" y="3286770"/>
                <a:ext cx="28803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6" name="直接箭头连接符 15"/>
            <p:cNvCxnSpPr>
              <a:endCxn id="52" idx="2"/>
            </p:cNvCxnSpPr>
            <p:nvPr/>
          </p:nvCxnSpPr>
          <p:spPr>
            <a:xfrm flipV="1">
              <a:off x="1686298" y="3386522"/>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V="1">
              <a:off x="2403576" y="3373667"/>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V="1">
              <a:off x="3131840" y="3386522"/>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3836418" y="3386522"/>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flipV="1">
              <a:off x="4591138" y="3376042"/>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5307670" y="3373667"/>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6033132" y="3373667"/>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V="1">
              <a:off x="6753212" y="3386522"/>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546676" y="3699872"/>
              <a:ext cx="279244" cy="261610"/>
            </a:xfrm>
            <a:prstGeom prst="rect">
              <a:avLst/>
            </a:prstGeom>
            <a:noFill/>
          </p:spPr>
          <p:txBody>
            <a:bodyPr wrap="none" rtlCol="0">
              <a:spAutoFit/>
            </a:bodyPr>
            <a:lstStyle/>
            <a:p>
              <a:r>
                <a:rPr lang="en-US" altLang="zh-CN" sz="1100" dirty="0" smtClean="0"/>
                <a:t>A</a:t>
              </a:r>
              <a:endParaRPr lang="zh-CN" altLang="en-US" sz="1100" dirty="0"/>
            </a:p>
          </p:txBody>
        </p:sp>
        <p:sp>
          <p:nvSpPr>
            <p:cNvPr id="25" name="TextBox 24"/>
            <p:cNvSpPr txBox="1"/>
            <p:nvPr/>
          </p:nvSpPr>
          <p:spPr>
            <a:xfrm>
              <a:off x="2270304" y="3700239"/>
              <a:ext cx="279244" cy="261610"/>
            </a:xfrm>
            <a:prstGeom prst="rect">
              <a:avLst/>
            </a:prstGeom>
            <a:noFill/>
          </p:spPr>
          <p:txBody>
            <a:bodyPr wrap="none" rtlCol="0">
              <a:spAutoFit/>
            </a:bodyPr>
            <a:lstStyle/>
            <a:p>
              <a:r>
                <a:rPr lang="en-US" altLang="zh-CN" sz="1100" dirty="0" smtClean="0"/>
                <a:t>B</a:t>
              </a:r>
              <a:endParaRPr lang="zh-CN" altLang="en-US" sz="1100" dirty="0"/>
            </a:p>
          </p:txBody>
        </p:sp>
        <p:sp>
          <p:nvSpPr>
            <p:cNvPr id="26" name="TextBox 25"/>
            <p:cNvSpPr txBox="1"/>
            <p:nvPr/>
          </p:nvSpPr>
          <p:spPr>
            <a:xfrm>
              <a:off x="2992218" y="3713088"/>
              <a:ext cx="287258" cy="261610"/>
            </a:xfrm>
            <a:prstGeom prst="rect">
              <a:avLst/>
            </a:prstGeom>
            <a:noFill/>
          </p:spPr>
          <p:txBody>
            <a:bodyPr wrap="none" rtlCol="0">
              <a:spAutoFit/>
            </a:bodyPr>
            <a:lstStyle/>
            <a:p>
              <a:r>
                <a:rPr lang="en-US" altLang="zh-CN" sz="1100" dirty="0" smtClean="0"/>
                <a:t>C</a:t>
              </a:r>
              <a:endParaRPr lang="zh-CN" altLang="en-US" sz="1100" dirty="0"/>
            </a:p>
          </p:txBody>
        </p:sp>
        <p:sp>
          <p:nvSpPr>
            <p:cNvPr id="27" name="TextBox 26"/>
            <p:cNvSpPr txBox="1"/>
            <p:nvPr/>
          </p:nvSpPr>
          <p:spPr>
            <a:xfrm>
              <a:off x="3481153" y="3700264"/>
              <a:ext cx="710529" cy="261610"/>
            </a:xfrm>
            <a:prstGeom prst="rect">
              <a:avLst/>
            </a:prstGeom>
            <a:noFill/>
          </p:spPr>
          <p:txBody>
            <a:bodyPr wrap="square" rtlCol="0">
              <a:spAutoFit/>
            </a:bodyPr>
            <a:lstStyle/>
            <a:p>
              <a:r>
                <a:rPr lang="en-US" altLang="zh-CN" sz="1100" dirty="0" smtClean="0"/>
                <a:t>&lt;EOS&gt;</a:t>
              </a:r>
              <a:endParaRPr lang="zh-CN" altLang="en-US" sz="1100" dirty="0"/>
            </a:p>
          </p:txBody>
        </p:sp>
        <p:sp>
          <p:nvSpPr>
            <p:cNvPr id="28" name="TextBox 27"/>
            <p:cNvSpPr txBox="1"/>
            <p:nvPr/>
          </p:nvSpPr>
          <p:spPr>
            <a:xfrm>
              <a:off x="4426116" y="3697827"/>
              <a:ext cx="317716" cy="261610"/>
            </a:xfrm>
            <a:prstGeom prst="rect">
              <a:avLst/>
            </a:prstGeom>
            <a:noFill/>
          </p:spPr>
          <p:txBody>
            <a:bodyPr wrap="none" rtlCol="0">
              <a:spAutoFit/>
            </a:bodyPr>
            <a:lstStyle/>
            <a:p>
              <a:r>
                <a:rPr lang="en-US" altLang="zh-CN" sz="1100" dirty="0" smtClean="0"/>
                <a:t>W</a:t>
              </a:r>
              <a:endParaRPr lang="zh-CN" altLang="en-US" sz="1100" dirty="0"/>
            </a:p>
          </p:txBody>
        </p:sp>
        <p:sp>
          <p:nvSpPr>
            <p:cNvPr id="29" name="TextBox 28"/>
            <p:cNvSpPr txBox="1"/>
            <p:nvPr/>
          </p:nvSpPr>
          <p:spPr>
            <a:xfrm>
              <a:off x="5170094" y="3698973"/>
              <a:ext cx="279244" cy="261610"/>
            </a:xfrm>
            <a:prstGeom prst="rect">
              <a:avLst/>
            </a:prstGeom>
            <a:noFill/>
          </p:spPr>
          <p:txBody>
            <a:bodyPr wrap="none" rtlCol="0">
              <a:spAutoFit/>
            </a:bodyPr>
            <a:lstStyle/>
            <a:p>
              <a:r>
                <a:rPr lang="en-US" altLang="zh-CN" sz="1100" dirty="0" smtClean="0"/>
                <a:t>X</a:t>
              </a:r>
              <a:endParaRPr lang="zh-CN" altLang="en-US" sz="1100" dirty="0"/>
            </a:p>
          </p:txBody>
        </p:sp>
        <p:sp>
          <p:nvSpPr>
            <p:cNvPr id="30" name="TextBox 29"/>
            <p:cNvSpPr txBox="1"/>
            <p:nvPr/>
          </p:nvSpPr>
          <p:spPr>
            <a:xfrm>
              <a:off x="5898140" y="3704332"/>
              <a:ext cx="279244" cy="261610"/>
            </a:xfrm>
            <a:prstGeom prst="rect">
              <a:avLst/>
            </a:prstGeom>
            <a:noFill/>
          </p:spPr>
          <p:txBody>
            <a:bodyPr wrap="none" rtlCol="0">
              <a:spAutoFit/>
            </a:bodyPr>
            <a:lstStyle/>
            <a:p>
              <a:r>
                <a:rPr lang="en-US" altLang="zh-CN" sz="1100" dirty="0" smtClean="0"/>
                <a:t>Y</a:t>
              </a:r>
              <a:endParaRPr lang="zh-CN" altLang="en-US" sz="1100" dirty="0"/>
            </a:p>
          </p:txBody>
        </p:sp>
        <p:sp>
          <p:nvSpPr>
            <p:cNvPr id="31" name="TextBox 30"/>
            <p:cNvSpPr txBox="1"/>
            <p:nvPr/>
          </p:nvSpPr>
          <p:spPr>
            <a:xfrm>
              <a:off x="6613590" y="3714715"/>
              <a:ext cx="279244" cy="261610"/>
            </a:xfrm>
            <a:prstGeom prst="rect">
              <a:avLst/>
            </a:prstGeom>
            <a:noFill/>
          </p:spPr>
          <p:txBody>
            <a:bodyPr wrap="none" rtlCol="0">
              <a:spAutoFit/>
            </a:bodyPr>
            <a:lstStyle/>
            <a:p>
              <a:r>
                <a:rPr lang="en-US" altLang="zh-CN" sz="1100" dirty="0" smtClean="0"/>
                <a:t>Z</a:t>
              </a:r>
              <a:endParaRPr lang="zh-CN" altLang="en-US" sz="1100" dirty="0"/>
            </a:p>
          </p:txBody>
        </p:sp>
        <p:cxnSp>
          <p:nvCxnSpPr>
            <p:cNvPr id="32" name="直接箭头连接符 31"/>
            <p:cNvCxnSpPr/>
            <p:nvPr/>
          </p:nvCxnSpPr>
          <p:spPr>
            <a:xfrm flipV="1">
              <a:off x="4591138" y="2829508"/>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flipV="1">
              <a:off x="5307670" y="2839988"/>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V="1">
              <a:off x="6025852" y="2839988"/>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flipV="1">
              <a:off x="6753212" y="2827133"/>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51516" y="2605998"/>
              <a:ext cx="279244" cy="261610"/>
            </a:xfrm>
            <a:prstGeom prst="rect">
              <a:avLst/>
            </a:prstGeom>
            <a:noFill/>
          </p:spPr>
          <p:txBody>
            <a:bodyPr wrap="none" rtlCol="0">
              <a:spAutoFit/>
            </a:bodyPr>
            <a:lstStyle/>
            <a:p>
              <a:r>
                <a:rPr lang="en-US" altLang="zh-CN" sz="1100" dirty="0" smtClean="0"/>
                <a:t>X</a:t>
              </a:r>
              <a:endParaRPr lang="zh-CN" altLang="en-US" sz="1100" dirty="0"/>
            </a:p>
          </p:txBody>
        </p:sp>
        <p:sp>
          <p:nvSpPr>
            <p:cNvPr id="37" name="TextBox 36"/>
            <p:cNvSpPr txBox="1"/>
            <p:nvPr/>
          </p:nvSpPr>
          <p:spPr>
            <a:xfrm>
              <a:off x="5176724" y="2611511"/>
              <a:ext cx="279244" cy="261610"/>
            </a:xfrm>
            <a:prstGeom prst="rect">
              <a:avLst/>
            </a:prstGeom>
            <a:noFill/>
          </p:spPr>
          <p:txBody>
            <a:bodyPr wrap="none" rtlCol="0">
              <a:spAutoFit/>
            </a:bodyPr>
            <a:lstStyle/>
            <a:p>
              <a:r>
                <a:rPr lang="en-US" altLang="zh-CN" sz="1100" dirty="0" smtClean="0"/>
                <a:t>Y</a:t>
              </a:r>
              <a:endParaRPr lang="zh-CN" altLang="en-US" sz="1100" dirty="0"/>
            </a:p>
          </p:txBody>
        </p:sp>
        <p:sp>
          <p:nvSpPr>
            <p:cNvPr id="38" name="TextBox 37"/>
            <p:cNvSpPr txBox="1"/>
            <p:nvPr/>
          </p:nvSpPr>
          <p:spPr>
            <a:xfrm>
              <a:off x="5898140" y="2614893"/>
              <a:ext cx="279244" cy="261610"/>
            </a:xfrm>
            <a:prstGeom prst="rect">
              <a:avLst/>
            </a:prstGeom>
            <a:noFill/>
          </p:spPr>
          <p:txBody>
            <a:bodyPr wrap="none" rtlCol="0">
              <a:spAutoFit/>
            </a:bodyPr>
            <a:lstStyle/>
            <a:p>
              <a:r>
                <a:rPr lang="en-US" altLang="zh-CN" sz="1100" dirty="0" smtClean="0"/>
                <a:t>Z</a:t>
              </a:r>
              <a:endParaRPr lang="zh-CN" altLang="en-US" sz="1100" dirty="0"/>
            </a:p>
          </p:txBody>
        </p:sp>
        <p:sp>
          <p:nvSpPr>
            <p:cNvPr id="39" name="TextBox 38"/>
            <p:cNvSpPr txBox="1"/>
            <p:nvPr/>
          </p:nvSpPr>
          <p:spPr>
            <a:xfrm>
              <a:off x="6429629" y="2597428"/>
              <a:ext cx="662651" cy="261610"/>
            </a:xfrm>
            <a:prstGeom prst="rect">
              <a:avLst/>
            </a:prstGeom>
            <a:noFill/>
          </p:spPr>
          <p:txBody>
            <a:bodyPr wrap="square" rtlCol="0">
              <a:spAutoFit/>
            </a:bodyPr>
            <a:lstStyle/>
            <a:p>
              <a:r>
                <a:rPr lang="en-US" altLang="zh-CN" sz="1100" dirty="0" smtClean="0"/>
                <a:t>&lt;EOS&gt;</a:t>
              </a:r>
              <a:endParaRPr lang="zh-CN" altLang="en-US" sz="1100" dirty="0"/>
            </a:p>
          </p:txBody>
        </p:sp>
      </p:grpSp>
      <p:cxnSp>
        <p:nvCxnSpPr>
          <p:cNvPr id="58" name="直接箭头连接符 57"/>
          <p:cNvCxnSpPr/>
          <p:nvPr/>
        </p:nvCxnSpPr>
        <p:spPr>
          <a:xfrm flipV="1">
            <a:off x="3838820" y="2708920"/>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677559" y="2492896"/>
            <a:ext cx="317716" cy="261610"/>
          </a:xfrm>
          <a:prstGeom prst="rect">
            <a:avLst/>
          </a:prstGeom>
          <a:noFill/>
        </p:spPr>
        <p:txBody>
          <a:bodyPr wrap="none" rtlCol="0">
            <a:spAutoFit/>
          </a:bodyPr>
          <a:lstStyle/>
          <a:p>
            <a:r>
              <a:rPr lang="en-US" altLang="zh-CN" sz="1100" dirty="0" smtClean="0"/>
              <a:t>W</a:t>
            </a:r>
            <a:endParaRPr lang="zh-CN" altLang="en-US" sz="1100" dirty="0"/>
          </a:p>
        </p:txBody>
      </p:sp>
      <p:sp>
        <p:nvSpPr>
          <p:cNvPr id="61" name="内容占位符 1"/>
          <p:cNvSpPr>
            <a:spLocks noGrp="1"/>
          </p:cNvSpPr>
          <p:nvPr>
            <p:ph idx="1"/>
          </p:nvPr>
        </p:nvSpPr>
        <p:spPr/>
        <p:txBody>
          <a:bodyPr/>
          <a:lstStyle/>
          <a:p>
            <a:r>
              <a:rPr lang="en-US" altLang="zh-CN" dirty="0" smtClean="0">
                <a:solidFill>
                  <a:srgbClr val="FF0000"/>
                </a:solidFill>
              </a:rPr>
              <a:t>Sequence to sequence </a:t>
            </a:r>
            <a:r>
              <a:rPr lang="en-US" altLang="zh-CN" dirty="0" smtClean="0">
                <a:solidFill>
                  <a:schemeClr val="accent2">
                    <a:lumMod val="75000"/>
                  </a:schemeClr>
                </a:solidFill>
              </a:rPr>
              <a:t>neural network </a:t>
            </a:r>
            <a:r>
              <a:rPr lang="en-US" altLang="zh-CN" sz="1100" b="0" dirty="0"/>
              <a:t>(Sutskever et al., NIPS 2014</a:t>
            </a:r>
            <a:r>
              <a:rPr lang="en-US" altLang="zh-CN" sz="1100" b="0" dirty="0" smtClean="0"/>
              <a:t>)</a:t>
            </a:r>
            <a:endParaRPr lang="en-US" altLang="zh-CN" sz="1100" b="0" dirty="0" smtClean="0">
              <a:solidFill>
                <a:schemeClr val="accent2">
                  <a:lumMod val="75000"/>
                </a:schemeClr>
              </a:solidFill>
            </a:endParaRPr>
          </a:p>
          <a:p>
            <a:pPr lvl="1"/>
            <a:r>
              <a:rPr lang="en-US" altLang="zh-CN" dirty="0" smtClean="0"/>
              <a:t>Encoder &amp; Decoder</a:t>
            </a:r>
          </a:p>
          <a:p>
            <a:pPr lvl="1"/>
            <a:r>
              <a:rPr lang="en-US" altLang="zh-CN" dirty="0" smtClean="0">
                <a:solidFill>
                  <a:schemeClr val="accent2">
                    <a:lumMod val="75000"/>
                  </a:schemeClr>
                </a:solidFill>
              </a:rPr>
              <a:t>The encoder information is stored in a </a:t>
            </a:r>
            <a:r>
              <a:rPr lang="en-US" altLang="zh-CN" dirty="0" smtClean="0">
                <a:solidFill>
                  <a:srgbClr val="FF0000"/>
                </a:solidFill>
              </a:rPr>
              <a:t>fixed-length vector</a:t>
            </a:r>
          </a:p>
          <a:p>
            <a:endParaRPr lang="en-US" altLang="zh-CN" dirty="0" smtClean="0"/>
          </a:p>
          <a:p>
            <a:endParaRPr lang="en-US" altLang="zh-CN" dirty="0"/>
          </a:p>
          <a:p>
            <a:endParaRPr lang="en-US" altLang="zh-CN" dirty="0" smtClean="0"/>
          </a:p>
          <a:p>
            <a:pPr marL="0" indent="0">
              <a:buNone/>
            </a:pPr>
            <a:endParaRPr lang="en-US" altLang="zh-CN" dirty="0"/>
          </a:p>
        </p:txBody>
      </p:sp>
    </p:spTree>
    <p:extLst>
      <p:ext uri="{BB962C8B-B14F-4D97-AF65-F5344CB8AC3E}">
        <p14:creationId xmlns:p14="http://schemas.microsoft.com/office/powerpoint/2010/main" val="263953946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62000" y="782425"/>
            <a:ext cx="8640762" cy="5616575"/>
          </a:xfrm>
        </p:spPr>
        <p:txBody>
          <a:bodyPr/>
          <a:lstStyle/>
          <a:p>
            <a:r>
              <a:rPr lang="en-US" altLang="zh-CN" dirty="0" smtClean="0">
                <a:solidFill>
                  <a:srgbClr val="FF0000"/>
                </a:solidFill>
              </a:rPr>
              <a:t>Sequence to sequence </a:t>
            </a:r>
            <a:r>
              <a:rPr lang="en-US" altLang="zh-CN" dirty="0" smtClean="0">
                <a:solidFill>
                  <a:schemeClr val="accent2">
                    <a:lumMod val="75000"/>
                  </a:schemeClr>
                </a:solidFill>
              </a:rPr>
              <a:t>neural network </a:t>
            </a:r>
            <a:r>
              <a:rPr lang="en-US" altLang="zh-CN" sz="1100" b="0" dirty="0"/>
              <a:t>(Sutskever et al., NIPS 2014</a:t>
            </a:r>
            <a:r>
              <a:rPr lang="en-US" altLang="zh-CN" sz="1100" b="0" dirty="0" smtClean="0"/>
              <a:t>)</a:t>
            </a:r>
            <a:endParaRPr lang="en-US" altLang="zh-CN" sz="1100" b="0" dirty="0" smtClean="0">
              <a:solidFill>
                <a:schemeClr val="accent2">
                  <a:lumMod val="75000"/>
                </a:schemeClr>
              </a:solidFill>
            </a:endParaRPr>
          </a:p>
          <a:p>
            <a:pPr lvl="1"/>
            <a:r>
              <a:rPr lang="en-US" altLang="zh-CN" dirty="0" smtClean="0"/>
              <a:t>Encoder &amp; Decoder</a:t>
            </a:r>
          </a:p>
          <a:p>
            <a:pPr lvl="1"/>
            <a:r>
              <a:rPr lang="en-US" altLang="zh-CN" dirty="0" smtClean="0">
                <a:solidFill>
                  <a:schemeClr val="accent2">
                    <a:lumMod val="75000"/>
                  </a:schemeClr>
                </a:solidFill>
              </a:rPr>
              <a:t>The encoder information is stored in a </a:t>
            </a:r>
            <a:r>
              <a:rPr lang="en-US" altLang="zh-CN" dirty="0" smtClean="0">
                <a:solidFill>
                  <a:srgbClr val="FF0000"/>
                </a:solidFill>
              </a:rPr>
              <a:t>fixed-length vector</a:t>
            </a:r>
          </a:p>
          <a:p>
            <a:endParaRPr lang="en-US" altLang="zh-CN" dirty="0" smtClean="0"/>
          </a:p>
          <a:p>
            <a:endParaRPr lang="en-US" altLang="zh-CN" dirty="0"/>
          </a:p>
          <a:p>
            <a:endParaRPr lang="en-US" altLang="zh-CN" dirty="0" smtClean="0"/>
          </a:p>
          <a:p>
            <a:endParaRPr lang="en-US" altLang="zh-CN" dirty="0"/>
          </a:p>
          <a:p>
            <a:r>
              <a:rPr lang="en-US" altLang="zh-CN" b="0" dirty="0" smtClean="0"/>
              <a:t>Learn to align</a:t>
            </a:r>
          </a:p>
          <a:p>
            <a:r>
              <a:rPr lang="en-US" altLang="zh-CN" b="0" dirty="0" smtClean="0"/>
              <a:t>Neural machine translation</a:t>
            </a:r>
          </a:p>
        </p:txBody>
      </p:sp>
      <p:sp>
        <p:nvSpPr>
          <p:cNvPr id="3" name="标题 2"/>
          <p:cNvSpPr>
            <a:spLocks noGrp="1"/>
          </p:cNvSpPr>
          <p:nvPr>
            <p:ph type="title"/>
          </p:nvPr>
        </p:nvSpPr>
        <p:spPr>
          <a:xfrm>
            <a:off x="-36512" y="44624"/>
            <a:ext cx="9649072" cy="396081"/>
          </a:xfrm>
        </p:spPr>
        <p:txBody>
          <a:bodyPr/>
          <a:lstStyle/>
          <a:p>
            <a:r>
              <a:rPr lang="en-US" altLang="zh-CN" dirty="0"/>
              <a:t>More recent development</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74</a:t>
            </a:fld>
            <a:endParaRPr lang="zh-CN" altLang="en-US"/>
          </a:p>
        </p:txBody>
      </p:sp>
      <p:grpSp>
        <p:nvGrpSpPr>
          <p:cNvPr id="11264" name="组合 11263"/>
          <p:cNvGrpSpPr/>
          <p:nvPr/>
        </p:nvGrpSpPr>
        <p:grpSpPr>
          <a:xfrm>
            <a:off x="1470274" y="2564904"/>
            <a:ext cx="5645868" cy="2169532"/>
            <a:chOff x="1470274" y="2564904"/>
            <a:chExt cx="5645868" cy="2169532"/>
          </a:xfrm>
        </p:grpSpPr>
        <p:cxnSp>
          <p:nvCxnSpPr>
            <p:cNvPr id="50" name="直接箭头连接符 49"/>
            <p:cNvCxnSpPr/>
            <p:nvPr/>
          </p:nvCxnSpPr>
          <p:spPr>
            <a:xfrm>
              <a:off x="4083534" y="3271850"/>
              <a:ext cx="28803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矩形 4"/>
            <p:cNvSpPr/>
            <p:nvPr/>
          </p:nvSpPr>
          <p:spPr bwMode="blackWhite">
            <a:xfrm>
              <a:off x="4211960" y="2564904"/>
              <a:ext cx="2904182" cy="1368152"/>
            </a:xfrm>
            <a:prstGeom prst="rect">
              <a:avLst/>
            </a:prstGeom>
            <a:noFill/>
            <a:ln w="25400">
              <a:solidFill>
                <a:srgbClr val="FF0000"/>
              </a:solidFill>
            </a:ln>
            <a:extLst/>
          </p:spPr>
          <p:txBody>
            <a:bodyPr rtlCol="0" anchor="ctr"/>
            <a:lstStyle/>
            <a:p>
              <a:pPr algn="ctr"/>
              <a:endParaRPr lang="zh-CN" altLang="en-US"/>
            </a:p>
          </p:txBody>
        </p:sp>
        <p:sp>
          <p:nvSpPr>
            <p:cNvPr id="6" name="TextBox 5"/>
            <p:cNvSpPr txBox="1"/>
            <p:nvPr/>
          </p:nvSpPr>
          <p:spPr>
            <a:xfrm>
              <a:off x="5171024" y="4365104"/>
              <a:ext cx="1224136" cy="369332"/>
            </a:xfrm>
            <a:prstGeom prst="rect">
              <a:avLst/>
            </a:prstGeom>
            <a:noFill/>
          </p:spPr>
          <p:txBody>
            <a:bodyPr wrap="square" rtlCol="0">
              <a:spAutoFit/>
            </a:bodyPr>
            <a:lstStyle/>
            <a:p>
              <a:r>
                <a:rPr lang="en-US" altLang="zh-CN" dirty="0" smtClean="0"/>
                <a:t>Decoder</a:t>
              </a:r>
              <a:endParaRPr lang="zh-CN" altLang="en-US" dirty="0"/>
            </a:p>
          </p:txBody>
        </p:sp>
        <p:cxnSp>
          <p:nvCxnSpPr>
            <p:cNvPr id="8" name="直接箭头连接符 7"/>
            <p:cNvCxnSpPr/>
            <p:nvPr/>
          </p:nvCxnSpPr>
          <p:spPr>
            <a:xfrm flipV="1">
              <a:off x="5639076" y="3933056"/>
              <a:ext cx="0" cy="3600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1470274" y="3170498"/>
              <a:ext cx="2597670" cy="216024"/>
              <a:chOff x="1470274" y="3170498"/>
              <a:chExt cx="2597670" cy="216024"/>
            </a:xfrm>
          </p:grpSpPr>
          <p:grpSp>
            <p:nvGrpSpPr>
              <p:cNvPr id="13" name="组合 12"/>
              <p:cNvGrpSpPr/>
              <p:nvPr/>
            </p:nvGrpSpPr>
            <p:grpSpPr>
              <a:xfrm>
                <a:off x="2915816" y="3170498"/>
                <a:ext cx="1152128" cy="216024"/>
                <a:chOff x="1475656" y="3140968"/>
                <a:chExt cx="1152128" cy="216024"/>
              </a:xfrm>
            </p:grpSpPr>
            <p:sp>
              <p:nvSpPr>
                <p:cNvPr id="7" name="矩形 6"/>
                <p:cNvSpPr/>
                <p:nvPr/>
              </p:nvSpPr>
              <p:spPr bwMode="blackWhite">
                <a:xfrm>
                  <a:off x="1475656" y="3140968"/>
                  <a:ext cx="432048" cy="216024"/>
                </a:xfrm>
                <a:prstGeom prst="rect">
                  <a:avLst/>
                </a:prstGeom>
                <a:noFill/>
                <a:ln w="12700">
                  <a:solidFill>
                    <a:schemeClr val="tx1"/>
                  </a:solidFill>
                </a:ln>
                <a:extLst/>
              </p:spPr>
              <p:txBody>
                <a:bodyPr rtlCol="0" anchor="ctr"/>
                <a:lstStyle/>
                <a:p>
                  <a:pPr algn="ctr"/>
                  <a:endParaRPr lang="zh-CN" altLang="en-US"/>
                </a:p>
              </p:txBody>
            </p:sp>
            <p:sp>
              <p:nvSpPr>
                <p:cNvPr id="10" name="矩形 9"/>
                <p:cNvSpPr/>
                <p:nvPr/>
              </p:nvSpPr>
              <p:spPr bwMode="blackWhite">
                <a:xfrm>
                  <a:off x="2195736" y="3140968"/>
                  <a:ext cx="432048" cy="216024"/>
                </a:xfrm>
                <a:prstGeom prst="rect">
                  <a:avLst/>
                </a:prstGeom>
                <a:noFill/>
                <a:ln w="12700">
                  <a:solidFill>
                    <a:schemeClr val="tx1"/>
                  </a:solidFill>
                </a:ln>
                <a:extLst/>
              </p:spPr>
              <p:txBody>
                <a:bodyPr rtlCol="0" anchor="ctr"/>
                <a:lstStyle/>
                <a:p>
                  <a:pPr algn="ctr"/>
                  <a:endParaRPr lang="zh-CN" altLang="en-US"/>
                </a:p>
              </p:txBody>
            </p:sp>
            <p:cxnSp>
              <p:nvCxnSpPr>
                <p:cNvPr id="11" name="直接箭头连接符 10"/>
                <p:cNvCxnSpPr>
                  <a:endCxn id="10" idx="1"/>
                </p:cNvCxnSpPr>
                <p:nvPr/>
              </p:nvCxnSpPr>
              <p:spPr>
                <a:xfrm>
                  <a:off x="1907704" y="3248980"/>
                  <a:ext cx="28803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1470274" y="3170498"/>
                <a:ext cx="1152128" cy="216024"/>
                <a:chOff x="1475656" y="3140968"/>
                <a:chExt cx="1152128" cy="216024"/>
              </a:xfrm>
            </p:grpSpPr>
            <p:sp>
              <p:nvSpPr>
                <p:cNvPr id="22" name="矩形 21"/>
                <p:cNvSpPr/>
                <p:nvPr/>
              </p:nvSpPr>
              <p:spPr bwMode="blackWhite">
                <a:xfrm>
                  <a:off x="1475656" y="3140968"/>
                  <a:ext cx="432048" cy="216024"/>
                </a:xfrm>
                <a:prstGeom prst="rect">
                  <a:avLst/>
                </a:prstGeom>
                <a:noFill/>
                <a:ln w="12700">
                  <a:solidFill>
                    <a:schemeClr val="tx1"/>
                  </a:solidFill>
                </a:ln>
                <a:extLst/>
              </p:spPr>
              <p:txBody>
                <a:bodyPr rtlCol="0" anchor="ctr"/>
                <a:lstStyle/>
                <a:p>
                  <a:pPr algn="ctr"/>
                  <a:endParaRPr lang="zh-CN" altLang="en-US"/>
                </a:p>
              </p:txBody>
            </p:sp>
            <p:sp>
              <p:nvSpPr>
                <p:cNvPr id="23" name="矩形 22"/>
                <p:cNvSpPr/>
                <p:nvPr/>
              </p:nvSpPr>
              <p:spPr bwMode="blackWhite">
                <a:xfrm>
                  <a:off x="2195736" y="3140968"/>
                  <a:ext cx="432048" cy="216024"/>
                </a:xfrm>
                <a:prstGeom prst="rect">
                  <a:avLst/>
                </a:prstGeom>
                <a:noFill/>
                <a:ln w="12700">
                  <a:solidFill>
                    <a:schemeClr val="tx1"/>
                  </a:solidFill>
                </a:ln>
                <a:extLst/>
              </p:spPr>
              <p:txBody>
                <a:bodyPr rtlCol="0" anchor="ctr"/>
                <a:lstStyle/>
                <a:p>
                  <a:pPr algn="ctr"/>
                  <a:endParaRPr lang="zh-CN" altLang="en-US"/>
                </a:p>
              </p:txBody>
            </p:sp>
            <p:cxnSp>
              <p:nvCxnSpPr>
                <p:cNvPr id="24" name="直接箭头连接符 23"/>
                <p:cNvCxnSpPr>
                  <a:endCxn id="23" idx="1"/>
                </p:cNvCxnSpPr>
                <p:nvPr/>
              </p:nvCxnSpPr>
              <p:spPr>
                <a:xfrm>
                  <a:off x="1907704" y="3248980"/>
                  <a:ext cx="28803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5" name="直接箭头连接符 24"/>
              <p:cNvCxnSpPr/>
              <p:nvPr/>
            </p:nvCxnSpPr>
            <p:spPr>
              <a:xfrm>
                <a:off x="2627784" y="3286770"/>
                <a:ext cx="28803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4371566" y="3160018"/>
              <a:ext cx="2597670" cy="216024"/>
              <a:chOff x="1470274" y="3170498"/>
              <a:chExt cx="2597670" cy="216024"/>
            </a:xfrm>
          </p:grpSpPr>
          <p:grpSp>
            <p:nvGrpSpPr>
              <p:cNvPr id="28" name="组合 27"/>
              <p:cNvGrpSpPr/>
              <p:nvPr/>
            </p:nvGrpSpPr>
            <p:grpSpPr>
              <a:xfrm>
                <a:off x="2915816" y="3170498"/>
                <a:ext cx="1152128" cy="216024"/>
                <a:chOff x="1475656" y="3140968"/>
                <a:chExt cx="1152128" cy="216024"/>
              </a:xfrm>
            </p:grpSpPr>
            <p:sp>
              <p:nvSpPr>
                <p:cNvPr id="34" name="矩形 33"/>
                <p:cNvSpPr/>
                <p:nvPr/>
              </p:nvSpPr>
              <p:spPr bwMode="blackWhite">
                <a:xfrm>
                  <a:off x="1475656" y="3140968"/>
                  <a:ext cx="432048" cy="216024"/>
                </a:xfrm>
                <a:prstGeom prst="rect">
                  <a:avLst/>
                </a:prstGeom>
                <a:noFill/>
                <a:ln w="12700">
                  <a:solidFill>
                    <a:schemeClr val="tx1"/>
                  </a:solidFill>
                </a:ln>
                <a:extLst/>
              </p:spPr>
              <p:txBody>
                <a:bodyPr rtlCol="0" anchor="ctr"/>
                <a:lstStyle/>
                <a:p>
                  <a:pPr algn="ctr"/>
                  <a:endParaRPr lang="zh-CN" altLang="en-US"/>
                </a:p>
              </p:txBody>
            </p:sp>
            <p:sp>
              <p:nvSpPr>
                <p:cNvPr id="35" name="矩形 34"/>
                <p:cNvSpPr/>
                <p:nvPr/>
              </p:nvSpPr>
              <p:spPr bwMode="blackWhite">
                <a:xfrm>
                  <a:off x="2195736" y="3140968"/>
                  <a:ext cx="432048" cy="216024"/>
                </a:xfrm>
                <a:prstGeom prst="rect">
                  <a:avLst/>
                </a:prstGeom>
                <a:noFill/>
                <a:ln w="12700">
                  <a:solidFill>
                    <a:schemeClr val="tx1"/>
                  </a:solidFill>
                </a:ln>
                <a:extLst/>
              </p:spPr>
              <p:txBody>
                <a:bodyPr rtlCol="0" anchor="ctr"/>
                <a:lstStyle/>
                <a:p>
                  <a:pPr algn="ctr"/>
                  <a:endParaRPr lang="zh-CN" altLang="en-US"/>
                </a:p>
              </p:txBody>
            </p:sp>
            <p:cxnSp>
              <p:nvCxnSpPr>
                <p:cNvPr id="36" name="直接箭头连接符 35"/>
                <p:cNvCxnSpPr>
                  <a:endCxn id="35" idx="1"/>
                </p:cNvCxnSpPr>
                <p:nvPr/>
              </p:nvCxnSpPr>
              <p:spPr>
                <a:xfrm>
                  <a:off x="1907704" y="3248980"/>
                  <a:ext cx="28803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1470274" y="3170498"/>
                <a:ext cx="1152128" cy="216024"/>
                <a:chOff x="1475656" y="3140968"/>
                <a:chExt cx="1152128" cy="216024"/>
              </a:xfrm>
            </p:grpSpPr>
            <p:sp>
              <p:nvSpPr>
                <p:cNvPr id="31" name="矩形 30"/>
                <p:cNvSpPr/>
                <p:nvPr/>
              </p:nvSpPr>
              <p:spPr bwMode="blackWhite">
                <a:xfrm>
                  <a:off x="1475656" y="3140968"/>
                  <a:ext cx="432048" cy="216024"/>
                </a:xfrm>
                <a:prstGeom prst="rect">
                  <a:avLst/>
                </a:prstGeom>
                <a:noFill/>
                <a:ln w="12700">
                  <a:solidFill>
                    <a:schemeClr val="tx1"/>
                  </a:solidFill>
                </a:ln>
                <a:extLst/>
              </p:spPr>
              <p:txBody>
                <a:bodyPr rtlCol="0" anchor="ctr"/>
                <a:lstStyle/>
                <a:p>
                  <a:pPr algn="ctr"/>
                  <a:endParaRPr lang="zh-CN" altLang="en-US"/>
                </a:p>
              </p:txBody>
            </p:sp>
            <p:sp>
              <p:nvSpPr>
                <p:cNvPr id="32" name="矩形 31"/>
                <p:cNvSpPr/>
                <p:nvPr/>
              </p:nvSpPr>
              <p:spPr bwMode="blackWhite">
                <a:xfrm>
                  <a:off x="2195736" y="3140968"/>
                  <a:ext cx="432048" cy="216024"/>
                </a:xfrm>
                <a:prstGeom prst="rect">
                  <a:avLst/>
                </a:prstGeom>
                <a:noFill/>
                <a:ln w="12700">
                  <a:solidFill>
                    <a:schemeClr val="tx1"/>
                  </a:solidFill>
                </a:ln>
                <a:extLst/>
              </p:spPr>
              <p:txBody>
                <a:bodyPr rtlCol="0" anchor="ctr"/>
                <a:lstStyle/>
                <a:p>
                  <a:pPr algn="ctr"/>
                  <a:endParaRPr lang="zh-CN" altLang="en-US"/>
                </a:p>
              </p:txBody>
            </p:sp>
            <p:cxnSp>
              <p:nvCxnSpPr>
                <p:cNvPr id="33" name="直接箭头连接符 32"/>
                <p:cNvCxnSpPr>
                  <a:endCxn id="32" idx="1"/>
                </p:cNvCxnSpPr>
                <p:nvPr/>
              </p:nvCxnSpPr>
              <p:spPr>
                <a:xfrm>
                  <a:off x="1907704" y="3248980"/>
                  <a:ext cx="28803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30" name="直接箭头连接符 29"/>
              <p:cNvCxnSpPr/>
              <p:nvPr/>
            </p:nvCxnSpPr>
            <p:spPr>
              <a:xfrm>
                <a:off x="2627784" y="3286770"/>
                <a:ext cx="28803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51" name="直接箭头连接符 50"/>
            <p:cNvCxnSpPr>
              <a:endCxn id="22" idx="2"/>
            </p:cNvCxnSpPr>
            <p:nvPr/>
          </p:nvCxnSpPr>
          <p:spPr>
            <a:xfrm flipV="1">
              <a:off x="1686298" y="3386522"/>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nvCxnSpPr>
          <p:spPr>
            <a:xfrm flipV="1">
              <a:off x="2403576" y="3373667"/>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p:nvPr/>
          </p:nvCxnSpPr>
          <p:spPr>
            <a:xfrm flipV="1">
              <a:off x="3131840" y="3386522"/>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flipV="1">
              <a:off x="3836418" y="3386522"/>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p:nvPr/>
          </p:nvCxnSpPr>
          <p:spPr>
            <a:xfrm flipV="1">
              <a:off x="4591138" y="3376042"/>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flipV="1">
              <a:off x="5307670" y="3373667"/>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V="1">
              <a:off x="6033132" y="3373667"/>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nvCxnSpPr>
          <p:spPr>
            <a:xfrm flipV="1">
              <a:off x="6753212" y="3386522"/>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546676" y="3699872"/>
              <a:ext cx="279244" cy="261610"/>
            </a:xfrm>
            <a:prstGeom prst="rect">
              <a:avLst/>
            </a:prstGeom>
            <a:noFill/>
          </p:spPr>
          <p:txBody>
            <a:bodyPr wrap="none" rtlCol="0">
              <a:spAutoFit/>
            </a:bodyPr>
            <a:lstStyle/>
            <a:p>
              <a:r>
                <a:rPr lang="en-US" altLang="zh-CN" sz="1100" dirty="0" smtClean="0"/>
                <a:t>A</a:t>
              </a:r>
              <a:endParaRPr lang="zh-CN" altLang="en-US" sz="1100" dirty="0"/>
            </a:p>
          </p:txBody>
        </p:sp>
        <p:sp>
          <p:nvSpPr>
            <p:cNvPr id="63" name="TextBox 62"/>
            <p:cNvSpPr txBox="1"/>
            <p:nvPr/>
          </p:nvSpPr>
          <p:spPr>
            <a:xfrm>
              <a:off x="2270304" y="3700239"/>
              <a:ext cx="279244" cy="261610"/>
            </a:xfrm>
            <a:prstGeom prst="rect">
              <a:avLst/>
            </a:prstGeom>
            <a:noFill/>
          </p:spPr>
          <p:txBody>
            <a:bodyPr wrap="none" rtlCol="0">
              <a:spAutoFit/>
            </a:bodyPr>
            <a:lstStyle/>
            <a:p>
              <a:r>
                <a:rPr lang="en-US" altLang="zh-CN" sz="1100" dirty="0" smtClean="0"/>
                <a:t>B</a:t>
              </a:r>
              <a:endParaRPr lang="zh-CN" altLang="en-US" sz="1100" dirty="0"/>
            </a:p>
          </p:txBody>
        </p:sp>
        <p:sp>
          <p:nvSpPr>
            <p:cNvPr id="68" name="TextBox 67"/>
            <p:cNvSpPr txBox="1"/>
            <p:nvPr/>
          </p:nvSpPr>
          <p:spPr>
            <a:xfrm>
              <a:off x="2992218" y="3713088"/>
              <a:ext cx="287258" cy="261610"/>
            </a:xfrm>
            <a:prstGeom prst="rect">
              <a:avLst/>
            </a:prstGeom>
            <a:noFill/>
          </p:spPr>
          <p:txBody>
            <a:bodyPr wrap="none" rtlCol="0">
              <a:spAutoFit/>
            </a:bodyPr>
            <a:lstStyle/>
            <a:p>
              <a:r>
                <a:rPr lang="en-US" altLang="zh-CN" sz="1100" dirty="0" smtClean="0"/>
                <a:t>C</a:t>
              </a:r>
              <a:endParaRPr lang="zh-CN" altLang="en-US" sz="1100" dirty="0"/>
            </a:p>
          </p:txBody>
        </p:sp>
        <p:sp>
          <p:nvSpPr>
            <p:cNvPr id="69" name="TextBox 68"/>
            <p:cNvSpPr txBox="1"/>
            <p:nvPr/>
          </p:nvSpPr>
          <p:spPr>
            <a:xfrm>
              <a:off x="3481153" y="3700264"/>
              <a:ext cx="710529" cy="261610"/>
            </a:xfrm>
            <a:prstGeom prst="rect">
              <a:avLst/>
            </a:prstGeom>
            <a:noFill/>
          </p:spPr>
          <p:txBody>
            <a:bodyPr wrap="square" rtlCol="0">
              <a:spAutoFit/>
            </a:bodyPr>
            <a:lstStyle/>
            <a:p>
              <a:r>
                <a:rPr lang="en-US" altLang="zh-CN" sz="1100" dirty="0" smtClean="0"/>
                <a:t>&lt;EOS&gt;</a:t>
              </a:r>
              <a:endParaRPr lang="zh-CN" altLang="en-US" sz="1100" dirty="0"/>
            </a:p>
          </p:txBody>
        </p:sp>
        <p:sp>
          <p:nvSpPr>
            <p:cNvPr id="70" name="TextBox 69"/>
            <p:cNvSpPr txBox="1"/>
            <p:nvPr/>
          </p:nvSpPr>
          <p:spPr>
            <a:xfrm>
              <a:off x="4426116" y="3697827"/>
              <a:ext cx="317716" cy="261610"/>
            </a:xfrm>
            <a:prstGeom prst="rect">
              <a:avLst/>
            </a:prstGeom>
            <a:noFill/>
          </p:spPr>
          <p:txBody>
            <a:bodyPr wrap="none" rtlCol="0">
              <a:spAutoFit/>
            </a:bodyPr>
            <a:lstStyle/>
            <a:p>
              <a:r>
                <a:rPr lang="en-US" altLang="zh-CN" sz="1100" dirty="0" smtClean="0"/>
                <a:t>W</a:t>
              </a:r>
              <a:endParaRPr lang="zh-CN" altLang="en-US" sz="1100" dirty="0"/>
            </a:p>
          </p:txBody>
        </p:sp>
        <p:sp>
          <p:nvSpPr>
            <p:cNvPr id="71" name="TextBox 70"/>
            <p:cNvSpPr txBox="1"/>
            <p:nvPr/>
          </p:nvSpPr>
          <p:spPr>
            <a:xfrm>
              <a:off x="5170094" y="3698973"/>
              <a:ext cx="279244" cy="261610"/>
            </a:xfrm>
            <a:prstGeom prst="rect">
              <a:avLst/>
            </a:prstGeom>
            <a:noFill/>
          </p:spPr>
          <p:txBody>
            <a:bodyPr wrap="none" rtlCol="0">
              <a:spAutoFit/>
            </a:bodyPr>
            <a:lstStyle/>
            <a:p>
              <a:r>
                <a:rPr lang="en-US" altLang="zh-CN" sz="1100" dirty="0" smtClean="0"/>
                <a:t>X</a:t>
              </a:r>
              <a:endParaRPr lang="zh-CN" altLang="en-US" sz="1100" dirty="0"/>
            </a:p>
          </p:txBody>
        </p:sp>
        <p:sp>
          <p:nvSpPr>
            <p:cNvPr id="72" name="TextBox 71"/>
            <p:cNvSpPr txBox="1"/>
            <p:nvPr/>
          </p:nvSpPr>
          <p:spPr>
            <a:xfrm>
              <a:off x="5898140" y="3704332"/>
              <a:ext cx="279244" cy="261610"/>
            </a:xfrm>
            <a:prstGeom prst="rect">
              <a:avLst/>
            </a:prstGeom>
            <a:noFill/>
          </p:spPr>
          <p:txBody>
            <a:bodyPr wrap="none" rtlCol="0">
              <a:spAutoFit/>
            </a:bodyPr>
            <a:lstStyle/>
            <a:p>
              <a:r>
                <a:rPr lang="en-US" altLang="zh-CN" sz="1100" dirty="0" smtClean="0"/>
                <a:t>Y</a:t>
              </a:r>
              <a:endParaRPr lang="zh-CN" altLang="en-US" sz="1100" dirty="0"/>
            </a:p>
          </p:txBody>
        </p:sp>
        <p:sp>
          <p:nvSpPr>
            <p:cNvPr id="73" name="TextBox 72"/>
            <p:cNvSpPr txBox="1"/>
            <p:nvPr/>
          </p:nvSpPr>
          <p:spPr>
            <a:xfrm>
              <a:off x="6613590" y="3714715"/>
              <a:ext cx="279244" cy="261610"/>
            </a:xfrm>
            <a:prstGeom prst="rect">
              <a:avLst/>
            </a:prstGeom>
            <a:noFill/>
          </p:spPr>
          <p:txBody>
            <a:bodyPr wrap="none" rtlCol="0">
              <a:spAutoFit/>
            </a:bodyPr>
            <a:lstStyle/>
            <a:p>
              <a:r>
                <a:rPr lang="en-US" altLang="zh-CN" sz="1100" dirty="0" smtClean="0"/>
                <a:t>Z</a:t>
              </a:r>
              <a:endParaRPr lang="zh-CN" altLang="en-US" sz="1100" dirty="0"/>
            </a:p>
          </p:txBody>
        </p:sp>
        <p:cxnSp>
          <p:nvCxnSpPr>
            <p:cNvPr id="75" name="直接箭头连接符 74"/>
            <p:cNvCxnSpPr/>
            <p:nvPr/>
          </p:nvCxnSpPr>
          <p:spPr>
            <a:xfrm flipV="1">
              <a:off x="4591138" y="2829508"/>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flipV="1">
              <a:off x="5307670" y="2839988"/>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nvCxnSpPr>
          <p:spPr>
            <a:xfrm flipV="1">
              <a:off x="6025852" y="2839988"/>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nvCxnSpPr>
          <p:spPr>
            <a:xfrm flipV="1">
              <a:off x="6753212" y="2827133"/>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4451516" y="2605998"/>
              <a:ext cx="279244" cy="261610"/>
            </a:xfrm>
            <a:prstGeom prst="rect">
              <a:avLst/>
            </a:prstGeom>
            <a:noFill/>
          </p:spPr>
          <p:txBody>
            <a:bodyPr wrap="none" rtlCol="0">
              <a:spAutoFit/>
            </a:bodyPr>
            <a:lstStyle/>
            <a:p>
              <a:r>
                <a:rPr lang="en-US" altLang="zh-CN" sz="1100" dirty="0" smtClean="0"/>
                <a:t>X</a:t>
              </a:r>
              <a:endParaRPr lang="zh-CN" altLang="en-US" sz="1100" dirty="0"/>
            </a:p>
          </p:txBody>
        </p:sp>
        <p:sp>
          <p:nvSpPr>
            <p:cNvPr id="80" name="TextBox 79"/>
            <p:cNvSpPr txBox="1"/>
            <p:nvPr/>
          </p:nvSpPr>
          <p:spPr>
            <a:xfrm>
              <a:off x="5176724" y="2611511"/>
              <a:ext cx="279244" cy="261610"/>
            </a:xfrm>
            <a:prstGeom prst="rect">
              <a:avLst/>
            </a:prstGeom>
            <a:noFill/>
          </p:spPr>
          <p:txBody>
            <a:bodyPr wrap="none" rtlCol="0">
              <a:spAutoFit/>
            </a:bodyPr>
            <a:lstStyle/>
            <a:p>
              <a:r>
                <a:rPr lang="en-US" altLang="zh-CN" sz="1100" dirty="0" smtClean="0"/>
                <a:t>Y</a:t>
              </a:r>
              <a:endParaRPr lang="zh-CN" altLang="en-US" sz="1100" dirty="0"/>
            </a:p>
          </p:txBody>
        </p:sp>
        <p:sp>
          <p:nvSpPr>
            <p:cNvPr id="81" name="TextBox 80"/>
            <p:cNvSpPr txBox="1"/>
            <p:nvPr/>
          </p:nvSpPr>
          <p:spPr>
            <a:xfrm>
              <a:off x="5898140" y="2614893"/>
              <a:ext cx="279244" cy="261610"/>
            </a:xfrm>
            <a:prstGeom prst="rect">
              <a:avLst/>
            </a:prstGeom>
            <a:noFill/>
          </p:spPr>
          <p:txBody>
            <a:bodyPr wrap="none" rtlCol="0">
              <a:spAutoFit/>
            </a:bodyPr>
            <a:lstStyle/>
            <a:p>
              <a:r>
                <a:rPr lang="en-US" altLang="zh-CN" sz="1100" dirty="0" smtClean="0"/>
                <a:t>Z</a:t>
              </a:r>
              <a:endParaRPr lang="zh-CN" altLang="en-US" sz="1100" dirty="0"/>
            </a:p>
          </p:txBody>
        </p:sp>
        <p:sp>
          <p:nvSpPr>
            <p:cNvPr id="82" name="TextBox 81"/>
            <p:cNvSpPr txBox="1"/>
            <p:nvPr/>
          </p:nvSpPr>
          <p:spPr>
            <a:xfrm>
              <a:off x="6429629" y="2597428"/>
              <a:ext cx="662651" cy="261610"/>
            </a:xfrm>
            <a:prstGeom prst="rect">
              <a:avLst/>
            </a:prstGeom>
            <a:noFill/>
          </p:spPr>
          <p:txBody>
            <a:bodyPr wrap="square" rtlCol="0">
              <a:spAutoFit/>
            </a:bodyPr>
            <a:lstStyle/>
            <a:p>
              <a:r>
                <a:rPr lang="en-US" altLang="zh-CN" sz="1100" dirty="0" smtClean="0"/>
                <a:t>&lt;EOS&gt;</a:t>
              </a:r>
              <a:endParaRPr lang="zh-CN" altLang="en-US" sz="1100" dirty="0"/>
            </a:p>
          </p:txBody>
        </p:sp>
      </p:grpSp>
      <p:cxnSp>
        <p:nvCxnSpPr>
          <p:cNvPr id="86" name="直接箭头连接符 85"/>
          <p:cNvCxnSpPr/>
          <p:nvPr/>
        </p:nvCxnSpPr>
        <p:spPr>
          <a:xfrm flipV="1">
            <a:off x="3838820" y="2850246"/>
            <a:ext cx="0" cy="33051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3677559" y="2609483"/>
            <a:ext cx="317716" cy="261610"/>
          </a:xfrm>
          <a:prstGeom prst="rect">
            <a:avLst/>
          </a:prstGeom>
          <a:noFill/>
        </p:spPr>
        <p:txBody>
          <a:bodyPr wrap="none" rtlCol="0">
            <a:spAutoFit/>
          </a:bodyPr>
          <a:lstStyle/>
          <a:p>
            <a:r>
              <a:rPr lang="en-US" altLang="zh-CN" sz="1100" dirty="0" smtClean="0"/>
              <a:t>W</a:t>
            </a:r>
            <a:endParaRPr lang="zh-CN" altLang="en-US" sz="1100" dirty="0"/>
          </a:p>
        </p:txBody>
      </p:sp>
    </p:spTree>
    <p:extLst>
      <p:ext uri="{BB962C8B-B14F-4D97-AF65-F5344CB8AC3E}">
        <p14:creationId xmlns:p14="http://schemas.microsoft.com/office/powerpoint/2010/main" val="174213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anim calcmode="lin" valueType="num">
                                      <p:cBhvr additive="base">
                                        <p:cTn id="1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rgbClr val="FF0000"/>
                </a:solidFill>
              </a:rPr>
              <a:t>Attention-based</a:t>
            </a:r>
            <a:r>
              <a:rPr lang="en-US" altLang="zh-CN" dirty="0" smtClean="0">
                <a:solidFill>
                  <a:schemeClr val="accent2">
                    <a:lumMod val="75000"/>
                  </a:schemeClr>
                </a:solidFill>
              </a:rPr>
              <a:t> neural </a:t>
            </a:r>
            <a:r>
              <a:rPr lang="en-US" altLang="zh-CN" dirty="0">
                <a:solidFill>
                  <a:schemeClr val="accent2">
                    <a:lumMod val="75000"/>
                  </a:schemeClr>
                </a:solidFill>
              </a:rPr>
              <a:t>n</a:t>
            </a:r>
            <a:r>
              <a:rPr lang="en-US" altLang="zh-CN" dirty="0" smtClean="0">
                <a:solidFill>
                  <a:schemeClr val="accent2">
                    <a:lumMod val="75000"/>
                  </a:schemeClr>
                </a:solidFill>
              </a:rPr>
              <a:t>etwork </a:t>
            </a:r>
            <a:r>
              <a:rPr lang="en-US" altLang="zh-CN" sz="1100" b="0" dirty="0"/>
              <a:t>(Bahdanau et al</a:t>
            </a:r>
            <a:r>
              <a:rPr lang="en-US" altLang="zh-CN" sz="1100" b="0" dirty="0" smtClean="0"/>
              <a:t>. 2014; Luong et al. 2015)</a:t>
            </a:r>
          </a:p>
          <a:p>
            <a:pPr lvl="1"/>
            <a:r>
              <a:rPr lang="en-US" altLang="zh-CN" dirty="0" smtClean="0">
                <a:solidFill>
                  <a:schemeClr val="accent2">
                    <a:lumMod val="90000"/>
                  </a:schemeClr>
                </a:solidFill>
              </a:rPr>
              <a:t>Each hidden state has an </a:t>
            </a:r>
            <a:r>
              <a:rPr lang="en-US" altLang="zh-CN" dirty="0" smtClean="0">
                <a:solidFill>
                  <a:srgbClr val="FF0000"/>
                </a:solidFill>
              </a:rPr>
              <a:t>unique</a:t>
            </a:r>
            <a:r>
              <a:rPr lang="en-US" altLang="zh-CN" dirty="0" smtClean="0">
                <a:solidFill>
                  <a:schemeClr val="accent2">
                    <a:lumMod val="90000"/>
                  </a:schemeClr>
                </a:solidFill>
              </a:rPr>
              <a:t> weight/attention/importance</a:t>
            </a:r>
          </a:p>
          <a:p>
            <a:pPr lvl="1"/>
            <a:endParaRPr lang="en-US" altLang="zh-CN" dirty="0" smtClean="0">
              <a:solidFill>
                <a:schemeClr val="accent2">
                  <a:lumMod val="75000"/>
                </a:schemeClr>
              </a:solidFill>
            </a:endParaRPr>
          </a:p>
          <a:p>
            <a:pPr lvl="1"/>
            <a:endParaRPr lang="en-US" altLang="zh-CN" dirty="0">
              <a:solidFill>
                <a:schemeClr val="accent2">
                  <a:lumMod val="75000"/>
                </a:schemeClr>
              </a:solidFill>
            </a:endParaRPr>
          </a:p>
        </p:txBody>
      </p:sp>
      <p:sp>
        <p:nvSpPr>
          <p:cNvPr id="3" name="标题 2"/>
          <p:cNvSpPr>
            <a:spLocks noGrp="1"/>
          </p:cNvSpPr>
          <p:nvPr>
            <p:ph type="title"/>
          </p:nvPr>
        </p:nvSpPr>
        <p:spPr>
          <a:xfrm>
            <a:off x="-36512" y="44624"/>
            <a:ext cx="9649072" cy="396081"/>
          </a:xfrm>
        </p:spPr>
        <p:txBody>
          <a:bodyPr/>
          <a:lstStyle/>
          <a:p>
            <a:r>
              <a:rPr lang="en-US" altLang="zh-CN" dirty="0" smtClean="0"/>
              <a:t>Structured Neural Network in Machine Translation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75</a:t>
            </a:fld>
            <a:endParaRPr lang="zh-CN" alt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492896"/>
            <a:ext cx="2461295" cy="326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204000"/>
            <a:ext cx="2601979" cy="268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704" y="3390499"/>
            <a:ext cx="2353376" cy="247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83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rgbClr val="FF0000"/>
                </a:solidFill>
              </a:rPr>
              <a:t>Training large-scale neural models is costly</a:t>
            </a:r>
            <a:endParaRPr lang="en-US" altLang="zh-CN" dirty="0">
              <a:solidFill>
                <a:srgbClr val="FF0000"/>
              </a:solidFill>
            </a:endParaRPr>
          </a:p>
          <a:p>
            <a:pPr lvl="1"/>
            <a:r>
              <a:rPr lang="en-US" altLang="zh-CN" dirty="0">
                <a:solidFill>
                  <a:schemeClr val="accent2">
                    <a:lumMod val="75000"/>
                  </a:schemeClr>
                </a:solidFill>
              </a:rPr>
              <a:t>N</a:t>
            </a:r>
            <a:r>
              <a:rPr lang="en-US" altLang="zh-CN" dirty="0" smtClean="0">
                <a:solidFill>
                  <a:schemeClr val="accent2">
                    <a:lumMod val="75000"/>
                  </a:schemeClr>
                </a:solidFill>
              </a:rPr>
              <a:t>umerous </a:t>
            </a:r>
            <a:r>
              <a:rPr lang="en-US" altLang="zh-CN" dirty="0">
                <a:solidFill>
                  <a:schemeClr val="accent2">
                    <a:lumMod val="75000"/>
                  </a:schemeClr>
                </a:solidFill>
              </a:rPr>
              <a:t>parameters</a:t>
            </a:r>
          </a:p>
          <a:p>
            <a:pPr lvl="1"/>
            <a:r>
              <a:rPr lang="en-US" altLang="zh-CN" dirty="0" smtClean="0">
                <a:solidFill>
                  <a:schemeClr val="accent2">
                    <a:lumMod val="75000"/>
                  </a:schemeClr>
                </a:solidFill>
              </a:rPr>
              <a:t>Very slow</a:t>
            </a:r>
          </a:p>
          <a:p>
            <a:pPr lvl="1"/>
            <a:r>
              <a:rPr lang="en-US" altLang="zh-CN" dirty="0" smtClean="0">
                <a:solidFill>
                  <a:schemeClr val="accent2">
                    <a:lumMod val="75000"/>
                  </a:schemeClr>
                </a:solidFill>
              </a:rPr>
              <a:t>A NMT model may take weeks (even months) to train</a:t>
            </a:r>
          </a:p>
          <a:p>
            <a:pPr lvl="1"/>
            <a:endParaRPr lang="en-US" altLang="zh-CN" dirty="0">
              <a:solidFill>
                <a:schemeClr val="accent2">
                  <a:lumMod val="75000"/>
                </a:schemeClr>
              </a:solidFill>
            </a:endParaRPr>
          </a:p>
          <a:p>
            <a:pPr lvl="1"/>
            <a:endParaRPr lang="en-US" altLang="zh-CN" dirty="0" smtClean="0">
              <a:solidFill>
                <a:schemeClr val="accent2">
                  <a:lumMod val="75000"/>
                </a:schemeClr>
              </a:solidFill>
            </a:endParaRPr>
          </a:p>
          <a:p>
            <a:r>
              <a:rPr lang="en-US" altLang="zh-CN" dirty="0" smtClean="0">
                <a:solidFill>
                  <a:schemeClr val="accent2">
                    <a:lumMod val="75000"/>
                  </a:schemeClr>
                </a:solidFill>
              </a:rPr>
              <a:t>How to accelerate training speed?</a:t>
            </a:r>
          </a:p>
          <a:p>
            <a:pPr lvl="1"/>
            <a:r>
              <a:rPr lang="en-US" altLang="zh-CN" dirty="0">
                <a:solidFill>
                  <a:srgbClr val="FF0000"/>
                </a:solidFill>
              </a:rPr>
              <a:t>P</a:t>
            </a:r>
            <a:r>
              <a:rPr lang="en-US" altLang="zh-CN" dirty="0" smtClean="0">
                <a:solidFill>
                  <a:srgbClr val="FF0000"/>
                </a:solidFill>
              </a:rPr>
              <a:t>arallel training</a:t>
            </a:r>
          </a:p>
          <a:p>
            <a:pPr lvl="1"/>
            <a:r>
              <a:rPr lang="en-US" altLang="zh-CN" dirty="0">
                <a:solidFill>
                  <a:schemeClr val="accent2">
                    <a:lumMod val="75000"/>
                  </a:schemeClr>
                </a:solidFill>
              </a:rPr>
              <a:t>Especially, </a:t>
            </a:r>
            <a:r>
              <a:rPr lang="en-US" altLang="zh-CN" dirty="0" smtClean="0">
                <a:solidFill>
                  <a:srgbClr val="FF0000"/>
                </a:solidFill>
              </a:rPr>
              <a:t>asynchronous (lock-free)</a:t>
            </a:r>
            <a:r>
              <a:rPr lang="en-US" altLang="zh-CN" dirty="0" smtClean="0">
                <a:solidFill>
                  <a:schemeClr val="accent2">
                    <a:lumMod val="75000"/>
                  </a:schemeClr>
                </a:solidFill>
              </a:rPr>
              <a:t> </a:t>
            </a:r>
            <a:r>
              <a:rPr lang="en-US" altLang="zh-CN" dirty="0">
                <a:solidFill>
                  <a:schemeClr val="accent2">
                    <a:lumMod val="75000"/>
                  </a:schemeClr>
                </a:solidFill>
              </a:rPr>
              <a:t>parallel </a:t>
            </a:r>
            <a:r>
              <a:rPr lang="en-US" altLang="zh-CN" dirty="0" smtClean="0">
                <a:solidFill>
                  <a:schemeClr val="accent2">
                    <a:lumMod val="75000"/>
                  </a:schemeClr>
                </a:solidFill>
              </a:rPr>
              <a:t>training</a:t>
            </a:r>
            <a:endParaRPr lang="zh-CN" altLang="en-US" dirty="0">
              <a:solidFill>
                <a:srgbClr val="FF0000"/>
              </a:solidFill>
            </a:endParaRPr>
          </a:p>
        </p:txBody>
      </p:sp>
      <p:sp>
        <p:nvSpPr>
          <p:cNvPr id="3" name="标题 2"/>
          <p:cNvSpPr>
            <a:spLocks noGrp="1"/>
          </p:cNvSpPr>
          <p:nvPr>
            <p:ph type="title"/>
          </p:nvPr>
        </p:nvSpPr>
        <p:spPr/>
        <p:txBody>
          <a:bodyPr/>
          <a:lstStyle/>
          <a:p>
            <a:r>
              <a:rPr lang="en-US" altLang="zh-CN" dirty="0" smtClean="0"/>
              <a:t>For </a:t>
            </a:r>
            <a:r>
              <a:rPr lang="en-US" altLang="zh-CN" dirty="0" smtClean="0">
                <a:solidFill>
                  <a:srgbClr val="FFC000"/>
                </a:solidFill>
              </a:rPr>
              <a:t>Large-Scale</a:t>
            </a:r>
            <a:r>
              <a:rPr lang="en-US" altLang="zh-CN" dirty="0" smtClean="0"/>
              <a:t> Structured Prediction</a:t>
            </a:r>
            <a:endParaRPr lang="zh-CN" altLang="en-US" dirty="0"/>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76</a:t>
            </a:fld>
            <a:endParaRPr lang="zh-CN" altLang="en-US"/>
          </a:p>
        </p:txBody>
      </p:sp>
      <p:sp>
        <p:nvSpPr>
          <p:cNvPr id="5" name="椭圆 7"/>
          <p:cNvSpPr>
            <a:spLocks noChangeAspect="1" noChangeArrowheads="1"/>
          </p:cNvSpPr>
          <p:nvPr/>
        </p:nvSpPr>
        <p:spPr bwMode="auto">
          <a:xfrm>
            <a:off x="567000" y="-36000"/>
            <a:ext cx="2385000" cy="609600"/>
          </a:xfrm>
          <a:prstGeom prst="ellipse">
            <a:avLst/>
          </a:prstGeom>
          <a:noFill/>
          <a:ln w="19050" algn="ctr">
            <a:solidFill>
              <a:srgbClr val="FFC000"/>
            </a:solidFill>
            <a:round/>
            <a:headEnd/>
            <a:tailEnd/>
          </a:ln>
        </p:spPr>
        <p:txBody>
          <a:bodyPr wrap="none" anchor="ctr"/>
          <a:lstStyle/>
          <a:p>
            <a:r>
              <a:rPr lang="en-US" altLang="zh-CN" dirty="0" smtClean="0">
                <a:ea typeface="宋体" pitchFamily="2" charset="-122"/>
              </a:rPr>
              <a:t>  </a:t>
            </a:r>
            <a:endParaRPr lang="zh-CN" altLang="en-US" dirty="0">
              <a:ea typeface="宋体" pitchFamily="2" charset="-122"/>
            </a:endParaRPr>
          </a:p>
        </p:txBody>
      </p:sp>
    </p:spTree>
    <p:extLst>
      <p:ext uri="{BB962C8B-B14F-4D97-AF65-F5344CB8AC3E}">
        <p14:creationId xmlns:p14="http://schemas.microsoft.com/office/powerpoint/2010/main" val="263915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additive="base">
                                        <p:cTn id="2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Neural networks </a:t>
            </a:r>
            <a:r>
              <a:rPr lang="en-US" altLang="zh-CN" dirty="0" smtClean="0"/>
              <a:t>-&gt; </a:t>
            </a:r>
            <a:r>
              <a:rPr lang="en-US" altLang="zh-CN" dirty="0" smtClean="0">
                <a:solidFill>
                  <a:srgbClr val="FF0000"/>
                </a:solidFill>
              </a:rPr>
              <a:t>Good Performance</a:t>
            </a:r>
          </a:p>
          <a:p>
            <a:pPr lvl="1"/>
            <a:r>
              <a:rPr lang="en-US" altLang="zh-CN" dirty="0" smtClean="0"/>
              <a:t>CNN, RNN, LSTM…</a:t>
            </a:r>
          </a:p>
          <a:p>
            <a:pPr lvl="1"/>
            <a:r>
              <a:rPr lang="en-US" altLang="zh-CN" dirty="0" smtClean="0"/>
              <a:t>Sequence labelling, parsing, machine translation…</a:t>
            </a:r>
          </a:p>
          <a:p>
            <a:pPr lvl="1"/>
            <a:endParaRPr lang="en-US" altLang="zh-CN" dirty="0" smtClean="0"/>
          </a:p>
          <a:p>
            <a:r>
              <a:rPr lang="en-US" altLang="zh-CN" dirty="0" smtClean="0">
                <a:solidFill>
                  <a:schemeClr val="accent2">
                    <a:lumMod val="75000"/>
                  </a:schemeClr>
                </a:solidFill>
              </a:rPr>
              <a:t>Neural networks </a:t>
            </a:r>
            <a:r>
              <a:rPr lang="en-US" altLang="zh-CN" dirty="0" smtClean="0"/>
              <a:t>-&gt; </a:t>
            </a:r>
            <a:r>
              <a:rPr lang="en-US" altLang="zh-CN" dirty="0" smtClean="0">
                <a:solidFill>
                  <a:srgbClr val="FF0000"/>
                </a:solidFill>
              </a:rPr>
              <a:t>Slow Training</a:t>
            </a:r>
          </a:p>
          <a:p>
            <a:pPr lvl="1"/>
            <a:r>
              <a:rPr lang="en-US" altLang="zh-CN" dirty="0"/>
              <a:t>L</a:t>
            </a:r>
            <a:r>
              <a:rPr lang="en-US" altLang="zh-CN" dirty="0" smtClean="0"/>
              <a:t>arge parameter space</a:t>
            </a:r>
          </a:p>
          <a:p>
            <a:pPr lvl="1"/>
            <a:r>
              <a:rPr lang="en-US" altLang="zh-CN" dirty="0" smtClean="0"/>
              <a:t>Dense feature</a:t>
            </a:r>
          </a:p>
          <a:p>
            <a:pPr lvl="1"/>
            <a:r>
              <a:rPr lang="en-US" altLang="zh-CN" dirty="0" smtClean="0"/>
              <a:t>Complex computation</a:t>
            </a:r>
          </a:p>
          <a:p>
            <a:pPr lvl="1"/>
            <a:endParaRPr lang="en-US" altLang="zh-CN" dirty="0" smtClean="0"/>
          </a:p>
          <a:p>
            <a:r>
              <a:rPr lang="en-US" altLang="zh-CN" dirty="0" smtClean="0">
                <a:solidFill>
                  <a:schemeClr val="accent2">
                    <a:lumMod val="75000"/>
                  </a:schemeClr>
                </a:solidFill>
              </a:rPr>
              <a:t>Faster Training ? </a:t>
            </a:r>
            <a:r>
              <a:rPr lang="en-US" altLang="zh-CN" dirty="0" smtClean="0"/>
              <a:t>-&gt; </a:t>
            </a:r>
            <a:r>
              <a:rPr lang="en-US" altLang="zh-CN" dirty="0" smtClean="0">
                <a:solidFill>
                  <a:srgbClr val="FF0000"/>
                </a:solidFill>
              </a:rPr>
              <a:t>Parallel Training</a:t>
            </a:r>
          </a:p>
          <a:p>
            <a:pPr lvl="1"/>
            <a:r>
              <a:rPr lang="en-US" altLang="zh-CN" dirty="0" smtClean="0"/>
              <a:t>Synchronous</a:t>
            </a:r>
          </a:p>
          <a:p>
            <a:pPr lvl="1"/>
            <a:r>
              <a:rPr lang="en-US" altLang="zh-CN" dirty="0" smtClean="0"/>
              <a:t>Asynchronous -&gt; AsynGrad</a:t>
            </a:r>
            <a:endParaRPr lang="zh-CN" altLang="en-US" dirty="0"/>
          </a:p>
        </p:txBody>
      </p:sp>
      <p:sp>
        <p:nvSpPr>
          <p:cNvPr id="3" name="标题 2"/>
          <p:cNvSpPr>
            <a:spLocks noGrp="1"/>
          </p:cNvSpPr>
          <p:nvPr>
            <p:ph type="title"/>
          </p:nvPr>
        </p:nvSpPr>
        <p:spPr/>
        <p:txBody>
          <a:bodyPr/>
          <a:lstStyle/>
          <a:p>
            <a:r>
              <a:rPr lang="en-US" altLang="zh-CN" dirty="0" smtClean="0"/>
              <a:t>Motivation</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grpSp>
        <p:nvGrpSpPr>
          <p:cNvPr id="6" name="组合 5"/>
          <p:cNvGrpSpPr/>
          <p:nvPr/>
        </p:nvGrpSpPr>
        <p:grpSpPr>
          <a:xfrm rot="16200000">
            <a:off x="7152727" y="1446065"/>
            <a:ext cx="2016224" cy="1051922"/>
            <a:chOff x="611560" y="1364540"/>
            <a:chExt cx="2016224" cy="1051922"/>
          </a:xfrm>
        </p:grpSpPr>
        <p:sp>
          <p:nvSpPr>
            <p:cNvPr id="7" name="流程图: 联系 4"/>
            <p:cNvSpPr/>
            <p:nvPr/>
          </p:nvSpPr>
          <p:spPr bwMode="blackWhite">
            <a:xfrm>
              <a:off x="611560" y="1364540"/>
              <a:ext cx="442037" cy="437800"/>
            </a:xfrm>
            <a:prstGeom prst="flowChartConnector">
              <a:avLst/>
            </a:prstGeom>
            <a:solidFill>
              <a:srgbClr val="FAF138"/>
            </a:solidFill>
            <a:ln>
              <a:noFill/>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8" name="流程图: 联系 11"/>
            <p:cNvSpPr/>
            <p:nvPr/>
          </p:nvSpPr>
          <p:spPr bwMode="blackWhite">
            <a:xfrm>
              <a:off x="611560" y="1978662"/>
              <a:ext cx="442037" cy="437800"/>
            </a:xfrm>
            <a:prstGeom prst="flowChartConnector">
              <a:avLst/>
            </a:prstGeom>
            <a:solidFill>
              <a:srgbClr val="FAF138"/>
            </a:solidFill>
            <a:ln>
              <a:noFill/>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9" name="流程图: 联系 12"/>
            <p:cNvSpPr/>
            <p:nvPr/>
          </p:nvSpPr>
          <p:spPr bwMode="blackWhite">
            <a:xfrm>
              <a:off x="1393659" y="1364540"/>
              <a:ext cx="442037" cy="437800"/>
            </a:xfrm>
            <a:prstGeom prst="flowChartConnector">
              <a:avLst/>
            </a:prstGeom>
            <a:solidFill>
              <a:srgbClr val="A5ED45"/>
            </a:solidFill>
            <a:ln>
              <a:noFill/>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10" name="流程图: 联系 13"/>
            <p:cNvSpPr/>
            <p:nvPr/>
          </p:nvSpPr>
          <p:spPr bwMode="blackWhite">
            <a:xfrm>
              <a:off x="1393659" y="1978662"/>
              <a:ext cx="442037" cy="437800"/>
            </a:xfrm>
            <a:prstGeom prst="flowChartConnector">
              <a:avLst/>
            </a:prstGeom>
            <a:solidFill>
              <a:srgbClr val="A5ED45"/>
            </a:solidFill>
            <a:ln>
              <a:noFill/>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11" name="流程图: 联系 14"/>
            <p:cNvSpPr/>
            <p:nvPr/>
          </p:nvSpPr>
          <p:spPr bwMode="blackWhite">
            <a:xfrm>
              <a:off x="2185747" y="1647360"/>
              <a:ext cx="442037" cy="437800"/>
            </a:xfrm>
            <a:prstGeom prst="flowChartConnector">
              <a:avLst/>
            </a:prstGeom>
            <a:solidFill>
              <a:srgbClr val="FB9937"/>
            </a:solidFill>
            <a:ln w="9525">
              <a:noFill/>
              <a:miter lim="800000"/>
              <a:headEnd/>
              <a:tailEnd/>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cxnSp>
          <p:nvCxnSpPr>
            <p:cNvPr id="12" name="直接连接符 11"/>
            <p:cNvCxnSpPr>
              <a:stCxn id="7" idx="6"/>
              <a:endCxn id="10" idx="2"/>
            </p:cNvCxnSpPr>
            <p:nvPr/>
          </p:nvCxnSpPr>
          <p:spPr>
            <a:xfrm>
              <a:off x="1053597" y="1583440"/>
              <a:ext cx="340062" cy="6141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8" idx="6"/>
              <a:endCxn id="9" idx="2"/>
            </p:cNvCxnSpPr>
            <p:nvPr/>
          </p:nvCxnSpPr>
          <p:spPr>
            <a:xfrm flipV="1">
              <a:off x="1053597" y="1583440"/>
              <a:ext cx="340062" cy="6141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8" idx="6"/>
              <a:endCxn id="10" idx="2"/>
            </p:cNvCxnSpPr>
            <p:nvPr/>
          </p:nvCxnSpPr>
          <p:spPr>
            <a:xfrm>
              <a:off x="1053597" y="2197562"/>
              <a:ext cx="3400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endCxn id="9" idx="2"/>
            </p:cNvCxnSpPr>
            <p:nvPr/>
          </p:nvCxnSpPr>
          <p:spPr>
            <a:xfrm>
              <a:off x="1053598" y="1583440"/>
              <a:ext cx="34006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10" idx="6"/>
              <a:endCxn id="11" idx="2"/>
            </p:cNvCxnSpPr>
            <p:nvPr/>
          </p:nvCxnSpPr>
          <p:spPr>
            <a:xfrm flipV="1">
              <a:off x="1835696" y="1866260"/>
              <a:ext cx="350051" cy="3313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9" idx="6"/>
              <a:endCxn id="11" idx="2"/>
            </p:cNvCxnSpPr>
            <p:nvPr/>
          </p:nvCxnSpPr>
          <p:spPr>
            <a:xfrm>
              <a:off x="1835696" y="1583440"/>
              <a:ext cx="350051" cy="2828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548" y="3178877"/>
            <a:ext cx="4212720" cy="2129009"/>
          </a:xfrm>
          <a:prstGeom prst="rect">
            <a:avLst/>
          </a:prstGeom>
        </p:spPr>
      </p:pic>
    </p:spTree>
    <p:extLst>
      <p:ext uri="{BB962C8B-B14F-4D97-AF65-F5344CB8AC3E}">
        <p14:creationId xmlns:p14="http://schemas.microsoft.com/office/powerpoint/2010/main" val="403563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anim calcmode="lin" valueType="num">
                                      <p:cBhvr additive="base">
                                        <p:cTn id="1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 calcmode="lin" valueType="num">
                                      <p:cBhvr additive="base">
                                        <p:cTn id="1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 calcmode="lin" valueType="num">
                                      <p:cBhvr additive="base">
                                        <p:cTn id="2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anim calcmode="lin" valueType="num">
                                      <p:cBhvr additive="base">
                                        <p:cTn id="2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anim calcmode="lin" valueType="num">
                                      <p:cBhvr additive="base">
                                        <p:cTn id="3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rgbClr val="FF0000"/>
                </a:solidFill>
              </a:rPr>
              <a:t>Training large-scale neural networks is costly</a:t>
            </a:r>
            <a:endParaRPr lang="en-US" altLang="zh-CN" dirty="0">
              <a:solidFill>
                <a:srgbClr val="FF0000"/>
              </a:solidFill>
            </a:endParaRPr>
          </a:p>
          <a:p>
            <a:pPr lvl="1"/>
            <a:r>
              <a:rPr lang="en-US" altLang="zh-CN" dirty="0">
                <a:solidFill>
                  <a:schemeClr val="accent2">
                    <a:lumMod val="75000"/>
                  </a:schemeClr>
                </a:solidFill>
              </a:rPr>
              <a:t>N</a:t>
            </a:r>
            <a:r>
              <a:rPr lang="en-US" altLang="zh-CN" dirty="0" smtClean="0">
                <a:solidFill>
                  <a:schemeClr val="accent2">
                    <a:lumMod val="75000"/>
                  </a:schemeClr>
                </a:solidFill>
              </a:rPr>
              <a:t>umerous parameters</a:t>
            </a:r>
          </a:p>
          <a:p>
            <a:pPr lvl="1"/>
            <a:r>
              <a:rPr lang="en-US" altLang="zh-CN" dirty="0" smtClean="0">
                <a:solidFill>
                  <a:schemeClr val="accent2">
                    <a:lumMod val="75000"/>
                  </a:schemeClr>
                </a:solidFill>
              </a:rPr>
              <a:t>Dense Feature</a:t>
            </a:r>
            <a:endParaRPr lang="en-US" altLang="zh-CN" dirty="0">
              <a:solidFill>
                <a:schemeClr val="accent2">
                  <a:lumMod val="75000"/>
                </a:schemeClr>
              </a:solidFill>
            </a:endParaRPr>
          </a:p>
          <a:p>
            <a:pPr lvl="1"/>
            <a:r>
              <a:rPr lang="en-US" altLang="zh-CN" dirty="0" smtClean="0">
                <a:solidFill>
                  <a:schemeClr val="accent2">
                    <a:lumMod val="75000"/>
                  </a:schemeClr>
                </a:solidFill>
              </a:rPr>
              <a:t>Time-consuming</a:t>
            </a:r>
          </a:p>
          <a:p>
            <a:pPr lvl="2"/>
            <a:endParaRPr lang="en-US" altLang="zh-CN" dirty="0" smtClean="0">
              <a:solidFill>
                <a:schemeClr val="accent2">
                  <a:lumMod val="75000"/>
                </a:schemeClr>
              </a:solidFill>
            </a:endParaRPr>
          </a:p>
          <a:p>
            <a:r>
              <a:rPr lang="en-US" altLang="zh-CN" dirty="0" smtClean="0">
                <a:solidFill>
                  <a:schemeClr val="accent2">
                    <a:lumMod val="75000"/>
                  </a:schemeClr>
                </a:solidFill>
              </a:rPr>
              <a:t>For example</a:t>
            </a:r>
            <a:endParaRPr lang="en-US" altLang="zh-CN" dirty="0">
              <a:solidFill>
                <a:schemeClr val="accent2">
                  <a:lumMod val="75000"/>
                </a:schemeClr>
              </a:solidFill>
            </a:endParaRPr>
          </a:p>
          <a:p>
            <a:pPr lvl="1"/>
            <a:r>
              <a:rPr lang="en-US" altLang="zh-CN" dirty="0" smtClean="0">
                <a:solidFill>
                  <a:schemeClr val="accent2">
                    <a:lumMod val="75000"/>
                  </a:schemeClr>
                </a:solidFill>
              </a:rPr>
              <a:t>A NMT model may take weeks  </a:t>
            </a:r>
          </a:p>
          <a:p>
            <a:pPr marL="457200" lvl="1" indent="0">
              <a:buNone/>
            </a:pPr>
            <a:r>
              <a:rPr lang="en-US" altLang="zh-CN" dirty="0" smtClean="0">
                <a:solidFill>
                  <a:schemeClr val="accent2">
                    <a:lumMod val="75000"/>
                  </a:schemeClr>
                </a:solidFill>
              </a:rPr>
              <a:t> to train</a:t>
            </a:r>
          </a:p>
          <a:p>
            <a:pPr lvl="1"/>
            <a:r>
              <a:rPr lang="en-US" altLang="zh-CN" dirty="0">
                <a:solidFill>
                  <a:schemeClr val="accent2">
                    <a:lumMod val="75000"/>
                  </a:schemeClr>
                </a:solidFill>
              </a:rPr>
              <a:t>D</a:t>
            </a:r>
            <a:r>
              <a:rPr lang="en-US" altLang="zh-CN" dirty="0" smtClean="0">
                <a:solidFill>
                  <a:schemeClr val="accent2">
                    <a:lumMod val="75000"/>
                  </a:schemeClr>
                </a:solidFill>
              </a:rPr>
              <a:t>ays, even if with GPU clusters</a:t>
            </a:r>
            <a:endParaRPr lang="en-US" altLang="zh-CN" dirty="0">
              <a:solidFill>
                <a:schemeClr val="accent2">
                  <a:lumMod val="75000"/>
                </a:schemeClr>
              </a:solidFill>
            </a:endParaRPr>
          </a:p>
          <a:p>
            <a:pPr lvl="2"/>
            <a:endParaRPr lang="en-US" altLang="zh-CN" dirty="0" smtClean="0">
              <a:solidFill>
                <a:schemeClr val="accent2">
                  <a:lumMod val="75000"/>
                </a:schemeClr>
              </a:solidFill>
            </a:endParaRPr>
          </a:p>
          <a:p>
            <a:r>
              <a:rPr lang="en-US" altLang="zh-CN" dirty="0" smtClean="0">
                <a:solidFill>
                  <a:schemeClr val="accent2">
                    <a:lumMod val="75000"/>
                  </a:schemeClr>
                </a:solidFill>
              </a:rPr>
              <a:t>How to accelerate training speed?</a:t>
            </a:r>
          </a:p>
          <a:p>
            <a:pPr lvl="1"/>
            <a:r>
              <a:rPr lang="en-US" altLang="zh-CN" dirty="0">
                <a:solidFill>
                  <a:srgbClr val="FF0000"/>
                </a:solidFill>
              </a:rPr>
              <a:t>P</a:t>
            </a:r>
            <a:r>
              <a:rPr lang="en-US" altLang="zh-CN" dirty="0" smtClean="0">
                <a:solidFill>
                  <a:srgbClr val="FF0000"/>
                </a:solidFill>
              </a:rPr>
              <a:t>arallel training</a:t>
            </a:r>
          </a:p>
          <a:p>
            <a:pPr lvl="1"/>
            <a:r>
              <a:rPr lang="en-US" altLang="zh-CN" dirty="0">
                <a:solidFill>
                  <a:schemeClr val="accent2">
                    <a:lumMod val="75000"/>
                  </a:schemeClr>
                </a:solidFill>
              </a:rPr>
              <a:t>Especially, </a:t>
            </a:r>
            <a:r>
              <a:rPr lang="en-US" altLang="zh-CN" dirty="0" smtClean="0">
                <a:solidFill>
                  <a:srgbClr val="FF0000"/>
                </a:solidFill>
              </a:rPr>
              <a:t>asynchronous (lock-free)</a:t>
            </a:r>
            <a:r>
              <a:rPr lang="en-US" altLang="zh-CN" dirty="0" smtClean="0">
                <a:solidFill>
                  <a:schemeClr val="accent2">
                    <a:lumMod val="75000"/>
                  </a:schemeClr>
                </a:solidFill>
              </a:rPr>
              <a:t> </a:t>
            </a:r>
            <a:r>
              <a:rPr lang="en-US" altLang="zh-CN" dirty="0">
                <a:solidFill>
                  <a:schemeClr val="accent2">
                    <a:lumMod val="75000"/>
                  </a:schemeClr>
                </a:solidFill>
              </a:rPr>
              <a:t>parallel </a:t>
            </a:r>
            <a:r>
              <a:rPr lang="en-US" altLang="zh-CN" dirty="0" smtClean="0">
                <a:solidFill>
                  <a:schemeClr val="accent2">
                    <a:lumMod val="75000"/>
                  </a:schemeClr>
                </a:solidFill>
              </a:rPr>
              <a:t>training</a:t>
            </a:r>
            <a:endParaRPr lang="zh-CN" altLang="en-US" dirty="0">
              <a:solidFill>
                <a:srgbClr val="FF0000"/>
              </a:solidFill>
            </a:endParaRPr>
          </a:p>
        </p:txBody>
      </p:sp>
      <p:sp>
        <p:nvSpPr>
          <p:cNvPr id="3" name="标题 2"/>
          <p:cNvSpPr>
            <a:spLocks noGrp="1"/>
          </p:cNvSpPr>
          <p:nvPr>
            <p:ph type="title"/>
          </p:nvPr>
        </p:nvSpPr>
        <p:spPr/>
        <p:txBody>
          <a:bodyPr/>
          <a:lstStyle/>
          <a:p>
            <a:r>
              <a:rPr lang="en-US" altLang="zh-CN" dirty="0" smtClean="0"/>
              <a:t>For </a:t>
            </a:r>
            <a:r>
              <a:rPr lang="en-US" altLang="zh-CN" dirty="0" smtClean="0">
                <a:solidFill>
                  <a:srgbClr val="FFC000"/>
                </a:solidFill>
              </a:rPr>
              <a:t>Large-Scale</a:t>
            </a:r>
            <a:r>
              <a:rPr lang="en-US" altLang="zh-CN" dirty="0" smtClean="0"/>
              <a:t> Structured Prediction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sp>
        <p:nvSpPr>
          <p:cNvPr id="5" name="椭圆 7"/>
          <p:cNvSpPr>
            <a:spLocks noChangeAspect="1" noChangeArrowheads="1"/>
          </p:cNvSpPr>
          <p:nvPr/>
        </p:nvSpPr>
        <p:spPr bwMode="auto">
          <a:xfrm>
            <a:off x="567000" y="-36000"/>
            <a:ext cx="2385000" cy="609600"/>
          </a:xfrm>
          <a:prstGeom prst="ellipse">
            <a:avLst/>
          </a:prstGeom>
          <a:noFill/>
          <a:ln w="19050" algn="ctr">
            <a:solidFill>
              <a:srgbClr val="FFC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Arial"/>
                <a:ea typeface="宋体" pitchFamily="2" charset="-122"/>
                <a:cs typeface="+mn-cs"/>
              </a:rPr>
              <a:t>  </a:t>
            </a:r>
            <a:endParaRPr kumimoji="0" lang="zh-CN" altLang="en-US" sz="18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476" y="2034000"/>
            <a:ext cx="3762000" cy="2821500"/>
          </a:xfrm>
          <a:prstGeom prst="rect">
            <a:avLst/>
          </a:prstGeom>
        </p:spPr>
      </p:pic>
    </p:spTree>
    <p:extLst>
      <p:ext uri="{BB962C8B-B14F-4D97-AF65-F5344CB8AC3E}">
        <p14:creationId xmlns:p14="http://schemas.microsoft.com/office/powerpoint/2010/main" val="272167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fade">
                                      <p:cBhvr>
                                        <p:cTn id="13" dur="1000"/>
                                        <p:tgtEl>
                                          <p:spTgt spid="2">
                                            <p:txEl>
                                              <p:pRg st="5" end="5"/>
                                            </p:txEl>
                                          </p:spTgt>
                                        </p:tgtEl>
                                      </p:cBhvr>
                                    </p:animEffect>
                                    <p:anim calcmode="lin" valueType="num">
                                      <p:cBhvr>
                                        <p:cTn id="1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1000"/>
                                        <p:tgtEl>
                                          <p:spTgt spid="2">
                                            <p:txEl>
                                              <p:pRg st="6" end="6"/>
                                            </p:txEl>
                                          </p:spTgt>
                                        </p:tgtEl>
                                      </p:cBhvr>
                                    </p:animEffect>
                                    <p:anim calcmode="lin" valueType="num">
                                      <p:cBhvr>
                                        <p:cTn id="1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fade">
                                      <p:cBhvr>
                                        <p:cTn id="23" dur="1000"/>
                                        <p:tgtEl>
                                          <p:spTgt spid="2">
                                            <p:txEl>
                                              <p:pRg st="7" end="7"/>
                                            </p:txEl>
                                          </p:spTgt>
                                        </p:tgtEl>
                                      </p:cBhvr>
                                    </p:animEffect>
                                    <p:anim calcmode="lin" valueType="num">
                                      <p:cBhvr>
                                        <p:cTn id="2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7" end="7"/>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1000"/>
                                        <p:tgtEl>
                                          <p:spTgt spid="2">
                                            <p:txEl>
                                              <p:pRg st="8" end="8"/>
                                            </p:txEl>
                                          </p:spTgt>
                                        </p:tgtEl>
                                      </p:cBhvr>
                                    </p:animEffect>
                                    <p:anim calcmode="lin" valueType="num">
                                      <p:cBhvr>
                                        <p:cTn id="2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 calcmode="lin" valueType="num">
                                      <p:cBhvr additive="base">
                                        <p:cTn id="3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 calcmode="lin" valueType="num">
                                      <p:cBhvr additive="base">
                                        <p:cTn id="3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anim calcmode="lin" valueType="num">
                                      <p:cBhvr additive="base">
                                        <p:cTn id="43"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r>
              <a:rPr lang="en-US" altLang="zh-CN" dirty="0" smtClean="0">
                <a:solidFill>
                  <a:schemeClr val="accent2">
                    <a:lumMod val="75000"/>
                  </a:schemeClr>
                </a:solidFill>
              </a:rPr>
              <a:t>Basic operations </a:t>
            </a:r>
            <a:r>
              <a:rPr lang="en-US" altLang="zh-CN" dirty="0" smtClean="0"/>
              <a:t>in parallel training</a:t>
            </a:r>
          </a:p>
          <a:p>
            <a:endParaRPr lang="en-US" altLang="zh-CN" dirty="0" smtClean="0"/>
          </a:p>
          <a:p>
            <a:endParaRPr lang="en-US" altLang="zh-CN" dirty="0"/>
          </a:p>
          <a:p>
            <a:endParaRPr lang="en-US" altLang="zh-CN" dirty="0" smtClean="0"/>
          </a:p>
          <a:p>
            <a:endParaRPr lang="en-US" altLang="zh-CN" dirty="0" smtClean="0"/>
          </a:p>
          <a:p>
            <a:endParaRPr lang="en-US" altLang="zh-CN" dirty="0"/>
          </a:p>
          <a:p>
            <a:r>
              <a:rPr lang="en-US" altLang="zh-CN" dirty="0" smtClean="0">
                <a:solidFill>
                  <a:schemeClr val="accent2">
                    <a:lumMod val="75000"/>
                  </a:schemeClr>
                </a:solidFill>
              </a:rPr>
              <a:t>Problem differs in</a:t>
            </a:r>
          </a:p>
          <a:p>
            <a:pPr lvl="1"/>
            <a:r>
              <a:rPr lang="en-US" altLang="zh-CN" dirty="0" smtClean="0">
                <a:solidFill>
                  <a:srgbClr val="FF0000"/>
                </a:solidFill>
              </a:rPr>
              <a:t>Online </a:t>
            </a:r>
            <a:r>
              <a:rPr lang="en-US" altLang="zh-CN" dirty="0" smtClean="0"/>
              <a:t>vs.</a:t>
            </a:r>
            <a:r>
              <a:rPr lang="en-US" altLang="zh-CN" dirty="0" smtClean="0">
                <a:solidFill>
                  <a:srgbClr val="FF0000"/>
                </a:solidFill>
              </a:rPr>
              <a:t> </a:t>
            </a:r>
            <a:r>
              <a:rPr lang="en-US" altLang="zh-CN" dirty="0" smtClean="0">
                <a:solidFill>
                  <a:schemeClr val="accent2">
                    <a:lumMod val="75000"/>
                  </a:schemeClr>
                </a:solidFill>
              </a:rPr>
              <a:t>Mini-batch</a:t>
            </a:r>
            <a:r>
              <a:rPr lang="en-US" altLang="zh-CN" dirty="0" smtClean="0">
                <a:solidFill>
                  <a:srgbClr val="FF0000"/>
                </a:solidFill>
              </a:rPr>
              <a:t> </a:t>
            </a:r>
            <a:r>
              <a:rPr lang="en-US" altLang="zh-CN" dirty="0" smtClean="0"/>
              <a:t>vs.</a:t>
            </a:r>
            <a:r>
              <a:rPr lang="en-US" altLang="zh-CN" dirty="0" smtClean="0">
                <a:solidFill>
                  <a:srgbClr val="FF0000"/>
                </a:solidFill>
              </a:rPr>
              <a:t> </a:t>
            </a:r>
            <a:r>
              <a:rPr lang="en-US" altLang="zh-CN" dirty="0" smtClean="0">
                <a:solidFill>
                  <a:schemeClr val="accent2">
                    <a:lumMod val="75000"/>
                  </a:schemeClr>
                </a:solidFill>
              </a:rPr>
              <a:t>Batch</a:t>
            </a:r>
          </a:p>
          <a:p>
            <a:pPr lvl="1"/>
            <a:r>
              <a:rPr lang="en-US" altLang="zh-CN" dirty="0" smtClean="0">
                <a:solidFill>
                  <a:schemeClr val="accent2">
                    <a:lumMod val="75000"/>
                  </a:schemeClr>
                </a:solidFill>
              </a:rPr>
              <a:t>Synchronous parallel</a:t>
            </a:r>
            <a:r>
              <a:rPr lang="en-US" altLang="zh-CN" dirty="0" smtClean="0">
                <a:solidFill>
                  <a:srgbClr val="FF0000"/>
                </a:solidFill>
              </a:rPr>
              <a:t> </a:t>
            </a:r>
            <a:r>
              <a:rPr lang="en-US" altLang="zh-CN" dirty="0" smtClean="0"/>
              <a:t>vs.</a:t>
            </a:r>
            <a:r>
              <a:rPr lang="en-US" altLang="zh-CN" dirty="0" smtClean="0">
                <a:solidFill>
                  <a:srgbClr val="FF0000"/>
                </a:solidFill>
              </a:rPr>
              <a:t> Asynchronous parallel</a:t>
            </a:r>
          </a:p>
          <a:p>
            <a:pPr lvl="1"/>
            <a:r>
              <a:rPr lang="en-US" altLang="zh-CN" dirty="0" smtClean="0">
                <a:solidFill>
                  <a:srgbClr val="FF0000"/>
                </a:solidFill>
              </a:rPr>
              <a:t>Dense feature model </a:t>
            </a:r>
            <a:r>
              <a:rPr lang="en-US" altLang="zh-CN" dirty="0" smtClean="0"/>
              <a:t>vs.</a:t>
            </a:r>
            <a:r>
              <a:rPr lang="en-US" altLang="zh-CN" dirty="0" smtClean="0">
                <a:solidFill>
                  <a:srgbClr val="FF0000"/>
                </a:solidFill>
              </a:rPr>
              <a:t> </a:t>
            </a:r>
            <a:r>
              <a:rPr lang="en-US" altLang="zh-CN" dirty="0" smtClean="0">
                <a:solidFill>
                  <a:schemeClr val="accent2">
                    <a:lumMod val="75000"/>
                  </a:schemeClr>
                </a:solidFill>
              </a:rPr>
              <a:t>Sparse feature model</a:t>
            </a:r>
            <a:endParaRPr lang="zh-CN" altLang="en-US" dirty="0">
              <a:solidFill>
                <a:schemeClr val="accent2">
                  <a:lumMod val="75000"/>
                </a:schemeClr>
              </a:solidFill>
            </a:endParaRPr>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13956" b="9115"/>
          <a:stretch/>
        </p:blipFill>
        <p:spPr>
          <a:xfrm>
            <a:off x="469188" y="1404000"/>
            <a:ext cx="8217612" cy="2835000"/>
          </a:xfrm>
          <a:prstGeom prst="rect">
            <a:avLst/>
          </a:prstGeom>
        </p:spPr>
      </p:pic>
      <p:sp>
        <p:nvSpPr>
          <p:cNvPr id="3" name="标题 2"/>
          <p:cNvSpPr>
            <a:spLocks noGrp="1"/>
          </p:cNvSpPr>
          <p:nvPr>
            <p:ph type="title"/>
          </p:nvPr>
        </p:nvSpPr>
        <p:spPr/>
        <p:txBody>
          <a:bodyPr/>
          <a:lstStyle/>
          <a:p>
            <a:r>
              <a:rPr lang="en-US" altLang="zh-CN" dirty="0" smtClean="0"/>
              <a:t>Problem Analysis</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sp>
        <p:nvSpPr>
          <p:cNvPr id="8" name="椭圆 7"/>
          <p:cNvSpPr>
            <a:spLocks noChangeAspect="1" noChangeArrowheads="1"/>
          </p:cNvSpPr>
          <p:nvPr/>
        </p:nvSpPr>
        <p:spPr bwMode="auto">
          <a:xfrm>
            <a:off x="567000" y="4869000"/>
            <a:ext cx="1628987" cy="416365"/>
          </a:xfrm>
          <a:prstGeom prst="ellipse">
            <a:avLst/>
          </a:prstGeom>
          <a:noFill/>
          <a:ln w="19050" algn="ctr">
            <a:solidFill>
              <a:srgbClr val="FFC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Arial"/>
                <a:ea typeface="宋体" pitchFamily="2" charset="-122"/>
                <a:cs typeface="+mn-cs"/>
              </a:rPr>
              <a:t>  </a:t>
            </a:r>
            <a:endParaRPr kumimoji="0" lang="zh-CN" altLang="en-US" sz="18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9" name="椭圆 7"/>
          <p:cNvSpPr>
            <a:spLocks noChangeAspect="1" noChangeArrowheads="1"/>
          </p:cNvSpPr>
          <p:nvPr/>
        </p:nvSpPr>
        <p:spPr bwMode="auto">
          <a:xfrm>
            <a:off x="3852000" y="5294400"/>
            <a:ext cx="3240000" cy="474600"/>
          </a:xfrm>
          <a:prstGeom prst="ellipse">
            <a:avLst/>
          </a:prstGeom>
          <a:noFill/>
          <a:ln w="19050" algn="ctr">
            <a:solidFill>
              <a:srgbClr val="FFC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Arial"/>
                <a:ea typeface="宋体" pitchFamily="2" charset="-122"/>
                <a:cs typeface="+mn-cs"/>
              </a:rPr>
              <a:t>  </a:t>
            </a:r>
            <a:endParaRPr kumimoji="0" lang="zh-CN" altLang="en-US" sz="18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
        <p:nvSpPr>
          <p:cNvPr id="10" name="椭圆 7"/>
          <p:cNvSpPr>
            <a:spLocks noChangeAspect="1" noChangeArrowheads="1"/>
          </p:cNvSpPr>
          <p:nvPr/>
        </p:nvSpPr>
        <p:spPr bwMode="auto">
          <a:xfrm>
            <a:off x="567000" y="5744400"/>
            <a:ext cx="3150000" cy="474600"/>
          </a:xfrm>
          <a:prstGeom prst="ellipse">
            <a:avLst/>
          </a:prstGeom>
          <a:noFill/>
          <a:ln w="19050" algn="ctr">
            <a:solidFill>
              <a:srgbClr val="FFC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Arial"/>
                <a:ea typeface="宋体" pitchFamily="2" charset="-122"/>
                <a:cs typeface="+mn-cs"/>
              </a:rPr>
              <a:t>  </a:t>
            </a:r>
            <a:endParaRPr kumimoji="0" lang="zh-CN" altLang="en-US" sz="18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94753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 calcmode="lin" valueType="num">
                                      <p:cBhvr additive="base">
                                        <p:cTn id="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anim calcmode="lin" valueType="num">
                                      <p:cBhvr additive="base">
                                        <p:cTn id="13"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7" end="7"/>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 calcmode="lin" valueType="num">
                                      <p:cBhvr additive="base">
                                        <p:cTn id="1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anim calcmode="lin" valueType="num">
                                      <p:cBhvr additive="base">
                                        <p:cTn id="23"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a:solidFill>
                  <a:srgbClr val="FF0000"/>
                </a:solidFill>
              </a:rPr>
              <a:t>S</a:t>
            </a:r>
            <a:r>
              <a:rPr lang="en-US" altLang="zh-CN" dirty="0" smtClean="0">
                <a:solidFill>
                  <a:srgbClr val="FF0000"/>
                </a:solidFill>
              </a:rPr>
              <a:t>tructures are important </a:t>
            </a:r>
            <a:r>
              <a:rPr lang="en-US" altLang="zh-CN" dirty="0" smtClean="0">
                <a:solidFill>
                  <a:schemeClr val="accent2">
                    <a:lumMod val="75000"/>
                  </a:schemeClr>
                </a:solidFill>
              </a:rPr>
              <a:t>in natural language processing</a:t>
            </a:r>
          </a:p>
          <a:p>
            <a:pPr marL="457200" lvl="1" indent="0">
              <a:buNone/>
            </a:pPr>
            <a:r>
              <a:rPr lang="en-US" altLang="zh-CN" dirty="0">
                <a:solidFill>
                  <a:schemeClr val="accent2">
                    <a:lumMod val="75000"/>
                  </a:schemeClr>
                </a:solidFill>
              </a:rPr>
              <a:t>Linguists </a:t>
            </a:r>
            <a:r>
              <a:rPr lang="en-US" altLang="zh-CN" dirty="0" smtClean="0">
                <a:solidFill>
                  <a:schemeClr val="accent2">
                    <a:lumMod val="75000"/>
                  </a:schemeClr>
                </a:solidFill>
              </a:rPr>
              <a:t>also attempt </a:t>
            </a:r>
            <a:r>
              <a:rPr lang="en-US" altLang="zh-CN" dirty="0">
                <a:solidFill>
                  <a:schemeClr val="accent2">
                    <a:lumMod val="75000"/>
                  </a:schemeClr>
                </a:solidFill>
              </a:rPr>
              <a:t>to understand the rules regarding language </a:t>
            </a:r>
            <a:r>
              <a:rPr lang="en-US" altLang="zh-CN" dirty="0" smtClean="0">
                <a:solidFill>
                  <a:schemeClr val="accent2">
                    <a:lumMod val="75000"/>
                  </a:schemeClr>
                </a:solidFill>
              </a:rPr>
              <a:t>structures</a:t>
            </a:r>
          </a:p>
        </p:txBody>
      </p:sp>
      <p:sp>
        <p:nvSpPr>
          <p:cNvPr id="3" name="标题 2"/>
          <p:cNvSpPr>
            <a:spLocks noGrp="1"/>
          </p:cNvSpPr>
          <p:nvPr>
            <p:ph type="title"/>
          </p:nvPr>
        </p:nvSpPr>
        <p:spPr/>
        <p:txBody>
          <a:bodyPr/>
          <a:lstStyle/>
          <a:p>
            <a:r>
              <a:rPr lang="en-US" altLang="zh-CN" dirty="0" smtClean="0"/>
              <a:t>Why Structured Prediction?</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8</a:t>
            </a:fld>
            <a:endParaRPr lang="zh-CN" altLang="en-US"/>
          </a:p>
        </p:txBody>
      </p:sp>
      <p:graphicFrame>
        <p:nvGraphicFramePr>
          <p:cNvPr id="10" name="图示 9"/>
          <p:cNvGraphicFramePr/>
          <p:nvPr>
            <p:extLst>
              <p:ext uri="{D42A27DB-BD31-4B8C-83A1-F6EECF244321}">
                <p14:modId xmlns:p14="http://schemas.microsoft.com/office/powerpoint/2010/main" val="305311461"/>
              </p:ext>
            </p:extLst>
          </p:nvPr>
        </p:nvGraphicFramePr>
        <p:xfrm>
          <a:off x="906428" y="2128253"/>
          <a:ext cx="7344816" cy="4501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文本框 10"/>
          <p:cNvSpPr txBox="1"/>
          <p:nvPr/>
        </p:nvSpPr>
        <p:spPr>
          <a:xfrm>
            <a:off x="3050204" y="6491109"/>
            <a:ext cx="5418818" cy="276999"/>
          </a:xfrm>
          <a:prstGeom prst="rect">
            <a:avLst/>
          </a:prstGeom>
          <a:noFill/>
        </p:spPr>
        <p:txBody>
          <a:bodyPr wrap="square" rtlCol="0">
            <a:spAutoFit/>
          </a:bodyPr>
          <a:lstStyle/>
          <a:p>
            <a:pPr algn="r"/>
            <a:r>
              <a:rPr lang="en-US" altLang="zh-CN" sz="1200" dirty="0" smtClean="0"/>
              <a:t>R Wardhaugh. Introduction to Linguistics. </a:t>
            </a:r>
            <a:endParaRPr lang="zh-CN" altLang="en-US" sz="1200"/>
          </a:p>
        </p:txBody>
      </p:sp>
    </p:spTree>
    <p:extLst>
      <p:ext uri="{BB962C8B-B14F-4D97-AF65-F5344CB8AC3E}">
        <p14:creationId xmlns:p14="http://schemas.microsoft.com/office/powerpoint/2010/main" val="294841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p:txBody>
          <a:bodyPr/>
          <a:lstStyle/>
          <a:p>
            <a:r>
              <a:rPr lang="en-US" altLang="zh-CN" dirty="0" smtClean="0">
                <a:solidFill>
                  <a:schemeClr val="accent2">
                    <a:lumMod val="75000"/>
                  </a:schemeClr>
                </a:solidFill>
              </a:rPr>
              <a:t>Synchronous </a:t>
            </a:r>
            <a:r>
              <a:rPr lang="en-US" altLang="zh-CN" sz="1800" dirty="0" smtClean="0">
                <a:solidFill>
                  <a:schemeClr val="accent2">
                    <a:lumMod val="75000"/>
                  </a:schemeClr>
                </a:solidFill>
              </a:rPr>
              <a:t>(locked)</a:t>
            </a:r>
          </a:p>
          <a:p>
            <a:pPr lvl="1"/>
            <a:r>
              <a:rPr lang="en-US" altLang="zh-CN" dirty="0"/>
              <a:t>M</a:t>
            </a:r>
            <a:r>
              <a:rPr lang="en-US" altLang="zh-CN" dirty="0" smtClean="0"/>
              <a:t>ultiple threads</a:t>
            </a:r>
          </a:p>
          <a:p>
            <a:pPr lvl="1"/>
            <a:r>
              <a:rPr lang="en-US" altLang="zh-CN" dirty="0">
                <a:solidFill>
                  <a:srgbClr val="FF0000"/>
                </a:solidFill>
              </a:rPr>
              <a:t>O</a:t>
            </a:r>
            <a:r>
              <a:rPr lang="en-US" altLang="zh-CN" dirty="0" smtClean="0">
                <a:solidFill>
                  <a:srgbClr val="FF0000"/>
                </a:solidFill>
              </a:rPr>
              <a:t>nly one </a:t>
            </a:r>
            <a:r>
              <a:rPr lang="en-US" altLang="zh-CN" dirty="0" smtClean="0"/>
              <a:t>can modify model parameters at the same time</a:t>
            </a:r>
            <a:endParaRPr lang="zh-CN" altLang="en-US"/>
          </a:p>
        </p:txBody>
      </p:sp>
      <p:sp>
        <p:nvSpPr>
          <p:cNvPr id="3" name="标题 2"/>
          <p:cNvSpPr>
            <a:spLocks noGrp="1"/>
          </p:cNvSpPr>
          <p:nvPr>
            <p:ph type="title"/>
          </p:nvPr>
        </p:nvSpPr>
        <p:spPr/>
        <p:txBody>
          <a:bodyPr/>
          <a:lstStyle/>
          <a:p>
            <a:r>
              <a:rPr lang="en-US" altLang="zh-CN" dirty="0" smtClean="0"/>
              <a:t>Parallel Training</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sp>
        <p:nvSpPr>
          <p:cNvPr id="6" name="内容占位符 5"/>
          <p:cNvSpPr>
            <a:spLocks noGrp="1"/>
          </p:cNvSpPr>
          <p:nvPr>
            <p:ph idx="11"/>
          </p:nvPr>
        </p:nvSpPr>
        <p:spPr/>
        <p:txBody>
          <a:bodyPr/>
          <a:lstStyle/>
          <a:p>
            <a:r>
              <a:rPr lang="en-US" altLang="zh-CN" dirty="0" smtClean="0">
                <a:solidFill>
                  <a:schemeClr val="accent2">
                    <a:lumMod val="75000"/>
                  </a:schemeClr>
                </a:solidFill>
              </a:rPr>
              <a:t>Asynchronous </a:t>
            </a:r>
            <a:r>
              <a:rPr lang="en-US" altLang="zh-CN" sz="1800" dirty="0" smtClean="0">
                <a:solidFill>
                  <a:schemeClr val="accent2">
                    <a:lumMod val="75000"/>
                  </a:schemeClr>
                </a:solidFill>
              </a:rPr>
              <a:t>(lock-free)</a:t>
            </a:r>
          </a:p>
          <a:p>
            <a:pPr lvl="1"/>
            <a:r>
              <a:rPr lang="en-US" altLang="zh-CN" dirty="0"/>
              <a:t>M</a:t>
            </a:r>
            <a:r>
              <a:rPr lang="en-US" altLang="zh-CN" dirty="0" smtClean="0"/>
              <a:t>ultiple threads</a:t>
            </a:r>
          </a:p>
          <a:p>
            <a:pPr lvl="1"/>
            <a:r>
              <a:rPr lang="en-US" altLang="zh-CN" dirty="0">
                <a:solidFill>
                  <a:srgbClr val="FF0000"/>
                </a:solidFill>
              </a:rPr>
              <a:t>E</a:t>
            </a:r>
            <a:r>
              <a:rPr lang="en-US" altLang="zh-CN" dirty="0" smtClean="0">
                <a:solidFill>
                  <a:srgbClr val="FF0000"/>
                </a:solidFill>
              </a:rPr>
              <a:t>ach one</a:t>
            </a:r>
            <a:r>
              <a:rPr lang="en-US" altLang="zh-CN" dirty="0" smtClean="0"/>
              <a:t> can modify model parameters at the same time</a:t>
            </a:r>
            <a:endParaRPr lang="zh-CN" altLang="en-US"/>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001" y="2124000"/>
            <a:ext cx="7136999" cy="5352749"/>
          </a:xfrm>
          <a:prstGeom prst="rect">
            <a:avLst/>
          </a:prstGeom>
        </p:spPr>
      </p:pic>
    </p:spTree>
    <p:extLst>
      <p:ext uri="{BB962C8B-B14F-4D97-AF65-F5344CB8AC3E}">
        <p14:creationId xmlns:p14="http://schemas.microsoft.com/office/powerpoint/2010/main" val="321853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r>
              <a:rPr lang="en-US" altLang="zh-CN" dirty="0" smtClean="0">
                <a:solidFill>
                  <a:schemeClr val="accent2">
                    <a:lumMod val="75000"/>
                  </a:schemeClr>
                </a:solidFill>
              </a:rPr>
              <a:t>Sparse feature model</a:t>
            </a:r>
          </a:p>
          <a:p>
            <a:pPr lvl="1"/>
            <a:r>
              <a:rPr lang="en-US" altLang="zh-CN" dirty="0" smtClean="0"/>
              <a:t>e.g. HMM, CRF, Perceptron, MILA…</a:t>
            </a:r>
          </a:p>
          <a:p>
            <a:pPr lvl="1"/>
            <a:r>
              <a:rPr lang="en-US" altLang="zh-CN" dirty="0" smtClean="0"/>
              <a:t>features are sparse</a:t>
            </a:r>
            <a:endParaRPr lang="af-ZA" altLang="zh-CN" smtClean="0"/>
          </a:p>
          <a:p>
            <a:pPr lvl="1"/>
            <a:r>
              <a:rPr lang="af-ZA" altLang="zh-CN" smtClean="0">
                <a:solidFill>
                  <a:srgbClr val="FF0000"/>
                </a:solidFill>
              </a:rPr>
              <a:t>less read &amp; write time</a:t>
            </a:r>
            <a:endParaRPr lang="zh-CN" altLang="en-US">
              <a:solidFill>
                <a:srgbClr val="FF0000"/>
              </a:solidFill>
            </a:endParaRPr>
          </a:p>
        </p:txBody>
      </p:sp>
      <p:sp>
        <p:nvSpPr>
          <p:cNvPr id="3" name="标题 2"/>
          <p:cNvSpPr>
            <a:spLocks noGrp="1"/>
          </p:cNvSpPr>
          <p:nvPr>
            <p:ph type="title"/>
          </p:nvPr>
        </p:nvSpPr>
        <p:spPr/>
        <p:txBody>
          <a:bodyPr/>
          <a:lstStyle/>
          <a:p>
            <a:r>
              <a:rPr lang="en-US" altLang="zh-CN" dirty="0" smtClean="0"/>
              <a:t>Model Types</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sp>
        <p:nvSpPr>
          <p:cNvPr id="7" name="内容占位符 6"/>
          <p:cNvSpPr>
            <a:spLocks noGrp="1"/>
          </p:cNvSpPr>
          <p:nvPr>
            <p:ph idx="11"/>
          </p:nvPr>
        </p:nvSpPr>
        <p:spPr/>
        <p:txBody>
          <a:bodyPr/>
          <a:lstStyle/>
          <a:p>
            <a:r>
              <a:rPr lang="en-US" altLang="zh-CN" dirty="0" smtClean="0">
                <a:solidFill>
                  <a:schemeClr val="accent2">
                    <a:lumMod val="75000"/>
                  </a:schemeClr>
                </a:solidFill>
              </a:rPr>
              <a:t>Dense feature model</a:t>
            </a:r>
          </a:p>
          <a:p>
            <a:pPr lvl="1"/>
            <a:r>
              <a:rPr lang="en-US" altLang="zh-CN" dirty="0" smtClean="0"/>
              <a:t>e.g. RNN, LSTM, Sequence-to-Sequence…</a:t>
            </a:r>
          </a:p>
          <a:p>
            <a:pPr lvl="1"/>
            <a:r>
              <a:rPr lang="en-US" altLang="zh-CN" dirty="0" smtClean="0"/>
              <a:t>features are dense</a:t>
            </a:r>
            <a:endParaRPr lang="en-US" altLang="zh-CN" dirty="0" smtClean="0">
              <a:solidFill>
                <a:srgbClr val="FF0000"/>
              </a:solidFill>
            </a:endParaRPr>
          </a:p>
          <a:p>
            <a:pPr lvl="1"/>
            <a:r>
              <a:rPr lang="en-US" altLang="zh-CN" dirty="0" smtClean="0">
                <a:solidFill>
                  <a:srgbClr val="FF0000"/>
                </a:solidFill>
              </a:rPr>
              <a:t>more read &amp; write time</a:t>
            </a:r>
            <a:endParaRPr lang="zh-CN" altLang="en-US" dirty="0">
              <a:solidFill>
                <a:srgbClr val="FF0000"/>
              </a:solidFill>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388" y="3024000"/>
            <a:ext cx="9193200" cy="4278750"/>
          </a:xfrm>
          <a:prstGeom prst="rect">
            <a:avLst/>
          </a:prstGeom>
        </p:spPr>
      </p:pic>
    </p:spTree>
    <p:extLst>
      <p:ext uri="{BB962C8B-B14F-4D97-AF65-F5344CB8AC3E}">
        <p14:creationId xmlns:p14="http://schemas.microsoft.com/office/powerpoint/2010/main" val="131547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idx="1"/>
          </p:nvPr>
        </p:nvSpPr>
        <p:spPr/>
        <p:txBody>
          <a:bodyPr/>
          <a:lstStyle/>
          <a:p>
            <a:r>
              <a:rPr lang="en-US" altLang="zh-CN" dirty="0" smtClean="0"/>
              <a:t>How threads interact with each other?</a:t>
            </a:r>
          </a:p>
          <a:p>
            <a:endParaRPr lang="zh-CN" altLang="en-US"/>
          </a:p>
        </p:txBody>
      </p:sp>
      <p:sp>
        <p:nvSpPr>
          <p:cNvPr id="6" name="标题 5"/>
          <p:cNvSpPr>
            <a:spLocks noGrp="1"/>
          </p:cNvSpPr>
          <p:nvPr>
            <p:ph type="title"/>
          </p:nvPr>
        </p:nvSpPr>
        <p:spPr/>
        <p:txBody>
          <a:bodyPr/>
          <a:lstStyle/>
          <a:p>
            <a:r>
              <a:rPr lang="en-US" altLang="zh-CN" dirty="0" smtClean="0"/>
              <a:t>Problem Analysis</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graphicFrame>
        <p:nvGraphicFramePr>
          <p:cNvPr id="8" name="表格 7"/>
          <p:cNvGraphicFramePr>
            <a:graphicFrameLocks noGrp="1"/>
          </p:cNvGraphicFramePr>
          <p:nvPr>
            <p:extLst/>
          </p:nvPr>
        </p:nvGraphicFramePr>
        <p:xfrm>
          <a:off x="1692000" y="1413750"/>
          <a:ext cx="5400000" cy="4968000"/>
        </p:xfrm>
        <a:graphic>
          <a:graphicData uri="http://schemas.openxmlformats.org/drawingml/2006/table">
            <a:tbl>
              <a:tblPr firstRow="1" firstCol="1">
                <a:tableStyleId>{93296810-A885-4BE3-A3E7-6D5BEEA58F35}</a:tableStyleId>
              </a:tblPr>
              <a:tblGrid>
                <a:gridCol w="1080000">
                  <a:extLst>
                    <a:ext uri="{9D8B030D-6E8A-4147-A177-3AD203B41FA5}">
                      <a16:colId xmlns:a16="http://schemas.microsoft.com/office/drawing/2014/main" val="1413964214"/>
                    </a:ext>
                  </a:extLst>
                </a:gridCol>
                <a:gridCol w="2160000">
                  <a:extLst>
                    <a:ext uri="{9D8B030D-6E8A-4147-A177-3AD203B41FA5}">
                      <a16:colId xmlns:a16="http://schemas.microsoft.com/office/drawing/2014/main" val="1559804043"/>
                    </a:ext>
                  </a:extLst>
                </a:gridCol>
                <a:gridCol w="2160000">
                  <a:extLst>
                    <a:ext uri="{9D8B030D-6E8A-4147-A177-3AD203B41FA5}">
                      <a16:colId xmlns:a16="http://schemas.microsoft.com/office/drawing/2014/main" val="3636154098"/>
                    </a:ext>
                  </a:extLst>
                </a:gridCol>
              </a:tblGrid>
              <a:tr h="1080000">
                <a:tc>
                  <a:txBody>
                    <a:bodyPr/>
                    <a:lstStyle/>
                    <a:p>
                      <a:pPr algn="ctr"/>
                      <a:endParaRPr lang="zh-CN" altLang="en-US" sz="3200" dirty="0"/>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Sparse</a:t>
                      </a:r>
                      <a:endParaRPr lang="zh-CN" altLang="en-US" sz="3200" dirty="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Dense</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extLst>
                  <a:ext uri="{0D108BD9-81ED-4DB2-BD59-A6C34878D82A}">
                    <a16:rowId xmlns:a16="http://schemas.microsoft.com/office/drawing/2014/main" val="3567774237"/>
                  </a:ext>
                </a:extLst>
              </a:tr>
              <a:tr h="1944000">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Sync.</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algn="ctr"/>
                      <a:r>
                        <a:rPr lang="en-US" altLang="zh-CN" sz="7200" dirty="0" smtClean="0">
                          <a:solidFill>
                            <a:schemeClr val="accent2">
                              <a:lumMod val="75000"/>
                            </a:schemeClr>
                          </a:solidFill>
                        </a:rPr>
                        <a:t>?</a:t>
                      </a:r>
                      <a:endParaRPr lang="zh-CN" altLang="en-US" sz="7200" dirty="0">
                        <a:solidFill>
                          <a:schemeClr val="accent2">
                            <a:lumMod val="75000"/>
                          </a:schemeClr>
                        </a:solidFill>
                      </a:endParaRPr>
                    </a:p>
                  </a:txBody>
                  <a:tcPr marL="109728" marR="109728" marT="54864" marB="54864" anchor="ctr"/>
                </a:tc>
                <a:tc>
                  <a:txBody>
                    <a:bodyPr/>
                    <a:lstStyle/>
                    <a:p>
                      <a:pPr algn="ctr"/>
                      <a:r>
                        <a:rPr lang="en-US" altLang="zh-CN" sz="7200" dirty="0" smtClean="0">
                          <a:solidFill>
                            <a:schemeClr val="accent2">
                              <a:lumMod val="75000"/>
                            </a:schemeClr>
                          </a:solidFill>
                        </a:rPr>
                        <a:t>?</a:t>
                      </a:r>
                      <a:endParaRPr lang="zh-CN" altLang="en-US" sz="7200" dirty="0">
                        <a:solidFill>
                          <a:schemeClr val="accent2">
                            <a:lumMod val="75000"/>
                          </a:schemeClr>
                        </a:solidFill>
                      </a:endParaRPr>
                    </a:p>
                  </a:txBody>
                  <a:tcPr marL="109728" marR="109728" marT="54864" marB="54864" anchor="ctr"/>
                </a:tc>
                <a:extLst>
                  <a:ext uri="{0D108BD9-81ED-4DB2-BD59-A6C34878D82A}">
                    <a16:rowId xmlns:a16="http://schemas.microsoft.com/office/drawing/2014/main" val="259575883"/>
                  </a:ext>
                </a:extLst>
              </a:tr>
              <a:tr h="1944000">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Async.</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algn="ctr"/>
                      <a:r>
                        <a:rPr lang="en-US" altLang="zh-CN" sz="7200" dirty="0" smtClean="0">
                          <a:solidFill>
                            <a:schemeClr val="accent2">
                              <a:lumMod val="75000"/>
                            </a:schemeClr>
                          </a:solidFill>
                        </a:rPr>
                        <a:t>?</a:t>
                      </a:r>
                      <a:endParaRPr lang="zh-CN" altLang="en-US" sz="7200" dirty="0">
                        <a:solidFill>
                          <a:schemeClr val="accent2">
                            <a:lumMod val="75000"/>
                          </a:schemeClr>
                        </a:solidFill>
                      </a:endParaRPr>
                    </a:p>
                  </a:txBody>
                  <a:tcPr marL="109728" marR="109728" marT="54864" marB="54864" anchor="ctr"/>
                </a:tc>
                <a:tc>
                  <a:txBody>
                    <a:bodyPr/>
                    <a:lstStyle/>
                    <a:p>
                      <a:pPr algn="ctr"/>
                      <a:r>
                        <a:rPr lang="en-US" altLang="zh-CN" sz="7200" dirty="0" smtClean="0">
                          <a:solidFill>
                            <a:schemeClr val="accent2">
                              <a:lumMod val="75000"/>
                            </a:schemeClr>
                          </a:solidFill>
                        </a:rPr>
                        <a:t>?</a:t>
                      </a:r>
                      <a:endParaRPr lang="zh-CN" altLang="en-US" sz="7200" dirty="0">
                        <a:solidFill>
                          <a:schemeClr val="accent2">
                            <a:lumMod val="75000"/>
                          </a:schemeClr>
                        </a:solidFill>
                      </a:endParaRPr>
                    </a:p>
                  </a:txBody>
                  <a:tcPr marL="109728" marR="109728" marT="54864" marB="54864" anchor="ctr"/>
                </a:tc>
                <a:extLst>
                  <a:ext uri="{0D108BD9-81ED-4DB2-BD59-A6C34878D82A}">
                    <a16:rowId xmlns:a16="http://schemas.microsoft.com/office/drawing/2014/main" val="1471771236"/>
                  </a:ext>
                </a:extLst>
              </a:tr>
            </a:tbl>
          </a:graphicData>
        </a:graphic>
      </p:graphicFrame>
    </p:spTree>
    <p:extLst>
      <p:ext uri="{BB962C8B-B14F-4D97-AF65-F5344CB8AC3E}">
        <p14:creationId xmlns:p14="http://schemas.microsoft.com/office/powerpoint/2010/main" val="388876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idx="1"/>
          </p:nvPr>
        </p:nvSpPr>
        <p:spPr/>
        <p:txBody>
          <a:bodyPr/>
          <a:lstStyle/>
          <a:p>
            <a:r>
              <a:rPr lang="en-US" altLang="zh-CN" dirty="0" smtClean="0"/>
              <a:t>How threads interact with each other?</a:t>
            </a:r>
          </a:p>
          <a:p>
            <a:endParaRPr lang="zh-CN" altLang="en-US"/>
          </a:p>
        </p:txBody>
      </p:sp>
      <p:sp>
        <p:nvSpPr>
          <p:cNvPr id="6" name="标题 5"/>
          <p:cNvSpPr>
            <a:spLocks noGrp="1"/>
          </p:cNvSpPr>
          <p:nvPr>
            <p:ph type="title"/>
          </p:nvPr>
        </p:nvSpPr>
        <p:spPr/>
        <p:txBody>
          <a:bodyPr/>
          <a:lstStyle/>
          <a:p>
            <a:r>
              <a:rPr lang="en-US" altLang="zh-CN" dirty="0" smtClean="0"/>
              <a:t>Problem Analysis</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graphicFrame>
        <p:nvGraphicFramePr>
          <p:cNvPr id="8" name="表格 7"/>
          <p:cNvGraphicFramePr>
            <a:graphicFrameLocks noGrp="1"/>
          </p:cNvGraphicFramePr>
          <p:nvPr>
            <p:extLst/>
          </p:nvPr>
        </p:nvGraphicFramePr>
        <p:xfrm>
          <a:off x="1692000" y="1413750"/>
          <a:ext cx="5400000" cy="4968000"/>
        </p:xfrm>
        <a:graphic>
          <a:graphicData uri="http://schemas.openxmlformats.org/drawingml/2006/table">
            <a:tbl>
              <a:tblPr firstRow="1" firstCol="1">
                <a:tableStyleId>{93296810-A885-4BE3-A3E7-6D5BEEA58F35}</a:tableStyleId>
              </a:tblPr>
              <a:tblGrid>
                <a:gridCol w="1080000">
                  <a:extLst>
                    <a:ext uri="{9D8B030D-6E8A-4147-A177-3AD203B41FA5}">
                      <a16:colId xmlns:a16="http://schemas.microsoft.com/office/drawing/2014/main" val="1413964214"/>
                    </a:ext>
                  </a:extLst>
                </a:gridCol>
                <a:gridCol w="2160000">
                  <a:extLst>
                    <a:ext uri="{9D8B030D-6E8A-4147-A177-3AD203B41FA5}">
                      <a16:colId xmlns:a16="http://schemas.microsoft.com/office/drawing/2014/main" val="1559804043"/>
                    </a:ext>
                  </a:extLst>
                </a:gridCol>
                <a:gridCol w="2160000">
                  <a:extLst>
                    <a:ext uri="{9D8B030D-6E8A-4147-A177-3AD203B41FA5}">
                      <a16:colId xmlns:a16="http://schemas.microsoft.com/office/drawing/2014/main" val="3636154098"/>
                    </a:ext>
                  </a:extLst>
                </a:gridCol>
              </a:tblGrid>
              <a:tr h="1080000">
                <a:tc>
                  <a:txBody>
                    <a:bodyPr/>
                    <a:lstStyle/>
                    <a:p>
                      <a:pPr algn="ctr"/>
                      <a:endParaRPr lang="zh-CN" altLang="en-US" sz="3200"/>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Sparse</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Dense</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extLst>
                  <a:ext uri="{0D108BD9-81ED-4DB2-BD59-A6C34878D82A}">
                    <a16:rowId xmlns:a16="http://schemas.microsoft.com/office/drawing/2014/main" val="3567774237"/>
                  </a:ext>
                </a:extLst>
              </a:tr>
              <a:tr h="1944000">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Sync.</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algn="ctr"/>
                      <a:r>
                        <a:rPr lang="en-US" altLang="zh-CN" sz="7200" dirty="0" smtClean="0">
                          <a:solidFill>
                            <a:srgbClr val="FF0000"/>
                          </a:solidFill>
                        </a:rPr>
                        <a:t>?</a:t>
                      </a:r>
                      <a:endParaRPr lang="zh-CN" altLang="en-US" sz="7200">
                        <a:solidFill>
                          <a:srgbClr val="FF0000"/>
                        </a:solidFill>
                      </a:endParaRPr>
                    </a:p>
                  </a:txBody>
                  <a:tcPr marL="109728" marR="109728" marT="54864" marB="54864" anchor="ctr"/>
                </a:tc>
                <a:tc>
                  <a:txBody>
                    <a:bodyPr/>
                    <a:lstStyle/>
                    <a:p>
                      <a:pPr algn="ctr"/>
                      <a:r>
                        <a:rPr lang="en-US" altLang="zh-CN" sz="7200" dirty="0" smtClean="0">
                          <a:solidFill>
                            <a:srgbClr val="FF0000"/>
                          </a:solidFill>
                        </a:rPr>
                        <a:t>?</a:t>
                      </a:r>
                      <a:endParaRPr lang="zh-CN" altLang="en-US" sz="7200">
                        <a:solidFill>
                          <a:srgbClr val="FF0000"/>
                        </a:solidFill>
                      </a:endParaRPr>
                    </a:p>
                  </a:txBody>
                  <a:tcPr marL="109728" marR="109728" marT="54864" marB="54864" anchor="ctr"/>
                </a:tc>
                <a:extLst>
                  <a:ext uri="{0D108BD9-81ED-4DB2-BD59-A6C34878D82A}">
                    <a16:rowId xmlns:a16="http://schemas.microsoft.com/office/drawing/2014/main" val="259575883"/>
                  </a:ext>
                </a:extLst>
              </a:tr>
              <a:tr h="1944000">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Async.</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algn="ctr"/>
                      <a:r>
                        <a:rPr lang="en-US" altLang="zh-CN" sz="7200" dirty="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tc>
                  <a:txBody>
                    <a:bodyPr/>
                    <a:lstStyle/>
                    <a:p>
                      <a:pPr algn="ctr"/>
                      <a:r>
                        <a:rPr lang="en-US" altLang="zh-CN" sz="7200" dirty="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extLst>
                  <a:ext uri="{0D108BD9-81ED-4DB2-BD59-A6C34878D82A}">
                    <a16:rowId xmlns:a16="http://schemas.microsoft.com/office/drawing/2014/main" val="1471771236"/>
                  </a:ext>
                </a:extLst>
              </a:tr>
            </a:tbl>
          </a:graphicData>
        </a:graphic>
      </p:graphicFrame>
      <p:sp>
        <p:nvSpPr>
          <p:cNvPr id="9" name="椭圆 7"/>
          <p:cNvSpPr>
            <a:spLocks noChangeAspect="1" noChangeArrowheads="1"/>
          </p:cNvSpPr>
          <p:nvPr/>
        </p:nvSpPr>
        <p:spPr bwMode="auto">
          <a:xfrm>
            <a:off x="2682000" y="2754000"/>
            <a:ext cx="4455000" cy="1460740"/>
          </a:xfrm>
          <a:prstGeom prst="ellipse">
            <a:avLst/>
          </a:prstGeom>
          <a:noFill/>
          <a:ln w="19050" algn="ctr">
            <a:solidFill>
              <a:srgbClr val="FF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Arial"/>
                <a:ea typeface="宋体" pitchFamily="2" charset="-122"/>
                <a:cs typeface="+mn-cs"/>
              </a:rPr>
              <a:t>  </a:t>
            </a:r>
            <a:endParaRPr kumimoji="0" lang="zh-CN" altLang="en-US" sz="18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40724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rgbClr val="FF0000"/>
                </a:solidFill>
              </a:rPr>
              <a:t>Correctness</a:t>
            </a:r>
          </a:p>
          <a:p>
            <a:endParaRPr lang="en-US" altLang="zh-CN" dirty="0" smtClean="0">
              <a:solidFill>
                <a:srgbClr val="FF0000"/>
              </a:solidFill>
            </a:endParaRPr>
          </a:p>
          <a:p>
            <a:endParaRPr lang="en-US" altLang="zh-CN" dirty="0">
              <a:solidFill>
                <a:srgbClr val="FF0000"/>
              </a:solidFill>
            </a:endParaRPr>
          </a:p>
          <a:p>
            <a:endParaRPr lang="en-US" altLang="zh-CN" dirty="0" smtClean="0">
              <a:solidFill>
                <a:srgbClr val="FF0000"/>
              </a:solidFill>
            </a:endParaRPr>
          </a:p>
          <a:p>
            <a:endParaRPr lang="en-US" altLang="zh-CN" dirty="0">
              <a:solidFill>
                <a:srgbClr val="FF0000"/>
              </a:solidFill>
            </a:endParaRPr>
          </a:p>
          <a:p>
            <a:endParaRPr lang="en-US" altLang="zh-CN" dirty="0" smtClean="0">
              <a:solidFill>
                <a:srgbClr val="FF0000"/>
              </a:solidFill>
            </a:endParaRPr>
          </a:p>
          <a:p>
            <a:pPr marL="0" indent="0">
              <a:buNone/>
            </a:pPr>
            <a:endParaRPr lang="en-US" altLang="zh-CN" dirty="0">
              <a:solidFill>
                <a:srgbClr val="FF0000"/>
              </a:solidFill>
            </a:endParaRPr>
          </a:p>
          <a:p>
            <a:r>
              <a:rPr lang="en-US" altLang="zh-CN" dirty="0"/>
              <a:t>Current approach: </a:t>
            </a:r>
            <a:r>
              <a:rPr lang="en-US" altLang="zh-CN" dirty="0" smtClean="0">
                <a:solidFill>
                  <a:schemeClr val="accent2">
                    <a:lumMod val="75000"/>
                  </a:schemeClr>
                </a:solidFill>
              </a:rPr>
              <a:t>DSGD </a:t>
            </a:r>
            <a:r>
              <a:rPr lang="zh-CN" altLang="en-US" sz="1800" dirty="0" smtClean="0">
                <a:solidFill>
                  <a:schemeClr val="accent2">
                    <a:lumMod val="75000"/>
                  </a:schemeClr>
                </a:solidFill>
              </a:rPr>
              <a:t>（</a:t>
            </a:r>
            <a:r>
              <a:rPr lang="en-US" altLang="zh-CN" sz="1800" dirty="0" smtClean="0">
                <a:solidFill>
                  <a:schemeClr val="accent2">
                    <a:lumMod val="75000"/>
                  </a:schemeClr>
                </a:solidFill>
              </a:rPr>
              <a:t>round-robin</a:t>
            </a:r>
            <a:r>
              <a:rPr lang="zh-CN" altLang="en-US" sz="1800" dirty="0" smtClean="0">
                <a:solidFill>
                  <a:schemeClr val="accent2">
                    <a:lumMod val="75000"/>
                  </a:schemeClr>
                </a:solidFill>
              </a:rPr>
              <a:t>）</a:t>
            </a:r>
            <a:endParaRPr lang="en-US" altLang="zh-CN" dirty="0" smtClean="0">
              <a:solidFill>
                <a:schemeClr val="accent2">
                  <a:lumMod val="75000"/>
                </a:schemeClr>
              </a:solidFill>
            </a:endParaRPr>
          </a:p>
          <a:p>
            <a:pPr lvl="1"/>
            <a:r>
              <a:rPr lang="en-US" altLang="zh-CN" dirty="0" smtClean="0"/>
              <a:t>Langford et al, NIPS 2009</a:t>
            </a:r>
            <a:endParaRPr lang="en-US" altLang="zh-CN" dirty="0"/>
          </a:p>
          <a:p>
            <a:pPr lvl="1"/>
            <a:r>
              <a:rPr lang="en-US" altLang="zh-CN" dirty="0" smtClean="0"/>
              <a:t>Stochastic parallel learning by </a:t>
            </a:r>
            <a:r>
              <a:rPr lang="en-US" altLang="zh-CN" dirty="0" smtClean="0">
                <a:solidFill>
                  <a:srgbClr val="FF0000"/>
                </a:solidFill>
              </a:rPr>
              <a:t>locking memory</a:t>
            </a:r>
            <a:endParaRPr lang="en-US" altLang="zh-CN" dirty="0">
              <a:solidFill>
                <a:srgbClr val="FF0000"/>
              </a:solidFill>
            </a:endParaRPr>
          </a:p>
          <a:p>
            <a:endParaRPr lang="en-US" altLang="zh-CN" dirty="0" smtClean="0"/>
          </a:p>
          <a:p>
            <a:endParaRPr lang="en-US" altLang="zh-CN" dirty="0"/>
          </a:p>
          <a:p>
            <a:endParaRPr lang="zh-CN" altLang="en-US" dirty="0"/>
          </a:p>
        </p:txBody>
      </p:sp>
      <p:grpSp>
        <p:nvGrpSpPr>
          <p:cNvPr id="10" name="组合 9"/>
          <p:cNvGrpSpPr/>
          <p:nvPr/>
        </p:nvGrpSpPr>
        <p:grpSpPr>
          <a:xfrm>
            <a:off x="0" y="1404000"/>
            <a:ext cx="8668800" cy="3192351"/>
            <a:chOff x="18000" y="2846649"/>
            <a:chExt cx="8668800" cy="3192351"/>
          </a:xfrm>
        </p:grpSpPr>
        <p:pic>
          <p:nvPicPr>
            <p:cNvPr id="5" name="图片 4" descr="屏幕剪辑"/>
            <p:cNvPicPr>
              <a:picLocks noChangeAspect="1"/>
            </p:cNvPicPr>
            <p:nvPr/>
          </p:nvPicPr>
          <p:blipFill rotWithShape="1">
            <a:blip r:embed="rId3">
              <a:extLst>
                <a:ext uri="{28A0092B-C50C-407E-A947-70E740481C1C}">
                  <a14:useLocalDpi xmlns:a14="http://schemas.microsoft.com/office/drawing/2010/main" val="0"/>
                </a:ext>
              </a:extLst>
            </a:blip>
            <a:srcRect r="65453" b="19885"/>
            <a:stretch/>
          </p:blipFill>
          <p:spPr>
            <a:xfrm>
              <a:off x="18000" y="2846649"/>
              <a:ext cx="3159000" cy="3192351"/>
            </a:xfrm>
            <a:prstGeom prst="rect">
              <a:avLst/>
            </a:prstGeom>
          </p:spPr>
        </p:pic>
        <p:sp>
          <p:nvSpPr>
            <p:cNvPr id="6" name="文本框 4"/>
            <p:cNvSpPr txBox="1"/>
            <p:nvPr/>
          </p:nvSpPr>
          <p:spPr>
            <a:xfrm>
              <a:off x="3537000" y="3705046"/>
              <a:ext cx="51498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R</a:t>
              </a:r>
              <a:r>
                <a:rPr kumimoji="0" lang="en-US" altLang="zh-CN" sz="1800" b="0"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eading parameters from shared memory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Computing </a:t>
              </a:r>
              <a:r>
                <a:rPr kumimoji="0" lang="en-US" altLang="zh-CN" sz="1800" b="1"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G</a:t>
              </a:r>
              <a:r>
                <a:rPr kumimoji="0" lang="en-US" altLang="zh-CN" sz="1800" b="0"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radients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W</a:t>
              </a:r>
              <a:r>
                <a:rPr kumimoji="0" lang="en-US" altLang="zh-CN" sz="1800" b="0"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riting parameters to shared memory</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cxnSp>
          <p:nvCxnSpPr>
            <p:cNvPr id="7" name="直接箭头连接符 6"/>
            <p:cNvCxnSpPr/>
            <p:nvPr/>
          </p:nvCxnSpPr>
          <p:spPr>
            <a:xfrm flipH="1">
              <a:off x="2232000" y="3879000"/>
              <a:ext cx="1305000"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8" name="直接箭头连接符 7"/>
            <p:cNvCxnSpPr/>
            <p:nvPr/>
          </p:nvCxnSpPr>
          <p:spPr>
            <a:xfrm flipH="1">
              <a:off x="2232000" y="5004000"/>
              <a:ext cx="1305000"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9" name="直接箭头连接符 8"/>
            <p:cNvCxnSpPr/>
            <p:nvPr/>
          </p:nvCxnSpPr>
          <p:spPr>
            <a:xfrm flipH="1">
              <a:off x="2573289" y="4464000"/>
              <a:ext cx="963711"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grpSp>
      <p:sp>
        <p:nvSpPr>
          <p:cNvPr id="3" name="标题 2"/>
          <p:cNvSpPr>
            <a:spLocks noGrp="1"/>
          </p:cNvSpPr>
          <p:nvPr>
            <p:ph type="title"/>
          </p:nvPr>
        </p:nvSpPr>
        <p:spPr/>
        <p:txBody>
          <a:bodyPr/>
          <a:lstStyle/>
          <a:p>
            <a:r>
              <a:rPr lang="en-US" altLang="zh-CN" dirty="0" smtClean="0"/>
              <a:t>Synchronous Online Parallel Training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sp>
        <p:nvSpPr>
          <p:cNvPr id="11" name="矩形 10"/>
          <p:cNvSpPr/>
          <p:nvPr/>
        </p:nvSpPr>
        <p:spPr>
          <a:xfrm>
            <a:off x="3315724" y="1419935"/>
            <a:ext cx="42293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9999FF">
                    <a:lumMod val="75000"/>
                  </a:srgbClr>
                </a:solidFill>
                <a:effectLst/>
                <a:uLnTx/>
                <a:uFillTx/>
                <a:latin typeface="Arial"/>
                <a:ea typeface="宋体"/>
                <a:cs typeface="+mn-cs"/>
              </a:rPr>
              <a:t>1</a:t>
            </a:r>
            <a:r>
              <a:rPr kumimoji="0" lang="en-US" altLang="zh-CN" sz="2400" b="0" i="0" u="none" strike="noStrike" kern="1200" cap="none" spc="0" normalizeH="0" baseline="0" noProof="0" dirty="0" smtClean="0">
                <a:ln>
                  <a:noFill/>
                </a:ln>
                <a:solidFill>
                  <a:srgbClr val="9999FF">
                    <a:lumMod val="75000"/>
                  </a:srgbClr>
                </a:solidFill>
                <a:effectLst/>
                <a:uLnTx/>
                <a:uFillTx/>
                <a:latin typeface="Arial"/>
                <a:ea typeface="宋体"/>
                <a:cs typeface="+mn-cs"/>
              </a:rPr>
              <a:t>. Simple</a:t>
            </a:r>
            <a:r>
              <a:rPr kumimoji="0" lang="en-US" altLang="zh-CN" sz="2400" b="0" i="0" u="none" strike="noStrike" kern="1200" cap="none" spc="0" normalizeH="0" baseline="0" noProof="0" dirty="0" smtClean="0">
                <a:ln>
                  <a:noFill/>
                </a:ln>
                <a:solidFill>
                  <a:srgbClr val="FF0000"/>
                </a:solidFill>
                <a:effectLst/>
                <a:uLnTx/>
                <a:uFillTx/>
                <a:latin typeface="Arial"/>
                <a:ea typeface="宋体"/>
                <a:cs typeface="+mn-cs"/>
              </a:rPr>
              <a:t> </a:t>
            </a:r>
            <a:r>
              <a:rPr kumimoji="0" lang="en-US" altLang="zh-CN" sz="2400" b="0" i="0" u="none" strike="noStrike" kern="1200" cap="none" spc="0" normalizeH="0" baseline="0" noProof="0" dirty="0" smtClean="0">
                <a:ln>
                  <a:noFill/>
                </a:ln>
                <a:solidFill>
                  <a:srgbClr val="9999FF">
                    <a:lumMod val="75000"/>
                  </a:srgbClr>
                </a:solidFill>
                <a:effectLst/>
                <a:uLnTx/>
                <a:uFillTx/>
                <a:latin typeface="Arial"/>
                <a:ea typeface="宋体"/>
                <a:cs typeface="+mn-cs"/>
              </a:rPr>
              <a:t>case</a:t>
            </a:r>
            <a:endParaRPr kumimoji="0" lang="en-US" altLang="zh-CN" sz="2400" b="0" i="0" u="none" strike="noStrike" kern="1200" cap="none" spc="0" normalizeH="0" baseline="0" noProof="0" dirty="0">
              <a:ln>
                <a:noFill/>
              </a:ln>
              <a:solidFill>
                <a:srgbClr val="FF0000"/>
              </a:solidFill>
              <a:effectLst/>
              <a:uLnTx/>
              <a:uFillTx/>
              <a:latin typeface="Arial"/>
              <a:ea typeface="宋体"/>
              <a:cs typeface="+mn-cs"/>
            </a:endParaRPr>
          </a:p>
        </p:txBody>
      </p:sp>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126" t="15132" r="54855" b="14250"/>
          <a:stretch/>
        </p:blipFill>
        <p:spPr>
          <a:xfrm>
            <a:off x="7345856" y="4132792"/>
            <a:ext cx="1880199" cy="2199676"/>
          </a:xfrm>
          <a:prstGeom prst="rect">
            <a:avLst/>
          </a:prstGeom>
        </p:spPr>
      </p:pic>
      <p:sp>
        <p:nvSpPr>
          <p:cNvPr id="14" name="矩形 13"/>
          <p:cNvSpPr/>
          <p:nvPr/>
        </p:nvSpPr>
        <p:spPr>
          <a:xfrm>
            <a:off x="5691022" y="1111262"/>
            <a:ext cx="3129128" cy="461665"/>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srgbClr val="FF0000"/>
                </a:solidFill>
                <a:effectLst/>
                <a:uLnTx/>
                <a:uFillTx/>
                <a:latin typeface="Arial"/>
                <a:ea typeface="宋体"/>
                <a:cs typeface="+mn-cs"/>
              </a:rPr>
              <a:t>No problem at all!</a:t>
            </a:r>
            <a:endParaRPr kumimoji="0" lang="en-US" altLang="zh-CN" sz="2400" b="0" i="0" u="none" strike="noStrike" kern="1200" cap="none" spc="0" normalizeH="0" baseline="0" noProof="0" dirty="0">
              <a:ln>
                <a:noFill/>
              </a:ln>
              <a:solidFill>
                <a:srgbClr val="FF0000"/>
              </a:solidFill>
              <a:effectLst/>
              <a:uLnTx/>
              <a:uFillTx/>
              <a:latin typeface="Arial"/>
              <a:ea typeface="宋体"/>
              <a:cs typeface="+mn-cs"/>
            </a:endParaRPr>
          </a:p>
        </p:txBody>
      </p:sp>
    </p:spTree>
    <p:extLst>
      <p:ext uri="{BB962C8B-B14F-4D97-AF65-F5344CB8AC3E}">
        <p14:creationId xmlns:p14="http://schemas.microsoft.com/office/powerpoint/2010/main" val="13689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anim calcmode="lin" valueType="num">
                                      <p:cBhvr additive="base">
                                        <p:cTn id="1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anim calcmode="lin" valueType="num">
                                      <p:cBhvr additive="base">
                                        <p:cTn id="1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rgbClr val="FF0000"/>
                </a:solidFill>
              </a:rPr>
              <a:t>Correctness</a:t>
            </a:r>
          </a:p>
          <a:p>
            <a:endParaRPr lang="en-US" altLang="zh-CN" dirty="0" smtClean="0">
              <a:solidFill>
                <a:srgbClr val="FF0000"/>
              </a:solidFill>
            </a:endParaRPr>
          </a:p>
          <a:p>
            <a:endParaRPr lang="en-US" altLang="zh-CN" dirty="0">
              <a:solidFill>
                <a:srgbClr val="FF0000"/>
              </a:solidFill>
            </a:endParaRPr>
          </a:p>
          <a:p>
            <a:endParaRPr lang="en-US" altLang="zh-CN" dirty="0" smtClean="0">
              <a:solidFill>
                <a:srgbClr val="FF0000"/>
              </a:solidFill>
            </a:endParaRPr>
          </a:p>
          <a:p>
            <a:endParaRPr lang="en-US" altLang="zh-CN" dirty="0">
              <a:solidFill>
                <a:srgbClr val="FF0000"/>
              </a:solidFill>
            </a:endParaRPr>
          </a:p>
          <a:p>
            <a:endParaRPr lang="en-US" altLang="zh-CN" dirty="0" smtClean="0">
              <a:solidFill>
                <a:srgbClr val="FF0000"/>
              </a:solidFill>
            </a:endParaRPr>
          </a:p>
          <a:p>
            <a:pPr marL="0" indent="0">
              <a:buNone/>
            </a:pPr>
            <a:endParaRPr lang="en-US" altLang="zh-CN" dirty="0">
              <a:solidFill>
                <a:srgbClr val="FF0000"/>
              </a:solidFill>
            </a:endParaRPr>
          </a:p>
          <a:p>
            <a:r>
              <a:rPr lang="en-US" altLang="zh-CN" dirty="0"/>
              <a:t>Current approach: </a:t>
            </a:r>
            <a:endParaRPr lang="en-US" altLang="zh-CN" dirty="0" smtClean="0"/>
          </a:p>
          <a:p>
            <a:pPr lvl="1"/>
            <a:r>
              <a:rPr lang="en-US" altLang="zh-CN" dirty="0" smtClean="0">
                <a:solidFill>
                  <a:srgbClr val="FF0000"/>
                </a:solidFill>
              </a:rPr>
              <a:t>mini-batch </a:t>
            </a:r>
            <a:r>
              <a:rPr lang="en-US" altLang="zh-CN" dirty="0">
                <a:solidFill>
                  <a:srgbClr val="FF0000"/>
                </a:solidFill>
              </a:rPr>
              <a:t>based method</a:t>
            </a:r>
          </a:p>
          <a:p>
            <a:pPr lvl="1"/>
            <a:r>
              <a:rPr lang="en-US" altLang="zh-CN" dirty="0" smtClean="0">
                <a:solidFill>
                  <a:schemeClr val="accent2">
                    <a:lumMod val="75000"/>
                  </a:schemeClr>
                </a:solidFill>
              </a:rPr>
              <a:t>Computing gradients in parallel</a:t>
            </a:r>
          </a:p>
          <a:p>
            <a:pPr lvl="2"/>
            <a:r>
              <a:rPr lang="en-US" altLang="zh-CN" dirty="0" smtClean="0">
                <a:solidFill>
                  <a:schemeClr val="accent2">
                    <a:lumMod val="75000"/>
                  </a:schemeClr>
                </a:solidFill>
              </a:rPr>
              <a:t>such </a:t>
            </a:r>
            <a:r>
              <a:rPr lang="en-US" altLang="zh-CN" dirty="0">
                <a:solidFill>
                  <a:schemeClr val="accent2">
                    <a:lumMod val="75000"/>
                  </a:schemeClr>
                </a:solidFill>
              </a:rPr>
              <a:t>as: parallel matrix </a:t>
            </a:r>
            <a:r>
              <a:rPr lang="en-US" altLang="zh-CN" dirty="0" smtClean="0">
                <a:solidFill>
                  <a:schemeClr val="accent2">
                    <a:lumMod val="75000"/>
                  </a:schemeClr>
                </a:solidFill>
              </a:rPr>
              <a:t>operations via </a:t>
            </a:r>
            <a:r>
              <a:rPr lang="en-US" altLang="zh-CN" dirty="0" smtClean="0">
                <a:solidFill>
                  <a:srgbClr val="FF0000"/>
                </a:solidFill>
              </a:rPr>
              <a:t>GPU</a:t>
            </a:r>
            <a:endParaRPr lang="en-US" altLang="zh-CN" dirty="0">
              <a:solidFill>
                <a:srgbClr val="FF0000"/>
              </a:solidFill>
            </a:endParaRPr>
          </a:p>
          <a:p>
            <a:endParaRPr lang="en-US" altLang="zh-CN" dirty="0"/>
          </a:p>
          <a:p>
            <a:endParaRPr lang="en-US" altLang="zh-CN" dirty="0" smtClean="0"/>
          </a:p>
          <a:p>
            <a:endParaRPr lang="en-US" altLang="zh-CN" dirty="0"/>
          </a:p>
          <a:p>
            <a:endParaRPr lang="zh-CN" altLang="en-US" dirty="0"/>
          </a:p>
        </p:txBody>
      </p:sp>
      <p:grpSp>
        <p:nvGrpSpPr>
          <p:cNvPr id="10" name="组合 9"/>
          <p:cNvGrpSpPr/>
          <p:nvPr/>
        </p:nvGrpSpPr>
        <p:grpSpPr>
          <a:xfrm>
            <a:off x="0" y="1404000"/>
            <a:ext cx="8668800" cy="3192351"/>
            <a:chOff x="18000" y="2846649"/>
            <a:chExt cx="8668800" cy="3192351"/>
          </a:xfrm>
        </p:grpSpPr>
        <p:pic>
          <p:nvPicPr>
            <p:cNvPr id="5" name="图片 4" descr="屏幕剪辑"/>
            <p:cNvPicPr>
              <a:picLocks noChangeAspect="1"/>
            </p:cNvPicPr>
            <p:nvPr/>
          </p:nvPicPr>
          <p:blipFill rotWithShape="1">
            <a:blip r:embed="rId3">
              <a:extLst>
                <a:ext uri="{28A0092B-C50C-407E-A947-70E740481C1C}">
                  <a14:useLocalDpi xmlns:a14="http://schemas.microsoft.com/office/drawing/2010/main" val="0"/>
                </a:ext>
              </a:extLst>
            </a:blip>
            <a:srcRect r="65453" b="19885"/>
            <a:stretch/>
          </p:blipFill>
          <p:spPr>
            <a:xfrm>
              <a:off x="18000" y="2846649"/>
              <a:ext cx="3159000" cy="3192351"/>
            </a:xfrm>
            <a:prstGeom prst="rect">
              <a:avLst/>
            </a:prstGeom>
          </p:spPr>
        </p:pic>
        <p:sp>
          <p:nvSpPr>
            <p:cNvPr id="6" name="文本框 4"/>
            <p:cNvSpPr txBox="1"/>
            <p:nvPr/>
          </p:nvSpPr>
          <p:spPr>
            <a:xfrm>
              <a:off x="3537000" y="3705046"/>
              <a:ext cx="51498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R</a:t>
              </a:r>
              <a:r>
                <a:rPr kumimoji="0" lang="en-US" altLang="zh-CN" sz="1800" b="0"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eading parameters from shared memory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Computing </a:t>
              </a:r>
              <a:r>
                <a:rPr kumimoji="0" lang="en-US" altLang="zh-CN" sz="1800" b="1"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G</a:t>
              </a:r>
              <a:r>
                <a:rPr kumimoji="0" lang="en-US" altLang="zh-CN" sz="1800" b="0"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radients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W</a:t>
              </a:r>
              <a:r>
                <a:rPr kumimoji="0" lang="en-US" altLang="zh-CN" sz="1800" b="0" i="0" u="none" strike="noStrike" kern="1200" cap="none" spc="0" normalizeH="0" baseline="0" noProof="0" dirty="0" smtClean="0">
                  <a:ln>
                    <a:noFill/>
                  </a:ln>
                  <a:solidFill>
                    <a:srgbClr val="000000"/>
                  </a:solidFill>
                  <a:effectLst/>
                  <a:uLnTx/>
                  <a:uFillTx/>
                  <a:latin typeface="微软雅黑" panose="020B0503020204020204" pitchFamily="34" charset="-122"/>
                  <a:ea typeface="微软雅黑" panose="020B0503020204020204" pitchFamily="34" charset="-122"/>
                  <a:cs typeface="+mn-cs"/>
                </a:rPr>
                <a:t>riting parameters to shared memory</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cxnSp>
          <p:nvCxnSpPr>
            <p:cNvPr id="7" name="直接箭头连接符 6"/>
            <p:cNvCxnSpPr/>
            <p:nvPr/>
          </p:nvCxnSpPr>
          <p:spPr>
            <a:xfrm flipH="1">
              <a:off x="2232000" y="3879000"/>
              <a:ext cx="1305000"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8" name="直接箭头连接符 7"/>
            <p:cNvCxnSpPr/>
            <p:nvPr/>
          </p:nvCxnSpPr>
          <p:spPr>
            <a:xfrm flipH="1">
              <a:off x="2232000" y="5004000"/>
              <a:ext cx="1305000"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9" name="直接箭头连接符 8"/>
            <p:cNvCxnSpPr/>
            <p:nvPr/>
          </p:nvCxnSpPr>
          <p:spPr>
            <a:xfrm flipH="1">
              <a:off x="2573289" y="4464000"/>
              <a:ext cx="963711"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grpSp>
      <p:sp>
        <p:nvSpPr>
          <p:cNvPr id="3" name="标题 2"/>
          <p:cNvSpPr>
            <a:spLocks noGrp="1"/>
          </p:cNvSpPr>
          <p:nvPr>
            <p:ph type="title"/>
          </p:nvPr>
        </p:nvSpPr>
        <p:spPr/>
        <p:txBody>
          <a:bodyPr/>
          <a:lstStyle/>
          <a:p>
            <a:r>
              <a:rPr lang="en-US" altLang="zh-CN" dirty="0" smtClean="0"/>
              <a:t>Synchronous </a:t>
            </a:r>
            <a:r>
              <a:rPr lang="en-US" altLang="zh-CN" dirty="0"/>
              <a:t>Online Parallel </a:t>
            </a:r>
            <a:r>
              <a:rPr lang="en-US" altLang="zh-CN" dirty="0" smtClean="0"/>
              <a:t>Training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sp>
        <p:nvSpPr>
          <p:cNvPr id="11" name="矩形 10"/>
          <p:cNvSpPr/>
          <p:nvPr/>
        </p:nvSpPr>
        <p:spPr>
          <a:xfrm>
            <a:off x="3315724" y="1419935"/>
            <a:ext cx="42293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9999FF">
                    <a:lumMod val="75000"/>
                  </a:srgbClr>
                </a:solidFill>
                <a:effectLst/>
                <a:uLnTx/>
                <a:uFillTx/>
                <a:latin typeface="Arial"/>
                <a:ea typeface="宋体"/>
                <a:cs typeface="+mn-cs"/>
              </a:rPr>
              <a:t>1</a:t>
            </a:r>
            <a:r>
              <a:rPr kumimoji="0" lang="en-US" altLang="zh-CN" sz="2400" b="0" i="0" u="none" strike="noStrike" kern="1200" cap="none" spc="0" normalizeH="0" baseline="0" noProof="0" dirty="0" smtClean="0">
                <a:ln>
                  <a:noFill/>
                </a:ln>
                <a:solidFill>
                  <a:srgbClr val="9999FF">
                    <a:lumMod val="75000"/>
                  </a:srgbClr>
                </a:solidFill>
                <a:effectLst/>
                <a:uLnTx/>
                <a:uFillTx/>
                <a:latin typeface="Arial"/>
                <a:ea typeface="宋体"/>
                <a:cs typeface="+mn-cs"/>
              </a:rPr>
              <a:t>. Simple</a:t>
            </a:r>
            <a:r>
              <a:rPr kumimoji="0" lang="en-US" altLang="zh-CN" sz="2400" b="0" i="0" u="none" strike="noStrike" kern="1200" cap="none" spc="0" normalizeH="0" baseline="0" noProof="0" dirty="0" smtClean="0">
                <a:ln>
                  <a:noFill/>
                </a:ln>
                <a:solidFill>
                  <a:srgbClr val="FF0000"/>
                </a:solidFill>
                <a:effectLst/>
                <a:uLnTx/>
                <a:uFillTx/>
                <a:latin typeface="Arial"/>
                <a:ea typeface="宋体"/>
                <a:cs typeface="+mn-cs"/>
              </a:rPr>
              <a:t> </a:t>
            </a:r>
            <a:r>
              <a:rPr kumimoji="0" lang="en-US" altLang="zh-CN" sz="2400" b="0" i="0" u="none" strike="noStrike" kern="1200" cap="none" spc="0" normalizeH="0" baseline="0" noProof="0" dirty="0" smtClean="0">
                <a:ln>
                  <a:noFill/>
                </a:ln>
                <a:solidFill>
                  <a:srgbClr val="9999FF">
                    <a:lumMod val="75000"/>
                  </a:srgbClr>
                </a:solidFill>
                <a:effectLst/>
                <a:uLnTx/>
                <a:uFillTx/>
                <a:latin typeface="Arial"/>
                <a:ea typeface="宋体"/>
                <a:cs typeface="+mn-cs"/>
              </a:rPr>
              <a:t>case</a:t>
            </a:r>
            <a:endParaRPr kumimoji="0" lang="en-US" altLang="zh-CN" sz="2400" b="0" i="0" u="none" strike="noStrike" kern="1200" cap="none" spc="0" normalizeH="0" baseline="0" noProof="0" dirty="0">
              <a:ln>
                <a:noFill/>
              </a:ln>
              <a:solidFill>
                <a:srgbClr val="FF0000"/>
              </a:solidFill>
              <a:effectLst/>
              <a:uLnTx/>
              <a:uFillTx/>
              <a:latin typeface="Arial"/>
              <a:ea typeface="宋体"/>
              <a:cs typeface="+mn-cs"/>
            </a:endParaRPr>
          </a:p>
        </p:txBody>
      </p:sp>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126" t="15132" r="54855" b="14250"/>
          <a:stretch/>
        </p:blipFill>
        <p:spPr>
          <a:xfrm>
            <a:off x="7345856" y="4132792"/>
            <a:ext cx="1880199" cy="2199676"/>
          </a:xfrm>
          <a:prstGeom prst="rect">
            <a:avLst/>
          </a:prstGeom>
        </p:spPr>
      </p:pic>
      <p:sp>
        <p:nvSpPr>
          <p:cNvPr id="14" name="矩形 13"/>
          <p:cNvSpPr/>
          <p:nvPr/>
        </p:nvSpPr>
        <p:spPr>
          <a:xfrm>
            <a:off x="5691022" y="1111262"/>
            <a:ext cx="3129128" cy="461665"/>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srgbClr val="FF0000"/>
                </a:solidFill>
                <a:effectLst/>
                <a:uLnTx/>
                <a:uFillTx/>
                <a:latin typeface="Arial"/>
                <a:ea typeface="宋体"/>
                <a:cs typeface="+mn-cs"/>
              </a:rPr>
              <a:t>No problem at all!</a:t>
            </a:r>
            <a:endParaRPr kumimoji="0" lang="en-US" altLang="zh-CN" sz="2400" b="0" i="0" u="none" strike="noStrike" kern="1200" cap="none" spc="0" normalizeH="0" baseline="0" noProof="0" dirty="0">
              <a:ln>
                <a:noFill/>
              </a:ln>
              <a:solidFill>
                <a:srgbClr val="FF0000"/>
              </a:solidFill>
              <a:effectLst/>
              <a:uLnTx/>
              <a:uFillTx/>
              <a:latin typeface="Arial"/>
              <a:ea typeface="宋体"/>
              <a:cs typeface="+mn-cs"/>
            </a:endParaRPr>
          </a:p>
        </p:txBody>
      </p:sp>
    </p:spTree>
    <p:extLst>
      <p:ext uri="{BB962C8B-B14F-4D97-AF65-F5344CB8AC3E}">
        <p14:creationId xmlns:p14="http://schemas.microsoft.com/office/powerpoint/2010/main" val="167321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anim calcmode="lin" valueType="num">
                                      <p:cBhvr additive="base">
                                        <p:cTn id="1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anim calcmode="lin" valueType="num">
                                      <p:cBhvr additive="base">
                                        <p:cTn id="1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anim calcmode="lin" valueType="num">
                                      <p:cBhvr additive="base">
                                        <p:cTn id="1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idx="1"/>
          </p:nvPr>
        </p:nvSpPr>
        <p:spPr/>
        <p:txBody>
          <a:bodyPr/>
          <a:lstStyle/>
          <a:p>
            <a:r>
              <a:rPr lang="en-US" altLang="zh-CN" dirty="0" smtClean="0"/>
              <a:t>How threads interact with each other?</a:t>
            </a:r>
          </a:p>
          <a:p>
            <a:endParaRPr lang="zh-CN" altLang="en-US"/>
          </a:p>
        </p:txBody>
      </p:sp>
      <p:sp>
        <p:nvSpPr>
          <p:cNvPr id="6" name="标题 5"/>
          <p:cNvSpPr>
            <a:spLocks noGrp="1"/>
          </p:cNvSpPr>
          <p:nvPr>
            <p:ph type="title"/>
          </p:nvPr>
        </p:nvSpPr>
        <p:spPr/>
        <p:txBody>
          <a:bodyPr/>
          <a:lstStyle/>
          <a:p>
            <a:r>
              <a:rPr lang="en-US" altLang="zh-CN" dirty="0" smtClean="0"/>
              <a:t>Problem Analysis</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graphicFrame>
        <p:nvGraphicFramePr>
          <p:cNvPr id="8" name="表格 7"/>
          <p:cNvGraphicFramePr>
            <a:graphicFrameLocks noGrp="1"/>
          </p:cNvGraphicFramePr>
          <p:nvPr>
            <p:extLst/>
          </p:nvPr>
        </p:nvGraphicFramePr>
        <p:xfrm>
          <a:off x="1692000" y="1413750"/>
          <a:ext cx="5400000" cy="4968000"/>
        </p:xfrm>
        <a:graphic>
          <a:graphicData uri="http://schemas.openxmlformats.org/drawingml/2006/table">
            <a:tbl>
              <a:tblPr firstRow="1" firstCol="1">
                <a:tableStyleId>{93296810-A885-4BE3-A3E7-6D5BEEA58F35}</a:tableStyleId>
              </a:tblPr>
              <a:tblGrid>
                <a:gridCol w="1080000">
                  <a:extLst>
                    <a:ext uri="{9D8B030D-6E8A-4147-A177-3AD203B41FA5}">
                      <a16:colId xmlns:a16="http://schemas.microsoft.com/office/drawing/2014/main" val="1413964214"/>
                    </a:ext>
                  </a:extLst>
                </a:gridCol>
                <a:gridCol w="2160000">
                  <a:extLst>
                    <a:ext uri="{9D8B030D-6E8A-4147-A177-3AD203B41FA5}">
                      <a16:colId xmlns:a16="http://schemas.microsoft.com/office/drawing/2014/main" val="1559804043"/>
                    </a:ext>
                  </a:extLst>
                </a:gridCol>
                <a:gridCol w="2160000">
                  <a:extLst>
                    <a:ext uri="{9D8B030D-6E8A-4147-A177-3AD203B41FA5}">
                      <a16:colId xmlns:a16="http://schemas.microsoft.com/office/drawing/2014/main" val="3636154098"/>
                    </a:ext>
                  </a:extLst>
                </a:gridCol>
              </a:tblGrid>
              <a:tr h="1080000">
                <a:tc>
                  <a:txBody>
                    <a:bodyPr/>
                    <a:lstStyle/>
                    <a:p>
                      <a:pPr algn="ctr"/>
                      <a:endParaRPr lang="zh-CN" altLang="en-US" sz="3200" dirty="0"/>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Sparse</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Dense</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extLst>
                  <a:ext uri="{0D108BD9-81ED-4DB2-BD59-A6C34878D82A}">
                    <a16:rowId xmlns:a16="http://schemas.microsoft.com/office/drawing/2014/main" val="3567774237"/>
                  </a:ext>
                </a:extLst>
              </a:tr>
              <a:tr h="1944000">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Sync.</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7200" dirty="0" smtClean="0">
                        <a:solidFill>
                          <a:srgbClr val="FF0000"/>
                        </a:solidFill>
                        <a:latin typeface="Kristen ITC" panose="03050502040202030202" pitchFamily="66" charset="0"/>
                      </a:endParaRPr>
                    </a:p>
                  </a:txBody>
                  <a:tcPr marL="109728" marR="109728" marT="54864" marB="5486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7200" smtClean="0">
                        <a:solidFill>
                          <a:srgbClr val="FF0000"/>
                        </a:solidFill>
                      </a:endParaRPr>
                    </a:p>
                  </a:txBody>
                  <a:tcPr marL="109728" marR="109728" marT="54864" marB="54864" anchor="ctr"/>
                </a:tc>
                <a:extLst>
                  <a:ext uri="{0D108BD9-81ED-4DB2-BD59-A6C34878D82A}">
                    <a16:rowId xmlns:a16="http://schemas.microsoft.com/office/drawing/2014/main" val="259575883"/>
                  </a:ext>
                </a:extLst>
              </a:tr>
              <a:tr h="1944000">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Async.</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algn="ctr"/>
                      <a:r>
                        <a:rPr lang="en-US" altLang="zh-CN" sz="7200" dirty="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tc>
                  <a:txBody>
                    <a:bodyPr/>
                    <a:lstStyle/>
                    <a:p>
                      <a:pPr algn="ctr"/>
                      <a:r>
                        <a:rPr lang="en-US" altLang="zh-CN" sz="7200" dirty="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extLst>
                  <a:ext uri="{0D108BD9-81ED-4DB2-BD59-A6C34878D82A}">
                    <a16:rowId xmlns:a16="http://schemas.microsoft.com/office/drawing/2014/main" val="1471771236"/>
                  </a:ext>
                </a:extLst>
              </a:tr>
            </a:tbl>
          </a:graphicData>
        </a:graphic>
      </p:graphicFrame>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000" y="2754000"/>
            <a:ext cx="1395000" cy="1395000"/>
          </a:xfrm>
          <a:prstGeom prst="rect">
            <a:avLst/>
          </a:prstGeom>
          <a:solidFill>
            <a:schemeClr val="accent6">
              <a:tint val="20000"/>
            </a:schemeClr>
          </a:solidFill>
          <a:ln>
            <a:noFill/>
          </a:ln>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632" y="2754000"/>
            <a:ext cx="1395000" cy="1395000"/>
          </a:xfrm>
          <a:prstGeom prst="rect">
            <a:avLst/>
          </a:prstGeom>
          <a:solidFill>
            <a:schemeClr val="accent6">
              <a:tint val="20000"/>
            </a:schemeClr>
          </a:solidFill>
          <a:ln>
            <a:noFill/>
          </a:ln>
        </p:spPr>
      </p:pic>
      <p:sp>
        <p:nvSpPr>
          <p:cNvPr id="10" name="椭圆 7"/>
          <p:cNvSpPr>
            <a:spLocks noChangeAspect="1" noChangeArrowheads="1"/>
          </p:cNvSpPr>
          <p:nvPr/>
        </p:nvSpPr>
        <p:spPr bwMode="auto">
          <a:xfrm>
            <a:off x="2682000" y="2754000"/>
            <a:ext cx="4455000" cy="1460740"/>
          </a:xfrm>
          <a:prstGeom prst="ellipse">
            <a:avLst/>
          </a:prstGeom>
          <a:noFill/>
          <a:ln w="19050" algn="ctr">
            <a:solidFill>
              <a:srgbClr val="FF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Arial"/>
                <a:ea typeface="宋体" pitchFamily="2" charset="-122"/>
                <a:cs typeface="+mn-cs"/>
              </a:rPr>
              <a:t>  </a:t>
            </a:r>
            <a:endParaRPr kumimoji="0" lang="zh-CN" altLang="en-US" sz="18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98324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idx="1"/>
          </p:nvPr>
        </p:nvSpPr>
        <p:spPr/>
        <p:txBody>
          <a:bodyPr/>
          <a:lstStyle/>
          <a:p>
            <a:r>
              <a:rPr lang="en-US" altLang="zh-CN" dirty="0" smtClean="0"/>
              <a:t>How threads interact with each other?</a:t>
            </a:r>
          </a:p>
          <a:p>
            <a:endParaRPr lang="zh-CN" altLang="en-US"/>
          </a:p>
        </p:txBody>
      </p:sp>
      <p:sp>
        <p:nvSpPr>
          <p:cNvPr id="6" name="标题 5"/>
          <p:cNvSpPr>
            <a:spLocks noGrp="1"/>
          </p:cNvSpPr>
          <p:nvPr>
            <p:ph type="title"/>
          </p:nvPr>
        </p:nvSpPr>
        <p:spPr/>
        <p:txBody>
          <a:bodyPr/>
          <a:lstStyle/>
          <a:p>
            <a:r>
              <a:rPr lang="en-US" altLang="zh-CN" dirty="0" smtClean="0"/>
              <a:t>Problem Analysis</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graphicFrame>
        <p:nvGraphicFramePr>
          <p:cNvPr id="8" name="表格 7"/>
          <p:cNvGraphicFramePr>
            <a:graphicFrameLocks noGrp="1"/>
          </p:cNvGraphicFramePr>
          <p:nvPr>
            <p:extLst/>
          </p:nvPr>
        </p:nvGraphicFramePr>
        <p:xfrm>
          <a:off x="1692000" y="1413750"/>
          <a:ext cx="5400000" cy="4968000"/>
        </p:xfrm>
        <a:graphic>
          <a:graphicData uri="http://schemas.openxmlformats.org/drawingml/2006/table">
            <a:tbl>
              <a:tblPr firstRow="1" firstCol="1">
                <a:tableStyleId>{93296810-A885-4BE3-A3E7-6D5BEEA58F35}</a:tableStyleId>
              </a:tblPr>
              <a:tblGrid>
                <a:gridCol w="1080000">
                  <a:extLst>
                    <a:ext uri="{9D8B030D-6E8A-4147-A177-3AD203B41FA5}">
                      <a16:colId xmlns:a16="http://schemas.microsoft.com/office/drawing/2014/main" val="1413964214"/>
                    </a:ext>
                  </a:extLst>
                </a:gridCol>
                <a:gridCol w="2160000">
                  <a:extLst>
                    <a:ext uri="{9D8B030D-6E8A-4147-A177-3AD203B41FA5}">
                      <a16:colId xmlns:a16="http://schemas.microsoft.com/office/drawing/2014/main" val="1559804043"/>
                    </a:ext>
                  </a:extLst>
                </a:gridCol>
                <a:gridCol w="2160000">
                  <a:extLst>
                    <a:ext uri="{9D8B030D-6E8A-4147-A177-3AD203B41FA5}">
                      <a16:colId xmlns:a16="http://schemas.microsoft.com/office/drawing/2014/main" val="3636154098"/>
                    </a:ext>
                  </a:extLst>
                </a:gridCol>
              </a:tblGrid>
              <a:tr h="1080000">
                <a:tc>
                  <a:txBody>
                    <a:bodyPr/>
                    <a:lstStyle/>
                    <a:p>
                      <a:pPr algn="ctr"/>
                      <a:endParaRPr lang="zh-CN" altLang="en-US" sz="3200" dirty="0"/>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Sparse</a:t>
                      </a:r>
                      <a:endParaRPr lang="zh-CN" altLang="en-US" sz="3200" dirty="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Dense</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extLst>
                  <a:ext uri="{0D108BD9-81ED-4DB2-BD59-A6C34878D82A}">
                    <a16:rowId xmlns:a16="http://schemas.microsoft.com/office/drawing/2014/main" val="3567774237"/>
                  </a:ext>
                </a:extLst>
              </a:tr>
              <a:tr h="1944000">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Sync.</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algn="ctr"/>
                      <a:endParaRPr lang="zh-CN" altLang="en-US" sz="7200">
                        <a:solidFill>
                          <a:schemeClr val="accent2">
                            <a:lumMod val="75000"/>
                          </a:schemeClr>
                        </a:solidFill>
                      </a:endParaRPr>
                    </a:p>
                  </a:txBody>
                  <a:tcPr marL="109728" marR="109728" marT="54864" marB="54864" anchor="ctr"/>
                </a:tc>
                <a:tc>
                  <a:txBody>
                    <a:bodyPr/>
                    <a:lstStyle/>
                    <a:p>
                      <a:pPr algn="ctr"/>
                      <a:endParaRPr lang="zh-CN" altLang="en-US" sz="7200">
                        <a:solidFill>
                          <a:schemeClr val="accent2">
                            <a:lumMod val="75000"/>
                          </a:schemeClr>
                        </a:solidFill>
                      </a:endParaRPr>
                    </a:p>
                  </a:txBody>
                  <a:tcPr marL="109728" marR="109728" marT="54864" marB="54864" anchor="ctr"/>
                </a:tc>
                <a:extLst>
                  <a:ext uri="{0D108BD9-81ED-4DB2-BD59-A6C34878D82A}">
                    <a16:rowId xmlns:a16="http://schemas.microsoft.com/office/drawing/2014/main" val="259575883"/>
                  </a:ext>
                </a:extLst>
              </a:tr>
              <a:tr h="1944000">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Async.</a:t>
                      </a:r>
                      <a:endParaRPr lang="zh-CN" altLang="en-US" sz="3200" dirty="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algn="ctr"/>
                      <a:r>
                        <a:rPr lang="en-US" altLang="zh-CN" sz="7200" dirty="0" smtClean="0">
                          <a:solidFill>
                            <a:schemeClr val="accent2">
                              <a:lumMod val="75000"/>
                            </a:schemeClr>
                          </a:solidFill>
                        </a:rPr>
                        <a:t>?</a:t>
                      </a:r>
                      <a:endParaRPr lang="zh-CN" altLang="en-US" sz="7200" dirty="0">
                        <a:solidFill>
                          <a:schemeClr val="accent2">
                            <a:lumMod val="75000"/>
                          </a:schemeClr>
                        </a:solidFill>
                      </a:endParaRPr>
                    </a:p>
                  </a:txBody>
                  <a:tcPr marL="109728" marR="109728" marT="54864" marB="54864" anchor="ctr"/>
                </a:tc>
                <a:tc>
                  <a:txBody>
                    <a:bodyPr/>
                    <a:lstStyle/>
                    <a:p>
                      <a:pPr algn="ctr"/>
                      <a:r>
                        <a:rPr lang="en-US" altLang="zh-CN" sz="7200" dirty="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extLst>
                  <a:ext uri="{0D108BD9-81ED-4DB2-BD59-A6C34878D82A}">
                    <a16:rowId xmlns:a16="http://schemas.microsoft.com/office/drawing/2014/main" val="1471771236"/>
                  </a:ext>
                </a:extLst>
              </a:tr>
            </a:tbl>
          </a:graphicData>
        </a:graphic>
      </p:graphicFrame>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000" y="2754000"/>
            <a:ext cx="1395000" cy="1395000"/>
          </a:xfrm>
          <a:prstGeom prst="rect">
            <a:avLst/>
          </a:prstGeom>
          <a:solidFill>
            <a:schemeClr val="accent6">
              <a:tint val="20000"/>
            </a:schemeClr>
          </a:solidFill>
          <a:ln>
            <a:noFill/>
          </a:ln>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632" y="2754000"/>
            <a:ext cx="1395000" cy="1395000"/>
          </a:xfrm>
          <a:prstGeom prst="rect">
            <a:avLst/>
          </a:prstGeom>
          <a:solidFill>
            <a:schemeClr val="accent6">
              <a:tint val="20000"/>
            </a:schemeClr>
          </a:solidFill>
          <a:ln>
            <a:noFill/>
          </a:ln>
        </p:spPr>
      </p:pic>
    </p:spTree>
    <p:extLst>
      <p:ext uri="{BB962C8B-B14F-4D97-AF65-F5344CB8AC3E}">
        <p14:creationId xmlns:p14="http://schemas.microsoft.com/office/powerpoint/2010/main" val="26729089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idx="1"/>
          </p:nvPr>
        </p:nvSpPr>
        <p:spPr/>
        <p:txBody>
          <a:bodyPr/>
          <a:lstStyle/>
          <a:p>
            <a:r>
              <a:rPr lang="en-US" altLang="zh-CN" dirty="0" smtClean="0"/>
              <a:t>How threads interact with each other?</a:t>
            </a:r>
          </a:p>
          <a:p>
            <a:endParaRPr lang="zh-CN" altLang="en-US"/>
          </a:p>
        </p:txBody>
      </p:sp>
      <p:sp>
        <p:nvSpPr>
          <p:cNvPr id="6" name="标题 5"/>
          <p:cNvSpPr>
            <a:spLocks noGrp="1"/>
          </p:cNvSpPr>
          <p:nvPr>
            <p:ph type="title"/>
          </p:nvPr>
        </p:nvSpPr>
        <p:spPr/>
        <p:txBody>
          <a:bodyPr/>
          <a:lstStyle/>
          <a:p>
            <a:r>
              <a:rPr lang="en-US" altLang="zh-CN" dirty="0" smtClean="0"/>
              <a:t>Problem Analysis</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graphicFrame>
        <p:nvGraphicFramePr>
          <p:cNvPr id="8" name="表格 7"/>
          <p:cNvGraphicFramePr>
            <a:graphicFrameLocks noGrp="1"/>
          </p:cNvGraphicFramePr>
          <p:nvPr>
            <p:extLst/>
          </p:nvPr>
        </p:nvGraphicFramePr>
        <p:xfrm>
          <a:off x="1692000" y="1413750"/>
          <a:ext cx="5400000" cy="4968000"/>
        </p:xfrm>
        <a:graphic>
          <a:graphicData uri="http://schemas.openxmlformats.org/drawingml/2006/table">
            <a:tbl>
              <a:tblPr firstRow="1" firstCol="1">
                <a:tableStyleId>{93296810-A885-4BE3-A3E7-6D5BEEA58F35}</a:tableStyleId>
              </a:tblPr>
              <a:tblGrid>
                <a:gridCol w="1080000">
                  <a:extLst>
                    <a:ext uri="{9D8B030D-6E8A-4147-A177-3AD203B41FA5}">
                      <a16:colId xmlns:a16="http://schemas.microsoft.com/office/drawing/2014/main" val="1413964214"/>
                    </a:ext>
                  </a:extLst>
                </a:gridCol>
                <a:gridCol w="2160000">
                  <a:extLst>
                    <a:ext uri="{9D8B030D-6E8A-4147-A177-3AD203B41FA5}">
                      <a16:colId xmlns:a16="http://schemas.microsoft.com/office/drawing/2014/main" val="1559804043"/>
                    </a:ext>
                  </a:extLst>
                </a:gridCol>
                <a:gridCol w="2160000">
                  <a:extLst>
                    <a:ext uri="{9D8B030D-6E8A-4147-A177-3AD203B41FA5}">
                      <a16:colId xmlns:a16="http://schemas.microsoft.com/office/drawing/2014/main" val="3636154098"/>
                    </a:ext>
                  </a:extLst>
                </a:gridCol>
              </a:tblGrid>
              <a:tr h="1080000">
                <a:tc>
                  <a:txBody>
                    <a:bodyPr/>
                    <a:lstStyle/>
                    <a:p>
                      <a:pPr algn="ctr"/>
                      <a:endParaRPr lang="zh-CN" altLang="en-US" sz="3200"/>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Sparse</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Dense</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extLst>
                  <a:ext uri="{0D108BD9-81ED-4DB2-BD59-A6C34878D82A}">
                    <a16:rowId xmlns:a16="http://schemas.microsoft.com/office/drawing/2014/main" val="3567774237"/>
                  </a:ext>
                </a:extLst>
              </a:tr>
              <a:tr h="1944000">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Sync.</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algn="ctr"/>
                      <a:endParaRPr lang="zh-CN" altLang="en-US" sz="7200">
                        <a:solidFill>
                          <a:schemeClr val="accent2">
                            <a:lumMod val="75000"/>
                          </a:schemeClr>
                        </a:solidFill>
                      </a:endParaRPr>
                    </a:p>
                  </a:txBody>
                  <a:tcPr marL="109728" marR="109728" marT="54864" marB="54864" anchor="ctr"/>
                </a:tc>
                <a:tc>
                  <a:txBody>
                    <a:bodyPr/>
                    <a:lstStyle/>
                    <a:p>
                      <a:pPr algn="ctr"/>
                      <a:endParaRPr lang="zh-CN" altLang="en-US" sz="7200">
                        <a:solidFill>
                          <a:schemeClr val="accent2">
                            <a:lumMod val="75000"/>
                          </a:schemeClr>
                        </a:solidFill>
                      </a:endParaRPr>
                    </a:p>
                  </a:txBody>
                  <a:tcPr marL="109728" marR="109728" marT="54864" marB="54864" anchor="ctr"/>
                </a:tc>
                <a:extLst>
                  <a:ext uri="{0D108BD9-81ED-4DB2-BD59-A6C34878D82A}">
                    <a16:rowId xmlns:a16="http://schemas.microsoft.com/office/drawing/2014/main" val="259575883"/>
                  </a:ext>
                </a:extLst>
              </a:tr>
              <a:tr h="1944000">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Async.</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algn="ctr"/>
                      <a:r>
                        <a:rPr lang="en-US" altLang="zh-CN" sz="7200" dirty="0" smtClean="0">
                          <a:solidFill>
                            <a:srgbClr val="FF0000"/>
                          </a:solidFill>
                        </a:rPr>
                        <a:t>?</a:t>
                      </a:r>
                      <a:endParaRPr lang="zh-CN" altLang="en-US" sz="7200">
                        <a:solidFill>
                          <a:srgbClr val="FF0000"/>
                        </a:solidFill>
                      </a:endParaRPr>
                    </a:p>
                  </a:txBody>
                  <a:tcPr marL="109728" marR="109728" marT="54864" marB="54864" anchor="ctr"/>
                </a:tc>
                <a:tc>
                  <a:txBody>
                    <a:bodyPr/>
                    <a:lstStyle/>
                    <a:p>
                      <a:pPr algn="ctr"/>
                      <a:r>
                        <a:rPr lang="en-US" altLang="zh-CN" sz="7200" dirty="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extLst>
                  <a:ext uri="{0D108BD9-81ED-4DB2-BD59-A6C34878D82A}">
                    <a16:rowId xmlns:a16="http://schemas.microsoft.com/office/drawing/2014/main" val="1471771236"/>
                  </a:ext>
                </a:extLst>
              </a:tr>
            </a:tbl>
          </a:graphicData>
        </a:graphic>
      </p:graphicFrame>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000" y="2754000"/>
            <a:ext cx="1395000" cy="1395000"/>
          </a:xfrm>
          <a:prstGeom prst="rect">
            <a:avLst/>
          </a:prstGeom>
          <a:solidFill>
            <a:schemeClr val="accent6">
              <a:tint val="20000"/>
            </a:schemeClr>
          </a:solidFill>
          <a:ln>
            <a:noFill/>
          </a:ln>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632" y="2754000"/>
            <a:ext cx="1395000" cy="1395000"/>
          </a:xfrm>
          <a:prstGeom prst="rect">
            <a:avLst/>
          </a:prstGeom>
          <a:solidFill>
            <a:schemeClr val="accent6">
              <a:tint val="20000"/>
            </a:schemeClr>
          </a:solidFill>
          <a:ln>
            <a:noFill/>
          </a:ln>
        </p:spPr>
      </p:pic>
      <p:sp>
        <p:nvSpPr>
          <p:cNvPr id="11" name="椭圆 7"/>
          <p:cNvSpPr>
            <a:spLocks noChangeAspect="1" noChangeArrowheads="1"/>
          </p:cNvSpPr>
          <p:nvPr/>
        </p:nvSpPr>
        <p:spPr bwMode="auto">
          <a:xfrm>
            <a:off x="2855368" y="4689000"/>
            <a:ext cx="1986632" cy="1460740"/>
          </a:xfrm>
          <a:prstGeom prst="ellipse">
            <a:avLst/>
          </a:prstGeom>
          <a:noFill/>
          <a:ln w="19050" algn="ctr">
            <a:solidFill>
              <a:srgbClr val="FF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Arial"/>
                <a:ea typeface="宋体" pitchFamily="2" charset="-122"/>
                <a:cs typeface="+mn-cs"/>
              </a:rPr>
              <a:t>  </a:t>
            </a:r>
            <a:endParaRPr kumimoji="0" lang="zh-CN" altLang="en-US" sz="18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3569262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sz="2800" dirty="0" smtClean="0">
                <a:solidFill>
                  <a:srgbClr val="FF0000"/>
                </a:solidFill>
              </a:rPr>
              <a:t>Asynchronous parallel learning </a:t>
            </a:r>
            <a:r>
              <a:rPr lang="en-US" altLang="zh-CN" sz="2800" dirty="0" smtClean="0"/>
              <a:t>is very popular for traditional </a:t>
            </a:r>
            <a:r>
              <a:rPr lang="en-US" altLang="zh-CN" sz="2800" dirty="0" smtClean="0">
                <a:solidFill>
                  <a:srgbClr val="FF0000"/>
                </a:solidFill>
              </a:rPr>
              <a:t>sparse</a:t>
            </a:r>
            <a:r>
              <a:rPr lang="en-US" altLang="zh-CN" sz="2800" dirty="0" smtClean="0">
                <a:solidFill>
                  <a:schemeClr val="accent2">
                    <a:lumMod val="75000"/>
                  </a:schemeClr>
                </a:solidFill>
              </a:rPr>
              <a:t> </a:t>
            </a:r>
            <a:r>
              <a:rPr lang="en-US" altLang="zh-CN" sz="2800" dirty="0" smtClean="0"/>
              <a:t>feature models</a:t>
            </a:r>
          </a:p>
          <a:p>
            <a:pPr lvl="1"/>
            <a:endParaRPr lang="en-US" altLang="zh-CN" sz="2400" dirty="0" smtClean="0">
              <a:solidFill>
                <a:srgbClr val="FF0000"/>
              </a:solidFill>
            </a:endParaRPr>
          </a:p>
          <a:p>
            <a:endParaRPr lang="en-US" altLang="zh-CN" dirty="0" smtClean="0">
              <a:solidFill>
                <a:schemeClr val="accent2">
                  <a:lumMod val="75000"/>
                </a:schemeClr>
              </a:solidFill>
            </a:endParaRPr>
          </a:p>
          <a:p>
            <a:pPr lvl="1"/>
            <a:endParaRPr lang="en-US" altLang="zh-CN" dirty="0" smtClean="0">
              <a:solidFill>
                <a:schemeClr val="accent2">
                  <a:lumMod val="75000"/>
                </a:schemeClr>
              </a:solidFill>
            </a:endParaRPr>
          </a:p>
        </p:txBody>
      </p:sp>
      <p:sp>
        <p:nvSpPr>
          <p:cNvPr id="3" name="标题 2"/>
          <p:cNvSpPr>
            <a:spLocks noGrp="1"/>
          </p:cNvSpPr>
          <p:nvPr>
            <p:ph type="title"/>
          </p:nvPr>
        </p:nvSpPr>
        <p:spPr/>
        <p:txBody>
          <a:bodyPr/>
          <a:lstStyle/>
          <a:p>
            <a:r>
              <a:rPr lang="en-US" altLang="zh-CN" dirty="0"/>
              <a:t>Asynchronous Online Parallel Training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sp>
        <p:nvSpPr>
          <p:cNvPr id="6" name="矩形 5"/>
          <p:cNvSpPr/>
          <p:nvPr/>
        </p:nvSpPr>
        <p:spPr bwMode="blackWhite">
          <a:xfrm>
            <a:off x="4716001" y="1253535"/>
            <a:ext cx="1205999" cy="465465"/>
          </a:xfrm>
          <a:prstGeom prst="rect">
            <a:avLst/>
          </a:prstGeom>
          <a:noFill/>
          <a:ln w="28575">
            <a:solidFill>
              <a:srgbClr val="FF0000"/>
            </a:solidFill>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pic>
        <p:nvPicPr>
          <p:cNvPr id="16" name="图片 15" descr="屏幕剪辑"/>
          <p:cNvPicPr>
            <a:picLocks noChangeAspect="1"/>
          </p:cNvPicPr>
          <p:nvPr/>
        </p:nvPicPr>
        <p:blipFill rotWithShape="1">
          <a:blip r:embed="rId3">
            <a:extLst>
              <a:ext uri="{28A0092B-C50C-407E-A947-70E740481C1C}">
                <a14:useLocalDpi xmlns:a14="http://schemas.microsoft.com/office/drawing/2010/main" val="0"/>
              </a:ext>
            </a:extLst>
          </a:blip>
          <a:srcRect l="8366" r="40355" b="24402"/>
          <a:stretch/>
        </p:blipFill>
        <p:spPr>
          <a:xfrm>
            <a:off x="274569" y="2061763"/>
            <a:ext cx="4689000" cy="3012352"/>
          </a:xfrm>
          <a:prstGeom prst="rect">
            <a:avLst/>
          </a:prstGeom>
        </p:spPr>
      </p:pic>
      <p:sp>
        <p:nvSpPr>
          <p:cNvPr id="17" name="矩形 16"/>
          <p:cNvSpPr/>
          <p:nvPr/>
        </p:nvSpPr>
        <p:spPr bwMode="blackWhite">
          <a:xfrm>
            <a:off x="2466001" y="2156897"/>
            <a:ext cx="2250000" cy="3084703"/>
          </a:xfrm>
          <a:prstGeom prst="rect">
            <a:avLst/>
          </a:prstGeom>
          <a:noFill/>
          <a:ln w="28575">
            <a:solidFill>
              <a:srgbClr val="FF0000"/>
            </a:solidFill>
            <a:miter lim="800000"/>
            <a:headEnd/>
            <a:tailEnd/>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18" name="矩形 17"/>
          <p:cNvSpPr/>
          <p:nvPr/>
        </p:nvSpPr>
        <p:spPr>
          <a:xfrm>
            <a:off x="5376038" y="2441101"/>
            <a:ext cx="33300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9999FF">
                    <a:lumMod val="75000"/>
                  </a:srgbClr>
                </a:solidFill>
                <a:effectLst/>
                <a:uLnTx/>
                <a:uFillTx/>
                <a:latin typeface="Arial"/>
                <a:ea typeface="宋体"/>
                <a:cs typeface="+mn-cs"/>
              </a:rPr>
              <a:t>2</a:t>
            </a:r>
            <a:r>
              <a:rPr kumimoji="0" lang="en-US" altLang="zh-CN" sz="2400" b="0" i="0" u="none" strike="noStrike" kern="1200" cap="none" spc="0" normalizeH="0" baseline="0" noProof="0" dirty="0" smtClean="0">
                <a:ln>
                  <a:noFill/>
                </a:ln>
                <a:solidFill>
                  <a:srgbClr val="9999FF">
                    <a:lumMod val="75000"/>
                  </a:srgbClr>
                </a:solidFill>
                <a:effectLst/>
                <a:uLnTx/>
                <a:uFillTx/>
                <a:latin typeface="Arial"/>
                <a:ea typeface="宋体"/>
                <a:cs typeface="+mn-cs"/>
              </a:rPr>
              <a:t>. This case is called </a:t>
            </a:r>
            <a:r>
              <a:rPr kumimoji="0" lang="en-US" altLang="zh-CN" sz="2400" b="0" i="0" u="none" strike="noStrike" kern="1200" cap="none" spc="0" normalizeH="0" baseline="0" noProof="0" dirty="0">
                <a:ln>
                  <a:noFill/>
                </a:ln>
                <a:solidFill>
                  <a:srgbClr val="FF0000"/>
                </a:solidFill>
                <a:effectLst/>
                <a:uLnTx/>
                <a:uFillTx/>
                <a:latin typeface="Arial"/>
                <a:ea typeface="宋体"/>
                <a:cs typeface="+mn-cs"/>
              </a:rPr>
              <a:t>Gradient </a:t>
            </a:r>
            <a:r>
              <a:rPr kumimoji="0" lang="en-US" altLang="zh-CN" sz="2400" b="0" i="0" u="none" strike="noStrike" kern="1200" cap="none" spc="0" normalizeH="0" baseline="0" noProof="0" dirty="0" smtClean="0">
                <a:ln>
                  <a:noFill/>
                </a:ln>
                <a:solidFill>
                  <a:srgbClr val="FF0000"/>
                </a:solidFill>
                <a:effectLst/>
                <a:uLnTx/>
                <a:uFillTx/>
                <a:latin typeface="Arial"/>
                <a:ea typeface="宋体"/>
                <a:cs typeface="+mn-cs"/>
              </a:rPr>
              <a:t>Delay </a:t>
            </a:r>
            <a:r>
              <a:rPr kumimoji="0" lang="en-US" altLang="zh-CN" sz="2400" b="0" i="0" u="none" strike="noStrike" kern="1200" cap="none" spc="0" normalizeH="0" baseline="0" noProof="0" dirty="0" smtClean="0">
                <a:ln>
                  <a:noFill/>
                </a:ln>
                <a:solidFill>
                  <a:srgbClr val="9999FF">
                    <a:lumMod val="75000"/>
                  </a:srgbClr>
                </a:solidFill>
                <a:effectLst/>
                <a:uLnTx/>
                <a:uFillTx/>
                <a:latin typeface="Arial"/>
                <a:ea typeface="宋体"/>
                <a:cs typeface="+mn-cs"/>
              </a:rPr>
              <a:t>case</a:t>
            </a:r>
            <a:endParaRPr kumimoji="0" lang="en-US" altLang="zh-CN" sz="2400" b="0" i="0" u="none" strike="noStrike" kern="1200" cap="none" spc="0" normalizeH="0" baseline="0" noProof="0" dirty="0">
              <a:ln>
                <a:noFill/>
              </a:ln>
              <a:solidFill>
                <a:srgbClr val="9999FF">
                  <a:lumMod val="75000"/>
                </a:srgbClr>
              </a:solidFill>
              <a:effectLst/>
              <a:uLnTx/>
              <a:uFillTx/>
              <a:latin typeface="Arial"/>
              <a:ea typeface="宋体"/>
              <a:cs typeface="+mn-cs"/>
            </a:endParaRPr>
          </a:p>
        </p:txBody>
      </p:sp>
      <p:sp>
        <p:nvSpPr>
          <p:cNvPr id="19" name="矩形 18"/>
          <p:cNvSpPr/>
          <p:nvPr/>
        </p:nvSpPr>
        <p:spPr>
          <a:xfrm>
            <a:off x="5144461" y="3578734"/>
            <a:ext cx="3881923" cy="1631216"/>
          </a:xfrm>
          <a:prstGeom prst="rect">
            <a:avLst/>
          </a:prstGeom>
        </p:spPr>
        <p:txBody>
          <a:bodyPr wrap="square">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宋体"/>
                <a:cs typeface="+mn-cs"/>
                <a:sym typeface="Wingdings" pitchFamily="2" charset="2"/>
              </a:rPr>
              <a:t> More complicated, but </a:t>
            </a:r>
            <a:r>
              <a:rPr kumimoji="0" lang="en-US" altLang="zh-CN" sz="2000" b="0" i="0" u="none" strike="noStrike" kern="1200" cap="none" spc="0" normalizeH="0" baseline="0" noProof="0" dirty="0">
                <a:ln>
                  <a:noFill/>
                </a:ln>
                <a:solidFill>
                  <a:srgbClr val="FF0000"/>
                </a:solidFill>
                <a:effectLst/>
                <a:uLnTx/>
                <a:uFillTx/>
                <a:latin typeface="Arial"/>
                <a:ea typeface="宋体"/>
                <a:cs typeface="+mn-cs"/>
                <a:sym typeface="Wingdings" pitchFamily="2" charset="2"/>
              </a:rPr>
              <a:t>problem solved for sparse feature models </a:t>
            </a:r>
            <a:r>
              <a:rPr kumimoji="0" lang="en-US" altLang="zh-CN" sz="2000" b="0" i="0" u="none" strike="noStrike" kern="1200" cap="none" spc="0" normalizeH="0" baseline="0" noProof="0" dirty="0">
                <a:ln>
                  <a:noFill/>
                </a:ln>
                <a:solidFill>
                  <a:srgbClr val="000000"/>
                </a:solidFill>
                <a:effectLst/>
                <a:uLnTx/>
                <a:uFillTx/>
                <a:latin typeface="Arial"/>
                <a:ea typeface="宋体"/>
                <a:cs typeface="+mn-cs"/>
              </a:rPr>
              <a:t>(Niu et al. NIPS 2011)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smtClean="0">
              <a:ln>
                <a:noFill/>
              </a:ln>
              <a:solidFill>
                <a:srgbClr val="FF0000"/>
              </a:solidFill>
              <a:effectLst/>
              <a:uLnTx/>
              <a:uFillTx/>
              <a:latin typeface="Arial"/>
              <a:ea typeface="宋体"/>
              <a:cs typeface="+mn-cs"/>
              <a:sym typeface="Wingdings" pitchFamily="2" charset="2"/>
            </a:endParaRPr>
          </a:p>
        </p:txBody>
      </p:sp>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58008" t="14291" r="4161" b="13409"/>
          <a:stretch/>
        </p:blipFill>
        <p:spPr>
          <a:xfrm>
            <a:off x="6687000" y="4734461"/>
            <a:ext cx="1459256" cy="2091600"/>
          </a:xfrm>
          <a:prstGeom prst="rect">
            <a:avLst/>
          </a:prstGeom>
        </p:spPr>
      </p:pic>
    </p:spTree>
    <p:extLst>
      <p:ext uri="{BB962C8B-B14F-4D97-AF65-F5344CB8AC3E}">
        <p14:creationId xmlns:p14="http://schemas.microsoft.com/office/powerpoint/2010/main" val="13432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106" y="2786277"/>
            <a:ext cx="5675325" cy="3929533"/>
          </a:xfrm>
          <a:prstGeom prst="rect">
            <a:avLst/>
          </a:prstGeom>
        </p:spPr>
      </p:pic>
      <p:sp>
        <p:nvSpPr>
          <p:cNvPr id="2" name="内容占位符 1"/>
          <p:cNvSpPr>
            <a:spLocks noGrp="1"/>
          </p:cNvSpPr>
          <p:nvPr>
            <p:ph idx="1"/>
          </p:nvPr>
        </p:nvSpPr>
        <p:spPr/>
        <p:txBody>
          <a:bodyPr/>
          <a:lstStyle/>
          <a:p>
            <a:r>
              <a:rPr lang="en-US" altLang="zh-CN" dirty="0" smtClean="0">
                <a:solidFill>
                  <a:srgbClr val="FF0000"/>
                </a:solidFill>
              </a:rPr>
              <a:t>Challenges </a:t>
            </a:r>
            <a:r>
              <a:rPr lang="en-US" altLang="zh-CN" dirty="0" smtClean="0">
                <a:solidFill>
                  <a:schemeClr val="accent2">
                    <a:lumMod val="75000"/>
                  </a:schemeClr>
                </a:solidFill>
              </a:rPr>
              <a:t>in NLP involve</a:t>
            </a:r>
            <a:r>
              <a:rPr lang="en-US" altLang="zh-CN" dirty="0" smtClean="0">
                <a:solidFill>
                  <a:srgbClr val="FF0000"/>
                </a:solidFill>
              </a:rPr>
              <a:t> </a:t>
            </a:r>
            <a:r>
              <a:rPr lang="en-US" altLang="zh-CN" sz="2800" dirty="0" smtClean="0">
                <a:solidFill>
                  <a:srgbClr val="FF0000"/>
                </a:solidFill>
              </a:rPr>
              <a:t>Understanding</a:t>
            </a:r>
            <a:r>
              <a:rPr lang="en-US" altLang="zh-CN" dirty="0" smtClean="0">
                <a:solidFill>
                  <a:srgbClr val="FF0000"/>
                </a:solidFill>
              </a:rPr>
              <a:t> </a:t>
            </a:r>
            <a:r>
              <a:rPr lang="en-US" altLang="zh-CN" dirty="0" smtClean="0">
                <a:solidFill>
                  <a:schemeClr val="accent2">
                    <a:lumMod val="75000"/>
                  </a:schemeClr>
                </a:solidFill>
              </a:rPr>
              <a:t>and</a:t>
            </a:r>
            <a:r>
              <a:rPr lang="en-US" altLang="zh-CN" dirty="0" smtClean="0">
                <a:solidFill>
                  <a:srgbClr val="FF0000"/>
                </a:solidFill>
              </a:rPr>
              <a:t> </a:t>
            </a:r>
            <a:r>
              <a:rPr lang="en-US" altLang="zh-CN" sz="2800" dirty="0" smtClean="0">
                <a:solidFill>
                  <a:srgbClr val="FF0000"/>
                </a:solidFill>
              </a:rPr>
              <a:t>Generation</a:t>
            </a:r>
          </a:p>
          <a:p>
            <a:r>
              <a:rPr lang="en-US" altLang="zh-CN" dirty="0" smtClean="0">
                <a:solidFill>
                  <a:srgbClr val="FF0000"/>
                </a:solidFill>
              </a:rPr>
              <a:t>Understanding the structures</a:t>
            </a:r>
            <a:r>
              <a:rPr lang="en-US" altLang="zh-CN" dirty="0" smtClean="0">
                <a:solidFill>
                  <a:schemeClr val="accent2">
                    <a:lumMod val="75000"/>
                  </a:schemeClr>
                </a:solidFill>
              </a:rPr>
              <a:t> in natural languages is an </a:t>
            </a:r>
            <a:r>
              <a:rPr lang="en-US" altLang="zh-CN" dirty="0" smtClean="0">
                <a:solidFill>
                  <a:srgbClr val="FF0000"/>
                </a:solidFill>
              </a:rPr>
              <a:t>essential </a:t>
            </a:r>
            <a:r>
              <a:rPr lang="en-US" altLang="zh-CN" dirty="0" smtClean="0">
                <a:solidFill>
                  <a:schemeClr val="accent2">
                    <a:lumMod val="75000"/>
                  </a:schemeClr>
                </a:solidFill>
              </a:rPr>
              <a:t>step towards the goal</a:t>
            </a:r>
            <a:endParaRPr lang="en-US" altLang="zh-CN" dirty="0" smtClean="0">
              <a:solidFill>
                <a:srgbClr val="FF0000"/>
              </a:solidFill>
            </a:endParaRPr>
          </a:p>
        </p:txBody>
      </p:sp>
      <p:sp>
        <p:nvSpPr>
          <p:cNvPr id="3" name="标题 2"/>
          <p:cNvSpPr>
            <a:spLocks noGrp="1"/>
          </p:cNvSpPr>
          <p:nvPr>
            <p:ph type="title"/>
          </p:nvPr>
        </p:nvSpPr>
        <p:spPr/>
        <p:txBody>
          <a:bodyPr/>
          <a:lstStyle/>
          <a:p>
            <a:r>
              <a:rPr lang="en-US" altLang="zh-CN" dirty="0" smtClean="0"/>
              <a:t>Why Structured Prediction?</a:t>
            </a:r>
            <a:endParaRPr lang="zh-CN" altLang="en-US"/>
          </a:p>
        </p:txBody>
      </p:sp>
      <p:sp>
        <p:nvSpPr>
          <p:cNvPr id="4" name="灯片编号占位符 3"/>
          <p:cNvSpPr>
            <a:spLocks noGrp="1"/>
          </p:cNvSpPr>
          <p:nvPr>
            <p:ph type="sldNum" sz="quarter" idx="10"/>
          </p:nvPr>
        </p:nvSpPr>
        <p:spPr/>
        <p:txBody>
          <a:bodyPr/>
          <a:lstStyle/>
          <a:p>
            <a:fld id="{0C913308-F349-4B6D-A68A-DD1791B4A57B}" type="slidenum">
              <a:rPr lang="zh-CN" altLang="en-US" smtClean="0"/>
              <a:pPr/>
              <a:t>9</a:t>
            </a:fld>
            <a:endParaRPr lang="zh-CN" altLang="en-US"/>
          </a:p>
        </p:txBody>
      </p:sp>
      <p:sp>
        <p:nvSpPr>
          <p:cNvPr id="5" name="文本框 4"/>
          <p:cNvSpPr txBox="1"/>
          <p:nvPr/>
        </p:nvSpPr>
        <p:spPr>
          <a:xfrm>
            <a:off x="2367000" y="6110101"/>
            <a:ext cx="6035627" cy="646331"/>
          </a:xfrm>
          <a:prstGeom prst="rect">
            <a:avLst/>
          </a:prstGeom>
          <a:noFill/>
        </p:spPr>
        <p:txBody>
          <a:bodyPr wrap="none" rtlCol="0">
            <a:spAutoFit/>
          </a:bodyPr>
          <a:lstStyle/>
          <a:p>
            <a:pPr algn="r"/>
            <a:r>
              <a:rPr lang="en-US" altLang="zh-CN" sz="1200" dirty="0" smtClean="0"/>
              <a:t>M Bates. Models of natural language understanding.</a:t>
            </a:r>
          </a:p>
          <a:p>
            <a:pPr algn="r"/>
            <a:r>
              <a:rPr lang="en-US" altLang="zh-CN" sz="1200" dirty="0" smtClean="0"/>
              <a:t>D Jurafsky and JH Martin. Speech and language processing.</a:t>
            </a:r>
          </a:p>
          <a:p>
            <a:pPr algn="r"/>
            <a:r>
              <a:rPr lang="en-US" altLang="zh-CN" sz="1200" dirty="0" smtClean="0"/>
              <a:t>CD </a:t>
            </a:r>
            <a:r>
              <a:rPr lang="en-US" altLang="zh-CN" sz="1200" dirty="0"/>
              <a:t>Manning and H Schütze. Foundations of Statistical Natural Language </a:t>
            </a:r>
            <a:r>
              <a:rPr lang="en-US" altLang="zh-CN" sz="1200" dirty="0" smtClean="0"/>
              <a:t>Processing.</a:t>
            </a:r>
            <a:endParaRPr lang="zh-CN" altLang="en-US" sz="1200" dirty="0"/>
          </a:p>
        </p:txBody>
      </p:sp>
    </p:spTree>
    <p:extLst>
      <p:ext uri="{BB962C8B-B14F-4D97-AF65-F5344CB8AC3E}">
        <p14:creationId xmlns:p14="http://schemas.microsoft.com/office/powerpoint/2010/main" val="252376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t>Current approach: </a:t>
            </a:r>
            <a:r>
              <a:rPr lang="en-US" altLang="zh-CN" dirty="0" smtClean="0">
                <a:solidFill>
                  <a:schemeClr val="accent2">
                    <a:lumMod val="75000"/>
                  </a:schemeClr>
                </a:solidFill>
              </a:rPr>
              <a:t>HogWild!</a:t>
            </a:r>
            <a:r>
              <a:rPr lang="en-US" altLang="zh-CN" dirty="0" smtClean="0"/>
              <a:t> and variants</a:t>
            </a:r>
          </a:p>
          <a:p>
            <a:pPr lvl="1"/>
            <a:r>
              <a:rPr lang="en-US" altLang="zh-CN" dirty="0"/>
              <a:t>M</a:t>
            </a:r>
            <a:r>
              <a:rPr lang="en-US" altLang="zh-CN" dirty="0" smtClean="0"/>
              <a:t>ultiple threads updating parameters at the same time</a:t>
            </a:r>
          </a:p>
          <a:p>
            <a:pPr lvl="1"/>
            <a:r>
              <a:rPr lang="en-US" altLang="zh-CN" dirty="0"/>
              <a:t>F</a:t>
            </a:r>
            <a:r>
              <a:rPr lang="en-US" altLang="zh-CN" dirty="0" smtClean="0"/>
              <a:t>or sparse feature models</a:t>
            </a:r>
          </a:p>
          <a:p>
            <a:r>
              <a:rPr lang="en-US" altLang="zh-CN" dirty="0" smtClean="0">
                <a:solidFill>
                  <a:srgbClr val="FF0000"/>
                </a:solidFill>
              </a:rPr>
              <a:t>Advantage</a:t>
            </a:r>
          </a:p>
          <a:p>
            <a:pPr lvl="1"/>
            <a:r>
              <a:rPr lang="en-US" altLang="zh-CN" dirty="0" smtClean="0">
                <a:solidFill>
                  <a:schemeClr val="accent2">
                    <a:lumMod val="75000"/>
                  </a:schemeClr>
                </a:solidFill>
              </a:rPr>
              <a:t>Actual parallel training</a:t>
            </a:r>
            <a:endParaRPr lang="en-US" altLang="zh-CN" dirty="0">
              <a:solidFill>
                <a:schemeClr val="accent2">
                  <a:lumMod val="75000"/>
                </a:schemeClr>
              </a:solidFill>
            </a:endParaRPr>
          </a:p>
          <a:p>
            <a:pPr lvl="1"/>
            <a:r>
              <a:rPr lang="en-US" altLang="zh-CN" dirty="0"/>
              <a:t>F</a:t>
            </a:r>
            <a:r>
              <a:rPr lang="en-US" altLang="zh-CN" dirty="0" smtClean="0"/>
              <a:t>ast training speed with </a:t>
            </a:r>
            <a:r>
              <a:rPr lang="en-US" altLang="zh-CN" dirty="0" smtClean="0">
                <a:solidFill>
                  <a:schemeClr val="accent2">
                    <a:lumMod val="75000"/>
                  </a:schemeClr>
                </a:solidFill>
              </a:rPr>
              <a:t>no performance loss</a:t>
            </a:r>
          </a:p>
          <a:p>
            <a:pPr marL="0" indent="0">
              <a:buNone/>
            </a:pPr>
            <a:endParaRPr lang="zh-CN" altLang="en-US" dirty="0"/>
          </a:p>
        </p:txBody>
      </p:sp>
      <p:sp>
        <p:nvSpPr>
          <p:cNvPr id="3" name="标题 2"/>
          <p:cNvSpPr>
            <a:spLocks noGrp="1"/>
          </p:cNvSpPr>
          <p:nvPr>
            <p:ph type="title"/>
          </p:nvPr>
        </p:nvSpPr>
        <p:spPr/>
        <p:txBody>
          <a:bodyPr/>
          <a:lstStyle/>
          <a:p>
            <a:r>
              <a:rPr lang="en-US" altLang="zh-CN" dirty="0" smtClean="0"/>
              <a:t>Asynchronous </a:t>
            </a:r>
            <a:r>
              <a:rPr lang="en-US" altLang="zh-CN" dirty="0"/>
              <a:t>Online Parallel </a:t>
            </a:r>
            <a:r>
              <a:rPr lang="en-US" altLang="zh-CN" dirty="0" smtClean="0"/>
              <a:t>Training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pic>
        <p:nvPicPr>
          <p:cNvPr id="8" name="图片 7" descr="屏幕剪辑"/>
          <p:cNvPicPr>
            <a:picLocks noChangeAspect="1"/>
          </p:cNvPicPr>
          <p:nvPr/>
        </p:nvPicPr>
        <p:blipFill rotWithShape="1">
          <a:blip r:embed="rId2">
            <a:extLst>
              <a:ext uri="{28A0092B-C50C-407E-A947-70E740481C1C}">
                <a14:useLocalDpi xmlns:a14="http://schemas.microsoft.com/office/drawing/2010/main" val="0"/>
              </a:ext>
            </a:extLst>
          </a:blip>
          <a:srcRect l="8366" r="40355" b="24402"/>
          <a:stretch/>
        </p:blipFill>
        <p:spPr>
          <a:xfrm>
            <a:off x="837000" y="3618241"/>
            <a:ext cx="4689000" cy="3012352"/>
          </a:xfrm>
          <a:prstGeom prst="rect">
            <a:avLst/>
          </a:prstGeom>
        </p:spPr>
      </p:pic>
      <p:sp>
        <p:nvSpPr>
          <p:cNvPr id="9" name="矩形 8"/>
          <p:cNvSpPr/>
          <p:nvPr/>
        </p:nvSpPr>
        <p:spPr bwMode="blackWhite">
          <a:xfrm>
            <a:off x="3042000" y="3692335"/>
            <a:ext cx="2250000" cy="3084703"/>
          </a:xfrm>
          <a:prstGeom prst="rect">
            <a:avLst/>
          </a:prstGeom>
          <a:noFill/>
          <a:ln w="28575">
            <a:solidFill>
              <a:srgbClr val="FF0000"/>
            </a:solidFill>
            <a:miter lim="800000"/>
            <a:headEnd/>
            <a:tailEnd/>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58008" t="14291" r="4161" b="13409"/>
          <a:stretch/>
        </p:blipFill>
        <p:spPr>
          <a:xfrm>
            <a:off x="6519520" y="4607725"/>
            <a:ext cx="1459256" cy="2091600"/>
          </a:xfrm>
          <a:prstGeom prst="rect">
            <a:avLst/>
          </a:prstGeom>
        </p:spPr>
      </p:pic>
      <p:sp>
        <p:nvSpPr>
          <p:cNvPr id="11" name="矩形 10"/>
          <p:cNvSpPr/>
          <p:nvPr/>
        </p:nvSpPr>
        <p:spPr>
          <a:xfrm>
            <a:off x="5691022" y="1899000"/>
            <a:ext cx="3290978" cy="1200329"/>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srgbClr val="FF0000"/>
                </a:solidFill>
                <a:effectLst/>
                <a:uLnTx/>
                <a:uFillTx/>
                <a:latin typeface="Arial"/>
                <a:ea typeface="宋体"/>
                <a:cs typeface="+mn-cs"/>
              </a:rPr>
              <a:t>Problem also solved (for sparse feature models)!</a:t>
            </a:r>
            <a:endParaRPr kumimoji="0" lang="en-US" altLang="zh-CN" sz="2400" b="0" i="0" u="none" strike="noStrike" kern="1200" cap="none" spc="0" normalizeH="0" baseline="0" noProof="0" dirty="0">
              <a:ln>
                <a:noFill/>
              </a:ln>
              <a:solidFill>
                <a:srgbClr val="FF0000"/>
              </a:solidFill>
              <a:effectLst/>
              <a:uLnTx/>
              <a:uFillTx/>
              <a:latin typeface="Arial"/>
              <a:ea typeface="宋体"/>
              <a:cs typeface="+mn-cs"/>
            </a:endParaRPr>
          </a:p>
        </p:txBody>
      </p:sp>
    </p:spTree>
    <p:extLst>
      <p:ext uri="{BB962C8B-B14F-4D97-AF65-F5344CB8AC3E}">
        <p14:creationId xmlns:p14="http://schemas.microsoft.com/office/powerpoint/2010/main" val="30804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idx="1"/>
          </p:nvPr>
        </p:nvSpPr>
        <p:spPr/>
        <p:txBody>
          <a:bodyPr/>
          <a:lstStyle/>
          <a:p>
            <a:r>
              <a:rPr lang="en-US" altLang="zh-CN" dirty="0" smtClean="0"/>
              <a:t>How threads interact with each other?</a:t>
            </a:r>
          </a:p>
          <a:p>
            <a:endParaRPr lang="zh-CN" altLang="en-US"/>
          </a:p>
        </p:txBody>
      </p:sp>
      <p:sp>
        <p:nvSpPr>
          <p:cNvPr id="6" name="标题 5"/>
          <p:cNvSpPr>
            <a:spLocks noGrp="1"/>
          </p:cNvSpPr>
          <p:nvPr>
            <p:ph type="title"/>
          </p:nvPr>
        </p:nvSpPr>
        <p:spPr/>
        <p:txBody>
          <a:bodyPr/>
          <a:lstStyle/>
          <a:p>
            <a:r>
              <a:rPr lang="en-US" altLang="zh-CN" dirty="0" smtClean="0"/>
              <a:t>Problem Analysis</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graphicFrame>
        <p:nvGraphicFramePr>
          <p:cNvPr id="8" name="表格 7"/>
          <p:cNvGraphicFramePr>
            <a:graphicFrameLocks noGrp="1"/>
          </p:cNvGraphicFramePr>
          <p:nvPr>
            <p:extLst/>
          </p:nvPr>
        </p:nvGraphicFramePr>
        <p:xfrm>
          <a:off x="1692000" y="1413750"/>
          <a:ext cx="5400000" cy="4968000"/>
        </p:xfrm>
        <a:graphic>
          <a:graphicData uri="http://schemas.openxmlformats.org/drawingml/2006/table">
            <a:tbl>
              <a:tblPr firstRow="1" firstCol="1">
                <a:tableStyleId>{93296810-A885-4BE3-A3E7-6D5BEEA58F35}</a:tableStyleId>
              </a:tblPr>
              <a:tblGrid>
                <a:gridCol w="1080000">
                  <a:extLst>
                    <a:ext uri="{9D8B030D-6E8A-4147-A177-3AD203B41FA5}">
                      <a16:colId xmlns:a16="http://schemas.microsoft.com/office/drawing/2014/main" val="1413964214"/>
                    </a:ext>
                  </a:extLst>
                </a:gridCol>
                <a:gridCol w="2160000">
                  <a:extLst>
                    <a:ext uri="{9D8B030D-6E8A-4147-A177-3AD203B41FA5}">
                      <a16:colId xmlns:a16="http://schemas.microsoft.com/office/drawing/2014/main" val="1559804043"/>
                    </a:ext>
                  </a:extLst>
                </a:gridCol>
                <a:gridCol w="2160000">
                  <a:extLst>
                    <a:ext uri="{9D8B030D-6E8A-4147-A177-3AD203B41FA5}">
                      <a16:colId xmlns:a16="http://schemas.microsoft.com/office/drawing/2014/main" val="3636154098"/>
                    </a:ext>
                  </a:extLst>
                </a:gridCol>
              </a:tblGrid>
              <a:tr h="1080000">
                <a:tc>
                  <a:txBody>
                    <a:bodyPr/>
                    <a:lstStyle/>
                    <a:p>
                      <a:pPr algn="ctr"/>
                      <a:endParaRPr lang="zh-CN" altLang="en-US" sz="3200"/>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Sparse</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Dense</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extLst>
                  <a:ext uri="{0D108BD9-81ED-4DB2-BD59-A6C34878D82A}">
                    <a16:rowId xmlns:a16="http://schemas.microsoft.com/office/drawing/2014/main" val="3567774237"/>
                  </a:ext>
                </a:extLst>
              </a:tr>
              <a:tr h="1944000">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Sync.</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algn="ctr"/>
                      <a:endParaRPr lang="zh-CN" altLang="en-US" sz="7200">
                        <a:solidFill>
                          <a:schemeClr val="accent2">
                            <a:lumMod val="75000"/>
                          </a:schemeClr>
                        </a:solidFill>
                      </a:endParaRPr>
                    </a:p>
                  </a:txBody>
                  <a:tcPr marL="109728" marR="109728" marT="54864" marB="54864" anchor="ctr"/>
                </a:tc>
                <a:tc>
                  <a:txBody>
                    <a:bodyPr/>
                    <a:lstStyle/>
                    <a:p>
                      <a:pPr algn="ctr"/>
                      <a:endParaRPr lang="zh-CN" altLang="en-US" sz="7200">
                        <a:solidFill>
                          <a:schemeClr val="accent2">
                            <a:lumMod val="75000"/>
                          </a:schemeClr>
                        </a:solidFill>
                      </a:endParaRPr>
                    </a:p>
                  </a:txBody>
                  <a:tcPr marL="109728" marR="109728" marT="54864" marB="54864" anchor="ctr"/>
                </a:tc>
                <a:extLst>
                  <a:ext uri="{0D108BD9-81ED-4DB2-BD59-A6C34878D82A}">
                    <a16:rowId xmlns:a16="http://schemas.microsoft.com/office/drawing/2014/main" val="259575883"/>
                  </a:ext>
                </a:extLst>
              </a:tr>
              <a:tr h="1944000">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Async.</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7200" smtClean="0">
                        <a:solidFill>
                          <a:srgbClr val="FF0000"/>
                        </a:solidFill>
                      </a:endParaRPr>
                    </a:p>
                  </a:txBody>
                  <a:tcPr marL="109728" marR="109728" marT="54864" marB="54864" anchor="ctr"/>
                </a:tc>
                <a:tc>
                  <a:txBody>
                    <a:bodyPr/>
                    <a:lstStyle/>
                    <a:p>
                      <a:pPr algn="ctr"/>
                      <a:r>
                        <a:rPr lang="en-US" altLang="zh-CN" sz="7200" dirty="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extLst>
                  <a:ext uri="{0D108BD9-81ED-4DB2-BD59-A6C34878D82A}">
                    <a16:rowId xmlns:a16="http://schemas.microsoft.com/office/drawing/2014/main" val="1471771236"/>
                  </a:ext>
                </a:extLst>
              </a:tr>
            </a:tbl>
          </a:graphicData>
        </a:graphic>
      </p:graphicFrame>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000" y="2754000"/>
            <a:ext cx="1395000" cy="1395000"/>
          </a:xfrm>
          <a:prstGeom prst="rect">
            <a:avLst/>
          </a:prstGeom>
          <a:solidFill>
            <a:schemeClr val="accent6">
              <a:tint val="20000"/>
            </a:schemeClr>
          </a:solidFill>
          <a:ln>
            <a:noFill/>
          </a:ln>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632" y="2754000"/>
            <a:ext cx="1395000" cy="1395000"/>
          </a:xfrm>
          <a:prstGeom prst="rect">
            <a:avLst/>
          </a:prstGeom>
          <a:solidFill>
            <a:schemeClr val="accent6">
              <a:tint val="20000"/>
            </a:schemeClr>
          </a:solidFill>
          <a:ln>
            <a:noFill/>
          </a:ln>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3632" y="4791750"/>
            <a:ext cx="1395000" cy="1395000"/>
          </a:xfrm>
          <a:prstGeom prst="rect">
            <a:avLst/>
          </a:prstGeom>
          <a:solidFill>
            <a:schemeClr val="accent6">
              <a:tint val="20000"/>
            </a:schemeClr>
          </a:solidFill>
          <a:ln>
            <a:noFill/>
          </a:ln>
        </p:spPr>
      </p:pic>
      <p:sp>
        <p:nvSpPr>
          <p:cNvPr id="12" name="椭圆 7"/>
          <p:cNvSpPr>
            <a:spLocks noChangeAspect="1" noChangeArrowheads="1"/>
          </p:cNvSpPr>
          <p:nvPr/>
        </p:nvSpPr>
        <p:spPr bwMode="auto">
          <a:xfrm>
            <a:off x="2855368" y="4689000"/>
            <a:ext cx="1986632" cy="1460740"/>
          </a:xfrm>
          <a:prstGeom prst="ellipse">
            <a:avLst/>
          </a:prstGeom>
          <a:noFill/>
          <a:ln w="19050" algn="ctr">
            <a:solidFill>
              <a:srgbClr val="FF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Arial"/>
                <a:ea typeface="宋体" pitchFamily="2" charset="-122"/>
                <a:cs typeface="+mn-cs"/>
              </a:rPr>
              <a:t>  </a:t>
            </a:r>
            <a:endParaRPr kumimoji="0" lang="zh-CN" altLang="en-US" sz="18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100235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idx="1"/>
          </p:nvPr>
        </p:nvSpPr>
        <p:spPr/>
        <p:txBody>
          <a:bodyPr/>
          <a:lstStyle/>
          <a:p>
            <a:r>
              <a:rPr lang="en-US" altLang="zh-CN" dirty="0" smtClean="0"/>
              <a:t>How threads interact with each other?</a:t>
            </a:r>
          </a:p>
          <a:p>
            <a:endParaRPr lang="zh-CN" altLang="en-US"/>
          </a:p>
        </p:txBody>
      </p:sp>
      <p:sp>
        <p:nvSpPr>
          <p:cNvPr id="6" name="标题 5"/>
          <p:cNvSpPr>
            <a:spLocks noGrp="1"/>
          </p:cNvSpPr>
          <p:nvPr>
            <p:ph type="title"/>
          </p:nvPr>
        </p:nvSpPr>
        <p:spPr/>
        <p:txBody>
          <a:bodyPr/>
          <a:lstStyle/>
          <a:p>
            <a:r>
              <a:rPr lang="en-US" altLang="zh-CN" dirty="0" smtClean="0"/>
              <a:t>Problem Analysis</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graphicFrame>
        <p:nvGraphicFramePr>
          <p:cNvPr id="8" name="表格 7"/>
          <p:cNvGraphicFramePr>
            <a:graphicFrameLocks noGrp="1"/>
          </p:cNvGraphicFramePr>
          <p:nvPr>
            <p:extLst/>
          </p:nvPr>
        </p:nvGraphicFramePr>
        <p:xfrm>
          <a:off x="1692000" y="1413750"/>
          <a:ext cx="5400000" cy="4968000"/>
        </p:xfrm>
        <a:graphic>
          <a:graphicData uri="http://schemas.openxmlformats.org/drawingml/2006/table">
            <a:tbl>
              <a:tblPr firstRow="1" firstCol="1">
                <a:tableStyleId>{93296810-A885-4BE3-A3E7-6D5BEEA58F35}</a:tableStyleId>
              </a:tblPr>
              <a:tblGrid>
                <a:gridCol w="1080000">
                  <a:extLst>
                    <a:ext uri="{9D8B030D-6E8A-4147-A177-3AD203B41FA5}">
                      <a16:colId xmlns:a16="http://schemas.microsoft.com/office/drawing/2014/main" val="1413964214"/>
                    </a:ext>
                  </a:extLst>
                </a:gridCol>
                <a:gridCol w="2160000">
                  <a:extLst>
                    <a:ext uri="{9D8B030D-6E8A-4147-A177-3AD203B41FA5}">
                      <a16:colId xmlns:a16="http://schemas.microsoft.com/office/drawing/2014/main" val="1559804043"/>
                    </a:ext>
                  </a:extLst>
                </a:gridCol>
                <a:gridCol w="2160000">
                  <a:extLst>
                    <a:ext uri="{9D8B030D-6E8A-4147-A177-3AD203B41FA5}">
                      <a16:colId xmlns:a16="http://schemas.microsoft.com/office/drawing/2014/main" val="3636154098"/>
                    </a:ext>
                  </a:extLst>
                </a:gridCol>
              </a:tblGrid>
              <a:tr h="1080000">
                <a:tc>
                  <a:txBody>
                    <a:bodyPr/>
                    <a:lstStyle/>
                    <a:p>
                      <a:pPr algn="ctr"/>
                      <a:endParaRPr lang="zh-CN" altLang="en-US" sz="3200" dirty="0"/>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Sparse</a:t>
                      </a:r>
                      <a:endParaRPr lang="zh-CN" altLang="en-US" sz="3200" dirty="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Dense</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extLst>
                  <a:ext uri="{0D108BD9-81ED-4DB2-BD59-A6C34878D82A}">
                    <a16:rowId xmlns:a16="http://schemas.microsoft.com/office/drawing/2014/main" val="3567774237"/>
                  </a:ext>
                </a:extLst>
              </a:tr>
              <a:tr h="1944000">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Sync.</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algn="ctr"/>
                      <a:endParaRPr lang="zh-CN" altLang="en-US" sz="7200">
                        <a:solidFill>
                          <a:schemeClr val="accent2">
                            <a:lumMod val="75000"/>
                          </a:schemeClr>
                        </a:solidFill>
                      </a:endParaRPr>
                    </a:p>
                  </a:txBody>
                  <a:tcPr marL="109728" marR="109728" marT="54864" marB="54864" anchor="ctr"/>
                </a:tc>
                <a:tc>
                  <a:txBody>
                    <a:bodyPr/>
                    <a:lstStyle/>
                    <a:p>
                      <a:pPr algn="ctr"/>
                      <a:endParaRPr lang="zh-CN" altLang="en-US" sz="7200">
                        <a:solidFill>
                          <a:schemeClr val="accent2">
                            <a:lumMod val="75000"/>
                          </a:schemeClr>
                        </a:solidFill>
                      </a:endParaRPr>
                    </a:p>
                  </a:txBody>
                  <a:tcPr marL="109728" marR="109728" marT="54864" marB="54864" anchor="ctr"/>
                </a:tc>
                <a:extLst>
                  <a:ext uri="{0D108BD9-81ED-4DB2-BD59-A6C34878D82A}">
                    <a16:rowId xmlns:a16="http://schemas.microsoft.com/office/drawing/2014/main" val="259575883"/>
                  </a:ext>
                </a:extLst>
              </a:tr>
              <a:tr h="1944000">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Async.</a:t>
                      </a:r>
                      <a:endParaRPr lang="zh-CN" altLang="en-US" sz="3200" dirty="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7200" dirty="0" smtClean="0">
                        <a:solidFill>
                          <a:srgbClr val="FF0000"/>
                        </a:solidFill>
                      </a:endParaRPr>
                    </a:p>
                  </a:txBody>
                  <a:tcPr marL="109728" marR="109728" marT="54864" marB="54864" anchor="ctr"/>
                </a:tc>
                <a:tc>
                  <a:txBody>
                    <a:bodyPr/>
                    <a:lstStyle/>
                    <a:p>
                      <a:pPr algn="ctr"/>
                      <a:r>
                        <a:rPr lang="en-US" altLang="zh-CN" sz="7200" dirty="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extLst>
                  <a:ext uri="{0D108BD9-81ED-4DB2-BD59-A6C34878D82A}">
                    <a16:rowId xmlns:a16="http://schemas.microsoft.com/office/drawing/2014/main" val="1471771236"/>
                  </a:ext>
                </a:extLst>
              </a:tr>
            </a:tbl>
          </a:graphicData>
        </a:graphic>
      </p:graphicFrame>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000" y="2754000"/>
            <a:ext cx="1395000" cy="1395000"/>
          </a:xfrm>
          <a:prstGeom prst="rect">
            <a:avLst/>
          </a:prstGeom>
          <a:solidFill>
            <a:schemeClr val="accent6">
              <a:tint val="20000"/>
            </a:schemeClr>
          </a:solidFill>
          <a:ln>
            <a:noFill/>
          </a:ln>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632" y="2754000"/>
            <a:ext cx="1395000" cy="1395000"/>
          </a:xfrm>
          <a:prstGeom prst="rect">
            <a:avLst/>
          </a:prstGeom>
          <a:solidFill>
            <a:schemeClr val="accent6">
              <a:tint val="20000"/>
            </a:schemeClr>
          </a:solidFill>
          <a:ln>
            <a:noFill/>
          </a:ln>
        </p:spPr>
      </p:pic>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7000" y="4734000"/>
            <a:ext cx="1395000" cy="1395000"/>
          </a:xfrm>
          <a:prstGeom prst="rect">
            <a:avLst/>
          </a:prstGeom>
          <a:solidFill>
            <a:schemeClr val="accent6">
              <a:tint val="20000"/>
            </a:schemeClr>
          </a:solidFill>
          <a:ln>
            <a:noFill/>
          </a:ln>
        </p:spPr>
      </p:pic>
    </p:spTree>
    <p:extLst>
      <p:ext uri="{BB962C8B-B14F-4D97-AF65-F5344CB8AC3E}">
        <p14:creationId xmlns:p14="http://schemas.microsoft.com/office/powerpoint/2010/main" val="42759202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idx="1"/>
          </p:nvPr>
        </p:nvSpPr>
        <p:spPr/>
        <p:txBody>
          <a:bodyPr/>
          <a:lstStyle/>
          <a:p>
            <a:r>
              <a:rPr lang="en-US" altLang="zh-CN" dirty="0" smtClean="0"/>
              <a:t>How threads interact with each other?</a:t>
            </a:r>
          </a:p>
          <a:p>
            <a:endParaRPr lang="zh-CN" altLang="en-US"/>
          </a:p>
        </p:txBody>
      </p:sp>
      <p:sp>
        <p:nvSpPr>
          <p:cNvPr id="6" name="标题 5"/>
          <p:cNvSpPr>
            <a:spLocks noGrp="1"/>
          </p:cNvSpPr>
          <p:nvPr>
            <p:ph type="title"/>
          </p:nvPr>
        </p:nvSpPr>
        <p:spPr/>
        <p:txBody>
          <a:bodyPr/>
          <a:lstStyle/>
          <a:p>
            <a:r>
              <a:rPr lang="en-US" altLang="zh-CN" dirty="0" smtClean="0"/>
              <a:t>Problem Analysis</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graphicFrame>
        <p:nvGraphicFramePr>
          <p:cNvPr id="8" name="表格 7"/>
          <p:cNvGraphicFramePr>
            <a:graphicFrameLocks noGrp="1"/>
          </p:cNvGraphicFramePr>
          <p:nvPr>
            <p:extLst/>
          </p:nvPr>
        </p:nvGraphicFramePr>
        <p:xfrm>
          <a:off x="1692000" y="1413750"/>
          <a:ext cx="5400000" cy="4968000"/>
        </p:xfrm>
        <a:graphic>
          <a:graphicData uri="http://schemas.openxmlformats.org/drawingml/2006/table">
            <a:tbl>
              <a:tblPr firstRow="1" firstCol="1">
                <a:tableStyleId>{93296810-A885-4BE3-A3E7-6D5BEEA58F35}</a:tableStyleId>
              </a:tblPr>
              <a:tblGrid>
                <a:gridCol w="1080000">
                  <a:extLst>
                    <a:ext uri="{9D8B030D-6E8A-4147-A177-3AD203B41FA5}">
                      <a16:colId xmlns:a16="http://schemas.microsoft.com/office/drawing/2014/main" val="1413964214"/>
                    </a:ext>
                  </a:extLst>
                </a:gridCol>
                <a:gridCol w="2160000">
                  <a:extLst>
                    <a:ext uri="{9D8B030D-6E8A-4147-A177-3AD203B41FA5}">
                      <a16:colId xmlns:a16="http://schemas.microsoft.com/office/drawing/2014/main" val="1559804043"/>
                    </a:ext>
                  </a:extLst>
                </a:gridCol>
                <a:gridCol w="2160000">
                  <a:extLst>
                    <a:ext uri="{9D8B030D-6E8A-4147-A177-3AD203B41FA5}">
                      <a16:colId xmlns:a16="http://schemas.microsoft.com/office/drawing/2014/main" val="3636154098"/>
                    </a:ext>
                  </a:extLst>
                </a:gridCol>
              </a:tblGrid>
              <a:tr h="1080000">
                <a:tc>
                  <a:txBody>
                    <a:bodyPr/>
                    <a:lstStyle/>
                    <a:p>
                      <a:pPr algn="ctr"/>
                      <a:endParaRPr lang="zh-CN" altLang="en-US" sz="3200"/>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Sparse</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Dense</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extLst>
                  <a:ext uri="{0D108BD9-81ED-4DB2-BD59-A6C34878D82A}">
                    <a16:rowId xmlns:a16="http://schemas.microsoft.com/office/drawing/2014/main" val="3567774237"/>
                  </a:ext>
                </a:extLst>
              </a:tr>
              <a:tr h="1944000">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Sync.</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algn="ctr"/>
                      <a:r>
                        <a:rPr lang="zh-CN" altLang="en-US" sz="720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tc>
                  <a:txBody>
                    <a:bodyPr/>
                    <a:lstStyle/>
                    <a:p>
                      <a:pPr algn="ctr"/>
                      <a:r>
                        <a:rPr lang="zh-CN" altLang="en-US" sz="720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extLst>
                  <a:ext uri="{0D108BD9-81ED-4DB2-BD59-A6C34878D82A}">
                    <a16:rowId xmlns:a16="http://schemas.microsoft.com/office/drawing/2014/main" val="259575883"/>
                  </a:ext>
                </a:extLst>
              </a:tr>
              <a:tr h="1944000">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Async.</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7200" smtClean="0">
                          <a:solidFill>
                            <a:schemeClr val="accent2">
                              <a:lumMod val="75000"/>
                            </a:schemeClr>
                          </a:solidFill>
                        </a:rPr>
                        <a:t>√</a:t>
                      </a:r>
                    </a:p>
                  </a:txBody>
                  <a:tcPr marL="109728" marR="109728" marT="54864" marB="54864" anchor="ctr"/>
                </a:tc>
                <a:tc>
                  <a:txBody>
                    <a:bodyPr/>
                    <a:lstStyle/>
                    <a:p>
                      <a:pPr algn="ctr"/>
                      <a:r>
                        <a:rPr lang="en-US" altLang="zh-CN" sz="7200" dirty="0" smtClean="0">
                          <a:solidFill>
                            <a:srgbClr val="FF0000"/>
                          </a:solidFill>
                        </a:rPr>
                        <a:t>?</a:t>
                      </a:r>
                      <a:endParaRPr lang="zh-CN" altLang="en-US" sz="7200">
                        <a:solidFill>
                          <a:srgbClr val="FF0000"/>
                        </a:solidFill>
                      </a:endParaRPr>
                    </a:p>
                  </a:txBody>
                  <a:tcPr marL="109728" marR="109728" marT="54864" marB="54864" anchor="ctr"/>
                </a:tc>
                <a:extLst>
                  <a:ext uri="{0D108BD9-81ED-4DB2-BD59-A6C34878D82A}">
                    <a16:rowId xmlns:a16="http://schemas.microsoft.com/office/drawing/2014/main" val="1471771236"/>
                  </a:ext>
                </a:extLst>
              </a:tr>
            </a:tbl>
          </a:graphicData>
        </a:graphic>
      </p:graphicFrame>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000" y="2754000"/>
            <a:ext cx="1395000" cy="1395000"/>
          </a:xfrm>
          <a:prstGeom prst="rect">
            <a:avLst/>
          </a:prstGeom>
          <a:solidFill>
            <a:schemeClr val="accent6">
              <a:tint val="20000"/>
            </a:schemeClr>
          </a:solidFill>
          <a:ln>
            <a:noFill/>
          </a:ln>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632" y="2754000"/>
            <a:ext cx="1395000" cy="1395000"/>
          </a:xfrm>
          <a:prstGeom prst="rect">
            <a:avLst/>
          </a:prstGeom>
          <a:solidFill>
            <a:schemeClr val="accent6">
              <a:tint val="20000"/>
            </a:schemeClr>
          </a:solidFill>
          <a:ln>
            <a:noFill/>
          </a:ln>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632" y="4791750"/>
            <a:ext cx="1395000" cy="1395000"/>
          </a:xfrm>
          <a:prstGeom prst="rect">
            <a:avLst/>
          </a:prstGeom>
          <a:solidFill>
            <a:schemeClr val="accent6">
              <a:tint val="20000"/>
            </a:schemeClr>
          </a:solidFill>
          <a:ln>
            <a:noFill/>
          </a:ln>
        </p:spPr>
      </p:pic>
      <p:sp>
        <p:nvSpPr>
          <p:cNvPr id="12" name="椭圆 7"/>
          <p:cNvSpPr>
            <a:spLocks noChangeAspect="1" noChangeArrowheads="1"/>
          </p:cNvSpPr>
          <p:nvPr/>
        </p:nvSpPr>
        <p:spPr bwMode="auto">
          <a:xfrm>
            <a:off x="5060368" y="4689000"/>
            <a:ext cx="1986632" cy="1460740"/>
          </a:xfrm>
          <a:prstGeom prst="ellipse">
            <a:avLst/>
          </a:prstGeom>
          <a:noFill/>
          <a:ln w="19050" algn="ctr">
            <a:solidFill>
              <a:srgbClr val="FF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Arial"/>
                <a:ea typeface="宋体" pitchFamily="2" charset="-122"/>
                <a:cs typeface="+mn-cs"/>
              </a:rPr>
              <a:t>  </a:t>
            </a:r>
            <a:endParaRPr kumimoji="0" lang="zh-CN" altLang="en-US" sz="18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63129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3. Even more difficult case: </a:t>
            </a:r>
            <a:r>
              <a:rPr lang="en-US" altLang="zh-CN" dirty="0">
                <a:solidFill>
                  <a:srgbClr val="FF0000"/>
                </a:solidFill>
              </a:rPr>
              <a:t>Gradient </a:t>
            </a:r>
            <a:r>
              <a:rPr lang="en-US" altLang="zh-CN" dirty="0" smtClean="0">
                <a:solidFill>
                  <a:srgbClr val="FF0000"/>
                </a:solidFill>
              </a:rPr>
              <a:t>Error </a:t>
            </a:r>
            <a:r>
              <a:rPr lang="en-US" altLang="zh-CN" dirty="0" smtClean="0">
                <a:solidFill>
                  <a:schemeClr val="accent2">
                    <a:lumMod val="75000"/>
                  </a:schemeClr>
                </a:solidFill>
              </a:rPr>
              <a:t>Case</a:t>
            </a:r>
            <a:endParaRPr lang="en-US" altLang="zh-CN" dirty="0">
              <a:solidFill>
                <a:schemeClr val="accent2">
                  <a:lumMod val="75000"/>
                </a:schemeClr>
              </a:solidFill>
            </a:endParaRPr>
          </a:p>
          <a:p>
            <a:pPr lvl="1"/>
            <a:r>
              <a:rPr lang="en-US" altLang="zh-CN" dirty="0" smtClean="0"/>
              <a:t>Happens for </a:t>
            </a:r>
            <a:r>
              <a:rPr lang="en-US" altLang="zh-CN" dirty="0" smtClean="0">
                <a:solidFill>
                  <a:schemeClr val="accent2">
                    <a:lumMod val="75000"/>
                  </a:schemeClr>
                </a:solidFill>
              </a:rPr>
              <a:t>dense </a:t>
            </a:r>
            <a:r>
              <a:rPr lang="en-US" altLang="zh-CN" dirty="0">
                <a:solidFill>
                  <a:schemeClr val="accent2">
                    <a:lumMod val="75000"/>
                  </a:schemeClr>
                </a:solidFill>
              </a:rPr>
              <a:t>feature </a:t>
            </a:r>
            <a:r>
              <a:rPr lang="en-US" altLang="zh-CN" dirty="0" smtClean="0">
                <a:solidFill>
                  <a:schemeClr val="accent2">
                    <a:lumMod val="75000"/>
                  </a:schemeClr>
                </a:solidFill>
              </a:rPr>
              <a:t>models</a:t>
            </a:r>
            <a:r>
              <a:rPr lang="en-US" altLang="zh-CN" dirty="0" smtClean="0"/>
              <a:t>, like </a:t>
            </a:r>
            <a:r>
              <a:rPr lang="en-US" altLang="zh-CN" dirty="0" smtClean="0">
                <a:solidFill>
                  <a:schemeClr val="accent2">
                    <a:lumMod val="75000"/>
                  </a:schemeClr>
                </a:solidFill>
              </a:rPr>
              <a:t>neural networks</a:t>
            </a:r>
            <a:endParaRPr lang="en-US" altLang="zh-CN" dirty="0">
              <a:solidFill>
                <a:schemeClr val="accent2">
                  <a:lumMod val="75000"/>
                </a:schemeClr>
              </a:solidFill>
            </a:endParaRPr>
          </a:p>
          <a:p>
            <a:pPr lvl="2"/>
            <a:r>
              <a:rPr lang="en-US" altLang="zh-CN" dirty="0"/>
              <a:t>Actions (R, G &amp; W) are time-consuming</a:t>
            </a:r>
          </a:p>
          <a:p>
            <a:pPr lvl="1"/>
            <a:r>
              <a:rPr lang="en-US" altLang="zh-CN" dirty="0">
                <a:solidFill>
                  <a:schemeClr val="accent2">
                    <a:lumMod val="75000"/>
                  </a:schemeClr>
                </a:solidFill>
              </a:rPr>
              <a:t>Read-overwrite</a:t>
            </a:r>
            <a:r>
              <a:rPr lang="en-US" altLang="zh-CN" dirty="0"/>
              <a:t> and </a:t>
            </a:r>
            <a:r>
              <a:rPr lang="en-US" altLang="zh-CN" dirty="0">
                <a:solidFill>
                  <a:schemeClr val="accent2">
                    <a:lumMod val="75000"/>
                  </a:schemeClr>
                </a:solidFill>
              </a:rPr>
              <a:t>write-overwrite</a:t>
            </a:r>
            <a:r>
              <a:rPr lang="en-US" altLang="zh-CN" dirty="0"/>
              <a:t> </a:t>
            </a:r>
            <a:r>
              <a:rPr lang="en-US" altLang="zh-CN" dirty="0" smtClean="0"/>
              <a:t>problems</a:t>
            </a:r>
            <a:endParaRPr lang="en-US" altLang="zh-CN" dirty="0"/>
          </a:p>
          <a:p>
            <a:pPr lvl="1"/>
            <a:endParaRPr lang="en-US" altLang="zh-CN" sz="2400" dirty="0" smtClean="0">
              <a:solidFill>
                <a:srgbClr val="FF0000"/>
              </a:solidFill>
            </a:endParaRPr>
          </a:p>
          <a:p>
            <a:endParaRPr lang="en-US" altLang="zh-CN" dirty="0" smtClean="0">
              <a:solidFill>
                <a:schemeClr val="accent2">
                  <a:lumMod val="75000"/>
                </a:schemeClr>
              </a:solidFill>
            </a:endParaRPr>
          </a:p>
          <a:p>
            <a:pPr lvl="1"/>
            <a:endParaRPr lang="en-US" altLang="zh-CN" dirty="0" smtClean="0">
              <a:solidFill>
                <a:schemeClr val="accent2">
                  <a:lumMod val="75000"/>
                </a:schemeClr>
              </a:solidFill>
            </a:endParaRPr>
          </a:p>
        </p:txBody>
      </p:sp>
      <p:sp>
        <p:nvSpPr>
          <p:cNvPr id="3" name="标题 2"/>
          <p:cNvSpPr>
            <a:spLocks noGrp="1"/>
          </p:cNvSpPr>
          <p:nvPr>
            <p:ph type="title"/>
          </p:nvPr>
        </p:nvSpPr>
        <p:spPr/>
        <p:txBody>
          <a:bodyPr/>
          <a:lstStyle/>
          <a:p>
            <a:r>
              <a:rPr lang="en-US" altLang="zh-CN" dirty="0"/>
              <a:t>Asynchronous Online Parallel Learning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sp>
        <p:nvSpPr>
          <p:cNvPr id="6" name="矩形 5"/>
          <p:cNvSpPr/>
          <p:nvPr/>
        </p:nvSpPr>
        <p:spPr bwMode="blackWhite">
          <a:xfrm>
            <a:off x="4752000" y="729000"/>
            <a:ext cx="3335952" cy="571350"/>
          </a:xfrm>
          <a:prstGeom prst="rect">
            <a:avLst/>
          </a:prstGeom>
          <a:noFill/>
          <a:ln w="28575">
            <a:solidFill>
              <a:srgbClr val="FF0000"/>
            </a:solidFill>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pic>
        <p:nvPicPr>
          <p:cNvPr id="10" name="图片 9" descr="屏幕剪辑"/>
          <p:cNvPicPr>
            <a:picLocks noChangeAspect="1"/>
          </p:cNvPicPr>
          <p:nvPr/>
        </p:nvPicPr>
        <p:blipFill rotWithShape="1">
          <a:blip r:embed="rId3">
            <a:extLst>
              <a:ext uri="{28A0092B-C50C-407E-A947-70E740481C1C}">
                <a14:useLocalDpi xmlns:a14="http://schemas.microsoft.com/office/drawing/2010/main" val="0"/>
              </a:ext>
            </a:extLst>
          </a:blip>
          <a:srcRect b="23273"/>
          <a:stretch/>
        </p:blipFill>
        <p:spPr>
          <a:xfrm>
            <a:off x="18000" y="3359298"/>
            <a:ext cx="9144000" cy="3057352"/>
          </a:xfrm>
          <a:prstGeom prst="rect">
            <a:avLst/>
          </a:prstGeom>
        </p:spPr>
      </p:pic>
      <p:sp>
        <p:nvSpPr>
          <p:cNvPr id="11" name="矩形 10"/>
          <p:cNvSpPr/>
          <p:nvPr/>
        </p:nvSpPr>
        <p:spPr bwMode="blackWhite">
          <a:xfrm>
            <a:off x="5549948" y="3359297"/>
            <a:ext cx="2736008" cy="3084703"/>
          </a:xfrm>
          <a:prstGeom prst="rect">
            <a:avLst/>
          </a:prstGeom>
          <a:noFill/>
          <a:ln w="28575">
            <a:solidFill>
              <a:srgbClr val="FF0000"/>
            </a:solidFill>
            <a:miter lim="800000"/>
            <a:headEnd/>
            <a:tailEnd/>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8" name="矩形 7"/>
          <p:cNvSpPr/>
          <p:nvPr/>
        </p:nvSpPr>
        <p:spPr>
          <a:xfrm>
            <a:off x="3087000" y="2713890"/>
            <a:ext cx="5535000" cy="707886"/>
          </a:xfrm>
          <a:prstGeom prst="rect">
            <a:avLst/>
          </a:prstGeom>
        </p:spPr>
        <p:txBody>
          <a:bodyPr wrap="square">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smtClean="0">
                <a:ln>
                  <a:noFill/>
                </a:ln>
                <a:solidFill>
                  <a:srgbClr val="FF0000"/>
                </a:solidFill>
                <a:effectLst/>
                <a:uLnTx/>
                <a:uFillTx/>
                <a:latin typeface="Arial"/>
                <a:ea typeface="宋体"/>
                <a:cs typeface="+mn-cs"/>
                <a:sym typeface="Wingdings" pitchFamily="2" charset="2"/>
              </a:rPr>
              <a:t>Not well studied before, how to deal with this problem?</a:t>
            </a:r>
          </a:p>
        </p:txBody>
      </p:sp>
      <p:sp>
        <p:nvSpPr>
          <p:cNvPr id="5" name="矩形 4"/>
          <p:cNvSpPr/>
          <p:nvPr/>
        </p:nvSpPr>
        <p:spPr>
          <a:xfrm>
            <a:off x="4416348" y="3244334"/>
            <a:ext cx="31130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srgbClr val="9999FF">
                    <a:lumMod val="75000"/>
                  </a:srgbClr>
                </a:solidFill>
                <a:effectLst/>
                <a:uLnTx/>
                <a:uFillTx/>
                <a:latin typeface="Arial"/>
                <a:ea typeface="宋体"/>
                <a:cs typeface="+mn-cs"/>
              </a:rPr>
              <a:t>√</a:t>
            </a:r>
          </a:p>
        </p:txBody>
      </p:sp>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l="58008" t="14291" r="4161" b="13409"/>
          <a:stretch/>
        </p:blipFill>
        <p:spPr>
          <a:xfrm>
            <a:off x="8054801" y="1289024"/>
            <a:ext cx="1059568" cy="1518714"/>
          </a:xfrm>
          <a:prstGeom prst="rect">
            <a:avLst/>
          </a:prstGeom>
        </p:spPr>
      </p:pic>
    </p:spTree>
    <p:extLst>
      <p:ext uri="{BB962C8B-B14F-4D97-AF65-F5344CB8AC3E}">
        <p14:creationId xmlns:p14="http://schemas.microsoft.com/office/powerpoint/2010/main" val="206050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8" dur="500"/>
                                        <p:tgtEl>
                                          <p:spTgt spid="2">
                                            <p:txEl>
                                              <p:pRg st="1" end="1"/>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1" dur="500"/>
                                        <p:tgtEl>
                                          <p:spTgt spid="2">
                                            <p:txEl>
                                              <p:pRg st="2" end="2"/>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idx="1"/>
          </p:nvPr>
        </p:nvSpPr>
        <p:spPr/>
        <p:txBody>
          <a:bodyPr/>
          <a:lstStyle/>
          <a:p>
            <a:r>
              <a:rPr lang="en-US" altLang="zh-CN" dirty="0" smtClean="0"/>
              <a:t>How threads interact with each other?</a:t>
            </a:r>
          </a:p>
          <a:p>
            <a:endParaRPr lang="zh-CN" altLang="en-US"/>
          </a:p>
        </p:txBody>
      </p:sp>
      <p:sp>
        <p:nvSpPr>
          <p:cNvPr id="6" name="标题 5"/>
          <p:cNvSpPr>
            <a:spLocks noGrp="1"/>
          </p:cNvSpPr>
          <p:nvPr>
            <p:ph type="title"/>
          </p:nvPr>
        </p:nvSpPr>
        <p:spPr/>
        <p:txBody>
          <a:bodyPr/>
          <a:lstStyle/>
          <a:p>
            <a:r>
              <a:rPr lang="en-US" altLang="zh-CN" dirty="0" smtClean="0"/>
              <a:t>Problem Analysis</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graphicFrame>
        <p:nvGraphicFramePr>
          <p:cNvPr id="8" name="表格 7"/>
          <p:cNvGraphicFramePr>
            <a:graphicFrameLocks noGrp="1"/>
          </p:cNvGraphicFramePr>
          <p:nvPr>
            <p:extLst/>
          </p:nvPr>
        </p:nvGraphicFramePr>
        <p:xfrm>
          <a:off x="1692000" y="1413750"/>
          <a:ext cx="5400000" cy="4968000"/>
        </p:xfrm>
        <a:graphic>
          <a:graphicData uri="http://schemas.openxmlformats.org/drawingml/2006/table">
            <a:tbl>
              <a:tblPr firstRow="1" firstCol="1">
                <a:tableStyleId>{93296810-A885-4BE3-A3E7-6D5BEEA58F35}</a:tableStyleId>
              </a:tblPr>
              <a:tblGrid>
                <a:gridCol w="1080000">
                  <a:extLst>
                    <a:ext uri="{9D8B030D-6E8A-4147-A177-3AD203B41FA5}">
                      <a16:colId xmlns:a16="http://schemas.microsoft.com/office/drawing/2014/main" val="1413964214"/>
                    </a:ext>
                  </a:extLst>
                </a:gridCol>
                <a:gridCol w="2160000">
                  <a:extLst>
                    <a:ext uri="{9D8B030D-6E8A-4147-A177-3AD203B41FA5}">
                      <a16:colId xmlns:a16="http://schemas.microsoft.com/office/drawing/2014/main" val="1559804043"/>
                    </a:ext>
                  </a:extLst>
                </a:gridCol>
                <a:gridCol w="2160000">
                  <a:extLst>
                    <a:ext uri="{9D8B030D-6E8A-4147-A177-3AD203B41FA5}">
                      <a16:colId xmlns:a16="http://schemas.microsoft.com/office/drawing/2014/main" val="3636154098"/>
                    </a:ext>
                  </a:extLst>
                </a:gridCol>
              </a:tblGrid>
              <a:tr h="1080000">
                <a:tc>
                  <a:txBody>
                    <a:bodyPr/>
                    <a:lstStyle/>
                    <a:p>
                      <a:pPr algn="ctr"/>
                      <a:endParaRPr lang="zh-CN" altLang="en-US" sz="3200" dirty="0"/>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Sparse</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Dense</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extLst>
                  <a:ext uri="{0D108BD9-81ED-4DB2-BD59-A6C34878D82A}">
                    <a16:rowId xmlns:a16="http://schemas.microsoft.com/office/drawing/2014/main" val="3567774237"/>
                  </a:ext>
                </a:extLst>
              </a:tr>
              <a:tr h="1944000">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Sync.</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algn="ctr"/>
                      <a:r>
                        <a:rPr lang="zh-CN" altLang="en-US" sz="720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tc>
                  <a:txBody>
                    <a:bodyPr/>
                    <a:lstStyle/>
                    <a:p>
                      <a:pPr algn="ctr"/>
                      <a:r>
                        <a:rPr lang="zh-CN" altLang="en-US" sz="720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extLst>
                  <a:ext uri="{0D108BD9-81ED-4DB2-BD59-A6C34878D82A}">
                    <a16:rowId xmlns:a16="http://schemas.microsoft.com/office/drawing/2014/main" val="259575883"/>
                  </a:ext>
                </a:extLst>
              </a:tr>
              <a:tr h="1944000">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Async.</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7200" smtClean="0">
                          <a:solidFill>
                            <a:schemeClr val="accent2">
                              <a:lumMod val="75000"/>
                            </a:schemeClr>
                          </a:solidFill>
                        </a:rPr>
                        <a:t>√</a:t>
                      </a:r>
                    </a:p>
                  </a:txBody>
                  <a:tcPr marL="109728" marR="109728" marT="54864" marB="54864" anchor="ctr"/>
                </a:tc>
                <a:tc>
                  <a:txBody>
                    <a:bodyPr/>
                    <a:lstStyle/>
                    <a:p>
                      <a:pPr algn="ctr"/>
                      <a:r>
                        <a:rPr lang="en-US" altLang="zh-CN" sz="7200" dirty="0" smtClean="0">
                          <a:solidFill>
                            <a:srgbClr val="FF0000"/>
                          </a:solidFill>
                        </a:rPr>
                        <a:t>?</a:t>
                      </a:r>
                      <a:endParaRPr lang="zh-CN" altLang="en-US" sz="7200" dirty="0">
                        <a:solidFill>
                          <a:srgbClr val="FF0000"/>
                        </a:solidFill>
                      </a:endParaRPr>
                    </a:p>
                  </a:txBody>
                  <a:tcPr marL="109728" marR="109728" marT="54864" marB="54864" anchor="ctr"/>
                </a:tc>
                <a:extLst>
                  <a:ext uri="{0D108BD9-81ED-4DB2-BD59-A6C34878D82A}">
                    <a16:rowId xmlns:a16="http://schemas.microsoft.com/office/drawing/2014/main" val="1471771236"/>
                  </a:ext>
                </a:extLst>
              </a:tr>
            </a:tbl>
          </a:graphicData>
        </a:graphic>
      </p:graphicFrame>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000" y="2754000"/>
            <a:ext cx="1395000" cy="1395000"/>
          </a:xfrm>
          <a:prstGeom prst="rect">
            <a:avLst/>
          </a:prstGeom>
          <a:solidFill>
            <a:schemeClr val="accent6">
              <a:tint val="20000"/>
            </a:schemeClr>
          </a:solidFill>
          <a:ln>
            <a:noFill/>
          </a:ln>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632" y="2754000"/>
            <a:ext cx="1395000" cy="1395000"/>
          </a:xfrm>
          <a:prstGeom prst="rect">
            <a:avLst/>
          </a:prstGeom>
          <a:solidFill>
            <a:schemeClr val="accent6">
              <a:tint val="20000"/>
            </a:schemeClr>
          </a:solidFill>
          <a:ln>
            <a:noFill/>
          </a:ln>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632" y="4791750"/>
            <a:ext cx="1395000" cy="1395000"/>
          </a:xfrm>
          <a:prstGeom prst="rect">
            <a:avLst/>
          </a:prstGeom>
          <a:solidFill>
            <a:schemeClr val="accent6">
              <a:tint val="20000"/>
            </a:schemeClr>
          </a:solidFill>
          <a:ln>
            <a:noFill/>
          </a:ln>
        </p:spPr>
      </p:pic>
      <p:sp>
        <p:nvSpPr>
          <p:cNvPr id="12" name="椭圆 7"/>
          <p:cNvSpPr>
            <a:spLocks noChangeAspect="1" noChangeArrowheads="1"/>
          </p:cNvSpPr>
          <p:nvPr/>
        </p:nvSpPr>
        <p:spPr bwMode="auto">
          <a:xfrm>
            <a:off x="5060368" y="4689000"/>
            <a:ext cx="1986632" cy="1460740"/>
          </a:xfrm>
          <a:prstGeom prst="ellipse">
            <a:avLst/>
          </a:prstGeom>
          <a:noFill/>
          <a:ln w="19050" algn="ctr">
            <a:solidFill>
              <a:srgbClr val="FF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000000"/>
                </a:solidFill>
                <a:effectLst/>
                <a:uLnTx/>
                <a:uFillTx/>
                <a:latin typeface="Arial"/>
                <a:ea typeface="宋体" pitchFamily="2" charset="-122"/>
                <a:cs typeface="+mn-cs"/>
              </a:rPr>
              <a:t>  </a:t>
            </a:r>
            <a:endParaRPr kumimoji="0" lang="zh-CN" altLang="en-US" sz="1800" b="0" i="0" u="none" strike="noStrike" kern="1200" cap="none" spc="0" normalizeH="0" baseline="0" noProof="0" dirty="0">
              <a:ln>
                <a:noFill/>
              </a:ln>
              <a:solidFill>
                <a:srgbClr val="000000"/>
              </a:solidFill>
              <a:effectLst/>
              <a:uLnTx/>
              <a:uFillTx/>
              <a:latin typeface="Arial"/>
              <a:ea typeface="宋体" pitchFamily="2" charset="-122"/>
              <a:cs typeface="+mn-cs"/>
            </a:endParaRPr>
          </a:p>
        </p:txBody>
      </p:sp>
    </p:spTree>
    <p:extLst>
      <p:ext uri="{BB962C8B-B14F-4D97-AF65-F5344CB8AC3E}">
        <p14:creationId xmlns:p14="http://schemas.microsoft.com/office/powerpoint/2010/main" val="46023758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idx="1"/>
          </p:nvPr>
        </p:nvSpPr>
        <p:spPr/>
        <p:txBody>
          <a:bodyPr/>
          <a:lstStyle/>
          <a:p>
            <a:r>
              <a:rPr lang="en-US" altLang="zh-CN" dirty="0" smtClean="0"/>
              <a:t>How threads interact with each other?</a:t>
            </a:r>
          </a:p>
          <a:p>
            <a:endParaRPr lang="zh-CN" altLang="en-US"/>
          </a:p>
        </p:txBody>
      </p:sp>
      <p:sp>
        <p:nvSpPr>
          <p:cNvPr id="6" name="标题 5"/>
          <p:cNvSpPr>
            <a:spLocks noGrp="1"/>
          </p:cNvSpPr>
          <p:nvPr>
            <p:ph type="title"/>
          </p:nvPr>
        </p:nvSpPr>
        <p:spPr/>
        <p:txBody>
          <a:bodyPr/>
          <a:lstStyle/>
          <a:p>
            <a:r>
              <a:rPr lang="en-US" altLang="zh-CN" dirty="0" smtClean="0"/>
              <a:t>Problem Analysis</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graphicFrame>
        <p:nvGraphicFramePr>
          <p:cNvPr id="8" name="表格 7"/>
          <p:cNvGraphicFramePr>
            <a:graphicFrameLocks noGrp="1"/>
          </p:cNvGraphicFramePr>
          <p:nvPr>
            <p:extLst/>
          </p:nvPr>
        </p:nvGraphicFramePr>
        <p:xfrm>
          <a:off x="1692000" y="1413750"/>
          <a:ext cx="5400000" cy="4968000"/>
        </p:xfrm>
        <a:graphic>
          <a:graphicData uri="http://schemas.openxmlformats.org/drawingml/2006/table">
            <a:tbl>
              <a:tblPr firstRow="1" firstCol="1">
                <a:tableStyleId>{93296810-A885-4BE3-A3E7-6D5BEEA58F35}</a:tableStyleId>
              </a:tblPr>
              <a:tblGrid>
                <a:gridCol w="1080000">
                  <a:extLst>
                    <a:ext uri="{9D8B030D-6E8A-4147-A177-3AD203B41FA5}">
                      <a16:colId xmlns:a16="http://schemas.microsoft.com/office/drawing/2014/main" val="1413964214"/>
                    </a:ext>
                  </a:extLst>
                </a:gridCol>
                <a:gridCol w="2160000">
                  <a:extLst>
                    <a:ext uri="{9D8B030D-6E8A-4147-A177-3AD203B41FA5}">
                      <a16:colId xmlns:a16="http://schemas.microsoft.com/office/drawing/2014/main" val="1559804043"/>
                    </a:ext>
                  </a:extLst>
                </a:gridCol>
                <a:gridCol w="2160000">
                  <a:extLst>
                    <a:ext uri="{9D8B030D-6E8A-4147-A177-3AD203B41FA5}">
                      <a16:colId xmlns:a16="http://schemas.microsoft.com/office/drawing/2014/main" val="3636154098"/>
                    </a:ext>
                  </a:extLst>
                </a:gridCol>
              </a:tblGrid>
              <a:tr h="1080000">
                <a:tc>
                  <a:txBody>
                    <a:bodyPr/>
                    <a:lstStyle/>
                    <a:p>
                      <a:pPr algn="ctr"/>
                      <a:endParaRPr lang="zh-CN" altLang="en-US" sz="3200" dirty="0"/>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Sparse</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Dense</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extLst>
                  <a:ext uri="{0D108BD9-81ED-4DB2-BD59-A6C34878D82A}">
                    <a16:rowId xmlns:a16="http://schemas.microsoft.com/office/drawing/2014/main" val="3567774237"/>
                  </a:ext>
                </a:extLst>
              </a:tr>
              <a:tr h="1944000">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Sync.</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algn="ctr"/>
                      <a:r>
                        <a:rPr lang="zh-CN" altLang="en-US" sz="720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tc>
                  <a:txBody>
                    <a:bodyPr/>
                    <a:lstStyle/>
                    <a:p>
                      <a:pPr algn="ctr"/>
                      <a:r>
                        <a:rPr lang="zh-CN" altLang="en-US" sz="720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extLst>
                  <a:ext uri="{0D108BD9-81ED-4DB2-BD59-A6C34878D82A}">
                    <a16:rowId xmlns:a16="http://schemas.microsoft.com/office/drawing/2014/main" val="259575883"/>
                  </a:ext>
                </a:extLst>
              </a:tr>
              <a:tr h="1944000">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Async.</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7200" smtClean="0">
                          <a:solidFill>
                            <a:schemeClr val="accent2">
                              <a:lumMod val="75000"/>
                            </a:schemeClr>
                          </a:solidFill>
                        </a:rPr>
                        <a:t>√</a:t>
                      </a:r>
                    </a:p>
                  </a:txBody>
                  <a:tcPr marL="109728" marR="109728" marT="54864" marB="54864" anchor="ctr"/>
                </a:tc>
                <a:tc>
                  <a:txBody>
                    <a:bodyPr/>
                    <a:lstStyle/>
                    <a:p>
                      <a:pPr algn="ctr"/>
                      <a:endParaRPr lang="zh-CN" altLang="en-US" sz="7200" dirty="0">
                        <a:solidFill>
                          <a:srgbClr val="FF0000"/>
                        </a:solidFill>
                      </a:endParaRPr>
                    </a:p>
                  </a:txBody>
                  <a:tcPr marL="109728" marR="109728" marT="54864" marB="54864" anchor="ctr"/>
                </a:tc>
                <a:extLst>
                  <a:ext uri="{0D108BD9-81ED-4DB2-BD59-A6C34878D82A}">
                    <a16:rowId xmlns:a16="http://schemas.microsoft.com/office/drawing/2014/main" val="1471771236"/>
                  </a:ext>
                </a:extLst>
              </a:tr>
            </a:tbl>
          </a:graphicData>
        </a:graphic>
      </p:graphicFrame>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000" y="2754000"/>
            <a:ext cx="1395000" cy="1395000"/>
          </a:xfrm>
          <a:prstGeom prst="rect">
            <a:avLst/>
          </a:prstGeom>
          <a:solidFill>
            <a:schemeClr val="accent6">
              <a:tint val="20000"/>
            </a:schemeClr>
          </a:solidFill>
          <a:ln>
            <a:noFill/>
          </a:ln>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632" y="2754000"/>
            <a:ext cx="1395000" cy="1395000"/>
          </a:xfrm>
          <a:prstGeom prst="rect">
            <a:avLst/>
          </a:prstGeom>
          <a:solidFill>
            <a:schemeClr val="accent6">
              <a:tint val="20000"/>
            </a:schemeClr>
          </a:solidFill>
          <a:ln>
            <a:noFill/>
          </a:ln>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632" y="4791750"/>
            <a:ext cx="1395000" cy="1395000"/>
          </a:xfrm>
          <a:prstGeom prst="rect">
            <a:avLst/>
          </a:prstGeom>
          <a:solidFill>
            <a:schemeClr val="accent6">
              <a:tint val="20000"/>
            </a:schemeClr>
          </a:solidFill>
          <a:ln>
            <a:noFill/>
          </a:ln>
        </p:spPr>
      </p:pic>
      <p:sp>
        <p:nvSpPr>
          <p:cNvPr id="2" name="矩形 1"/>
          <p:cNvSpPr/>
          <p:nvPr/>
        </p:nvSpPr>
        <p:spPr>
          <a:xfrm>
            <a:off x="5084140" y="5103591"/>
            <a:ext cx="1782860" cy="523220"/>
          </a:xfrm>
          <a:prstGeom prst="rect">
            <a:avLst/>
          </a:prstGeom>
          <a:ln>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FF0000"/>
                </a:solidFill>
                <a:effectLst/>
                <a:uLnTx/>
                <a:uFillTx/>
                <a:latin typeface="Arial"/>
                <a:ea typeface="宋体"/>
                <a:cs typeface="+mn-cs"/>
              </a:rPr>
              <a:t>AsynGrad</a:t>
            </a:r>
            <a:endParaRPr kumimoji="0" lang="zh-CN" altLang="en-US" sz="2800" b="0" i="0" u="none" strike="noStrike" kern="1200" cap="none" spc="0" normalizeH="0" baseline="0" noProof="0" dirty="0">
              <a:ln>
                <a:noFill/>
              </a:ln>
              <a:solidFill>
                <a:srgbClr val="FF0000"/>
              </a:solidFill>
              <a:effectLst/>
              <a:uLnTx/>
              <a:uFillTx/>
              <a:latin typeface="Arial"/>
              <a:ea typeface="宋体"/>
              <a:cs typeface="+mn-cs"/>
            </a:endParaRPr>
          </a:p>
        </p:txBody>
      </p:sp>
      <p:sp>
        <p:nvSpPr>
          <p:cNvPr id="13" name="矩形 12"/>
          <p:cNvSpPr/>
          <p:nvPr/>
        </p:nvSpPr>
        <p:spPr>
          <a:xfrm>
            <a:off x="7282508" y="3253517"/>
            <a:ext cx="1861492"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AsynGrad</a:t>
            </a:r>
            <a:r>
              <a:rPr kumimoji="0" lang="en-US" altLang="zh-CN" sz="2400" b="0" i="0" u="none" strike="noStrike" kern="1200" cap="none" spc="0" normalizeH="0" baseline="0" noProof="0" dirty="0">
                <a:ln>
                  <a:noFill/>
                </a:ln>
                <a:solidFill>
                  <a:srgbClr val="9999FF">
                    <a:lumMod val="75000"/>
                  </a:srgbClr>
                </a:solidFill>
                <a:effectLst/>
                <a:uLnTx/>
                <a:uFillTx/>
                <a:latin typeface="微软雅黑" panose="020B0503020204020204" pitchFamily="34" charset="-122"/>
                <a:ea typeface="微软雅黑" panose="020B0503020204020204" pitchFamily="34" charset="-122"/>
                <a:cs typeface="+mn-cs"/>
              </a:rPr>
              <a:t> aims to </a:t>
            </a:r>
            <a:endParaRPr kumimoji="0" lang="en-US" altLang="zh-CN" sz="2400" b="0" i="0" u="none" strike="noStrike" kern="1200" cap="none" spc="0" normalizeH="0" baseline="0" noProof="0" dirty="0" smtClean="0">
              <a:ln>
                <a:noFill/>
              </a:ln>
              <a:solidFill>
                <a:srgbClr val="9999FF">
                  <a:lumMod val="75000"/>
                </a:srgbClr>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srgbClr val="9999FF">
                    <a:lumMod val="75000"/>
                  </a:srgbClr>
                </a:solidFill>
                <a:effectLst/>
                <a:uLnTx/>
                <a:uFillTx/>
                <a:latin typeface="微软雅黑" panose="020B0503020204020204" pitchFamily="34" charset="-122"/>
                <a:ea typeface="微软雅黑" panose="020B0503020204020204" pitchFamily="34" charset="-122"/>
                <a:cs typeface="+mn-cs"/>
              </a:rPr>
              <a:t>solve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gradient </a:t>
            </a:r>
            <a:r>
              <a:rPr kumimoji="0" lang="en-US" altLang="zh-CN" sz="2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error case</a:t>
            </a:r>
          </a:p>
        </p:txBody>
      </p:sp>
    </p:spTree>
    <p:extLst>
      <p:ext uri="{BB962C8B-B14F-4D97-AF65-F5344CB8AC3E}">
        <p14:creationId xmlns:p14="http://schemas.microsoft.com/office/powerpoint/2010/main" val="328562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6"/>
          <p:cNvSpPr>
            <a:spLocks noGrp="1"/>
          </p:cNvSpPr>
          <p:nvPr>
            <p:ph idx="1"/>
          </p:nvPr>
        </p:nvSpPr>
        <p:spPr/>
        <p:txBody>
          <a:bodyPr/>
          <a:lstStyle/>
          <a:p>
            <a:r>
              <a:rPr lang="en-US" altLang="zh-CN" dirty="0" smtClean="0"/>
              <a:t>How threads interact with each other?</a:t>
            </a:r>
          </a:p>
          <a:p>
            <a:endParaRPr lang="zh-CN" altLang="en-US"/>
          </a:p>
        </p:txBody>
      </p:sp>
      <p:sp>
        <p:nvSpPr>
          <p:cNvPr id="6" name="标题 5"/>
          <p:cNvSpPr>
            <a:spLocks noGrp="1"/>
          </p:cNvSpPr>
          <p:nvPr>
            <p:ph type="title"/>
          </p:nvPr>
        </p:nvSpPr>
        <p:spPr/>
        <p:txBody>
          <a:bodyPr/>
          <a:lstStyle/>
          <a:p>
            <a:r>
              <a:rPr lang="en-US" altLang="zh-CN" dirty="0" smtClean="0"/>
              <a:t>Problem Analysis</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graphicFrame>
        <p:nvGraphicFramePr>
          <p:cNvPr id="8" name="表格 7"/>
          <p:cNvGraphicFramePr>
            <a:graphicFrameLocks noGrp="1"/>
          </p:cNvGraphicFramePr>
          <p:nvPr>
            <p:extLst/>
          </p:nvPr>
        </p:nvGraphicFramePr>
        <p:xfrm>
          <a:off x="1692000" y="1413750"/>
          <a:ext cx="5400000" cy="4968000"/>
        </p:xfrm>
        <a:graphic>
          <a:graphicData uri="http://schemas.openxmlformats.org/drawingml/2006/table">
            <a:tbl>
              <a:tblPr firstRow="1" firstCol="1">
                <a:tableStyleId>{93296810-A885-4BE3-A3E7-6D5BEEA58F35}</a:tableStyleId>
              </a:tblPr>
              <a:tblGrid>
                <a:gridCol w="1080000">
                  <a:extLst>
                    <a:ext uri="{9D8B030D-6E8A-4147-A177-3AD203B41FA5}">
                      <a16:colId xmlns:a16="http://schemas.microsoft.com/office/drawing/2014/main" val="1413964214"/>
                    </a:ext>
                  </a:extLst>
                </a:gridCol>
                <a:gridCol w="2160000">
                  <a:extLst>
                    <a:ext uri="{9D8B030D-6E8A-4147-A177-3AD203B41FA5}">
                      <a16:colId xmlns:a16="http://schemas.microsoft.com/office/drawing/2014/main" val="1559804043"/>
                    </a:ext>
                  </a:extLst>
                </a:gridCol>
                <a:gridCol w="2160000">
                  <a:extLst>
                    <a:ext uri="{9D8B030D-6E8A-4147-A177-3AD203B41FA5}">
                      <a16:colId xmlns:a16="http://schemas.microsoft.com/office/drawing/2014/main" val="3636154098"/>
                    </a:ext>
                  </a:extLst>
                </a:gridCol>
              </a:tblGrid>
              <a:tr h="1080000">
                <a:tc>
                  <a:txBody>
                    <a:bodyPr/>
                    <a:lstStyle/>
                    <a:p>
                      <a:pPr algn="ctr"/>
                      <a:endParaRPr lang="zh-CN" altLang="en-US" sz="3200" dirty="0"/>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Sparse</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Dense</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anchor="ctr">
                    <a:solidFill>
                      <a:schemeClr val="accent6">
                        <a:lumMod val="40000"/>
                        <a:lumOff val="60000"/>
                      </a:schemeClr>
                    </a:solidFill>
                  </a:tcPr>
                </a:tc>
                <a:extLst>
                  <a:ext uri="{0D108BD9-81ED-4DB2-BD59-A6C34878D82A}">
                    <a16:rowId xmlns:a16="http://schemas.microsoft.com/office/drawing/2014/main" val="3567774237"/>
                  </a:ext>
                </a:extLst>
              </a:tr>
              <a:tr h="1944000">
                <a:tc>
                  <a:txBody>
                    <a:bodyPr/>
                    <a:lstStyle/>
                    <a:p>
                      <a:pPr algn="ctr"/>
                      <a:r>
                        <a:rPr lang="en-US" altLang="zh-CN" sz="3200" dirty="0" smtClean="0">
                          <a:solidFill>
                            <a:schemeClr val="accent2">
                              <a:lumMod val="75000"/>
                            </a:schemeClr>
                          </a:solidFill>
                          <a:latin typeface="微软雅黑" panose="020B0503020204020204" pitchFamily="34" charset="-122"/>
                          <a:ea typeface="微软雅黑" panose="020B0503020204020204" pitchFamily="34" charset="-122"/>
                        </a:rPr>
                        <a:t>Sync.</a:t>
                      </a:r>
                      <a:endParaRPr lang="zh-CN" altLang="en-US" sz="3200">
                        <a:solidFill>
                          <a:schemeClr val="accent2">
                            <a:lumMod val="75000"/>
                          </a:schemeClr>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algn="ctr"/>
                      <a:r>
                        <a:rPr lang="zh-CN" altLang="en-US" sz="720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tc>
                  <a:txBody>
                    <a:bodyPr/>
                    <a:lstStyle/>
                    <a:p>
                      <a:pPr algn="ctr"/>
                      <a:r>
                        <a:rPr lang="zh-CN" altLang="en-US" sz="7200" smtClean="0">
                          <a:solidFill>
                            <a:schemeClr val="accent2">
                              <a:lumMod val="75000"/>
                            </a:schemeClr>
                          </a:solidFill>
                        </a:rPr>
                        <a:t>√</a:t>
                      </a:r>
                      <a:endParaRPr lang="zh-CN" altLang="en-US" sz="7200">
                        <a:solidFill>
                          <a:schemeClr val="accent2">
                            <a:lumMod val="75000"/>
                          </a:schemeClr>
                        </a:solidFill>
                      </a:endParaRPr>
                    </a:p>
                  </a:txBody>
                  <a:tcPr marL="109728" marR="109728" marT="54864" marB="54864" anchor="ctr"/>
                </a:tc>
                <a:extLst>
                  <a:ext uri="{0D108BD9-81ED-4DB2-BD59-A6C34878D82A}">
                    <a16:rowId xmlns:a16="http://schemas.microsoft.com/office/drawing/2014/main" val="259575883"/>
                  </a:ext>
                </a:extLst>
              </a:tr>
              <a:tr h="1944000">
                <a:tc>
                  <a:txBody>
                    <a:bodyPr/>
                    <a:lstStyle/>
                    <a:p>
                      <a:pPr algn="ctr"/>
                      <a:r>
                        <a:rPr lang="en-US" altLang="zh-CN" sz="3200" dirty="0" smtClean="0">
                          <a:solidFill>
                            <a:srgbClr val="FF0000"/>
                          </a:solidFill>
                          <a:latin typeface="微软雅黑" panose="020B0503020204020204" pitchFamily="34" charset="-122"/>
                          <a:ea typeface="微软雅黑" panose="020B0503020204020204" pitchFamily="34" charset="-122"/>
                        </a:rPr>
                        <a:t>Async.</a:t>
                      </a:r>
                      <a:endParaRPr lang="zh-CN" altLang="en-US" sz="3200">
                        <a:solidFill>
                          <a:srgbClr val="FF0000"/>
                        </a:solidFill>
                        <a:latin typeface="微软雅黑" panose="020B0503020204020204" pitchFamily="34" charset="-122"/>
                        <a:ea typeface="微软雅黑" panose="020B0503020204020204" pitchFamily="34" charset="-122"/>
                      </a:endParaRPr>
                    </a:p>
                  </a:txBody>
                  <a:tcPr marL="109728" marR="109728" marT="54864" marB="54864" vert="vert27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7200" smtClean="0">
                          <a:solidFill>
                            <a:schemeClr val="accent2">
                              <a:lumMod val="75000"/>
                            </a:schemeClr>
                          </a:solidFill>
                        </a:rPr>
                        <a:t>√</a:t>
                      </a:r>
                    </a:p>
                  </a:txBody>
                  <a:tcPr marL="109728" marR="109728" marT="54864" marB="54864" anchor="ctr"/>
                </a:tc>
                <a:tc>
                  <a:txBody>
                    <a:bodyPr/>
                    <a:lstStyle/>
                    <a:p>
                      <a:pPr algn="ctr"/>
                      <a:endParaRPr lang="zh-CN" altLang="en-US" sz="7200" dirty="0">
                        <a:solidFill>
                          <a:srgbClr val="FF0000"/>
                        </a:solidFill>
                      </a:endParaRPr>
                    </a:p>
                  </a:txBody>
                  <a:tcPr marL="109728" marR="109728" marT="54864" marB="54864" anchor="ctr"/>
                </a:tc>
                <a:extLst>
                  <a:ext uri="{0D108BD9-81ED-4DB2-BD59-A6C34878D82A}">
                    <a16:rowId xmlns:a16="http://schemas.microsoft.com/office/drawing/2014/main" val="1471771236"/>
                  </a:ext>
                </a:extLst>
              </a:tr>
            </a:tbl>
          </a:graphicData>
        </a:graphic>
      </p:graphicFrame>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7000" y="2754000"/>
            <a:ext cx="1395000" cy="1395000"/>
          </a:xfrm>
          <a:prstGeom prst="rect">
            <a:avLst/>
          </a:prstGeom>
          <a:solidFill>
            <a:schemeClr val="accent6">
              <a:tint val="20000"/>
            </a:schemeClr>
          </a:solidFill>
          <a:ln>
            <a:noFill/>
          </a:ln>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632" y="2754000"/>
            <a:ext cx="1395000" cy="1395000"/>
          </a:xfrm>
          <a:prstGeom prst="rect">
            <a:avLst/>
          </a:prstGeom>
          <a:solidFill>
            <a:schemeClr val="accent6">
              <a:tint val="20000"/>
            </a:schemeClr>
          </a:solidFill>
          <a:ln>
            <a:noFill/>
          </a:ln>
        </p:spPr>
      </p:pic>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3632" y="4791750"/>
            <a:ext cx="1395000" cy="1395000"/>
          </a:xfrm>
          <a:prstGeom prst="rect">
            <a:avLst/>
          </a:prstGeom>
          <a:solidFill>
            <a:schemeClr val="accent6">
              <a:tint val="20000"/>
            </a:schemeClr>
          </a:solidFill>
          <a:ln>
            <a:noFill/>
          </a:ln>
        </p:spPr>
      </p:pic>
      <p:sp>
        <p:nvSpPr>
          <p:cNvPr id="2" name="矩形 1"/>
          <p:cNvSpPr/>
          <p:nvPr/>
        </p:nvSpPr>
        <p:spPr>
          <a:xfrm>
            <a:off x="5084140" y="5103591"/>
            <a:ext cx="1782860" cy="523220"/>
          </a:xfrm>
          <a:prstGeom prst="rect">
            <a:avLst/>
          </a:prstGeom>
          <a:ln>
            <a:solidFill>
              <a:srgbClr val="FF0000"/>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FF0000"/>
                </a:solidFill>
                <a:effectLst/>
                <a:uLnTx/>
                <a:uFillTx/>
                <a:latin typeface="Arial"/>
                <a:ea typeface="宋体"/>
                <a:cs typeface="+mn-cs"/>
              </a:rPr>
              <a:t>AsynGrad</a:t>
            </a:r>
            <a:endParaRPr kumimoji="0" lang="zh-CN" altLang="en-US" sz="2800" b="0" i="0" u="none" strike="noStrike" kern="1200" cap="none" spc="0" normalizeH="0" baseline="0" noProof="0" dirty="0">
              <a:ln>
                <a:noFill/>
              </a:ln>
              <a:solidFill>
                <a:srgbClr val="FF0000"/>
              </a:solidFill>
              <a:effectLst/>
              <a:uLnTx/>
              <a:uFillTx/>
              <a:latin typeface="Arial"/>
              <a:ea typeface="宋体"/>
              <a:cs typeface="+mn-cs"/>
            </a:endParaRPr>
          </a:p>
        </p:txBody>
      </p:sp>
      <p:sp>
        <p:nvSpPr>
          <p:cNvPr id="13" name="矩形 12"/>
          <p:cNvSpPr/>
          <p:nvPr/>
        </p:nvSpPr>
        <p:spPr>
          <a:xfrm>
            <a:off x="7221376" y="4284000"/>
            <a:ext cx="234562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srgbClr val="9999FF">
                    <a:lumMod val="75000"/>
                  </a:srgbClr>
                </a:solidFill>
                <a:effectLst/>
                <a:uLnTx/>
                <a:uFillTx/>
                <a:latin typeface="微软雅黑" panose="020B0503020204020204" pitchFamily="34" charset="-122"/>
                <a:ea typeface="微软雅黑" panose="020B0503020204020204" pitchFamily="34" charset="-122"/>
                <a:cs typeface="+mn-cs"/>
              </a:rPr>
              <a:t>This is our proposal</a:t>
            </a:r>
            <a:endParaRPr kumimoji="0" lang="en-US" altLang="zh-CN" sz="2400" b="0" i="0" u="none" strike="noStrike" kern="1200" cap="none" spc="0" normalizeH="0" baseline="0" noProof="0" dirty="0">
              <a:ln>
                <a:noFill/>
              </a:ln>
              <a:solidFill>
                <a:srgbClr val="9999FF">
                  <a:lumMod val="75000"/>
                </a:srgbClr>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0321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dirty="0" smtClean="0">
                <a:solidFill>
                  <a:schemeClr val="accent2">
                    <a:lumMod val="75000"/>
                  </a:schemeClr>
                </a:solidFill>
              </a:rPr>
              <a:t>Gradient error has two aspects</a:t>
            </a:r>
          </a:p>
          <a:p>
            <a:pPr lvl="1"/>
            <a:r>
              <a:rPr lang="en-US" altLang="zh-CN" dirty="0">
                <a:solidFill>
                  <a:srgbClr val="FF0000"/>
                </a:solidFill>
              </a:rPr>
              <a:t>H</a:t>
            </a:r>
            <a:r>
              <a:rPr lang="en-US" altLang="zh-CN" dirty="0" smtClean="0">
                <a:solidFill>
                  <a:srgbClr val="FF0000"/>
                </a:solidFill>
              </a:rPr>
              <a:t>ow many </a:t>
            </a:r>
            <a:r>
              <a:rPr lang="en-US" altLang="zh-CN" dirty="0" smtClean="0"/>
              <a:t>of the gradients are wrong?</a:t>
            </a:r>
          </a:p>
          <a:p>
            <a:pPr lvl="1"/>
            <a:r>
              <a:rPr lang="en-US" altLang="zh-CN" dirty="0" smtClean="0">
                <a:solidFill>
                  <a:srgbClr val="FF0000"/>
                </a:solidFill>
              </a:rPr>
              <a:t>How wrong </a:t>
            </a:r>
            <a:r>
              <a:rPr lang="en-US" altLang="zh-CN" dirty="0" smtClean="0"/>
              <a:t>are they?</a:t>
            </a:r>
          </a:p>
        </p:txBody>
      </p:sp>
      <p:sp>
        <p:nvSpPr>
          <p:cNvPr id="3" name="标题 2"/>
          <p:cNvSpPr>
            <a:spLocks noGrp="1"/>
          </p:cNvSpPr>
          <p:nvPr>
            <p:ph type="title"/>
          </p:nvPr>
        </p:nvSpPr>
        <p:spPr/>
        <p:txBody>
          <a:bodyPr/>
          <a:lstStyle/>
          <a:p>
            <a:r>
              <a:rPr lang="en-US" altLang="zh-CN" dirty="0" smtClean="0"/>
              <a:t>Review of Gradient Error Case</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1" y="2484000"/>
            <a:ext cx="8708119" cy="3555000"/>
          </a:xfrm>
          <a:prstGeom prst="rect">
            <a:avLst/>
          </a:prstGeom>
        </p:spPr>
      </p:pic>
    </p:spTree>
    <p:extLst>
      <p:ext uri="{BB962C8B-B14F-4D97-AF65-F5344CB8AC3E}">
        <p14:creationId xmlns:p14="http://schemas.microsoft.com/office/powerpoint/2010/main" val="223395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屏幕剪辑"/>
          <p:cNvPicPr>
            <a:picLocks noChangeAspect="1"/>
          </p:cNvPicPr>
          <p:nvPr/>
        </p:nvPicPr>
        <p:blipFill rotWithShape="1">
          <a:blip r:embed="rId2">
            <a:extLst>
              <a:ext uri="{28A0092B-C50C-407E-A947-70E740481C1C}">
                <a14:useLocalDpi xmlns:a14="http://schemas.microsoft.com/office/drawing/2010/main" val="0"/>
              </a:ext>
            </a:extLst>
          </a:blip>
          <a:srcRect b="24723"/>
          <a:stretch/>
        </p:blipFill>
        <p:spPr>
          <a:xfrm>
            <a:off x="399987" y="1652938"/>
            <a:ext cx="8127000" cy="2665947"/>
          </a:xfrm>
          <a:prstGeom prst="rect">
            <a:avLst/>
          </a:prstGeom>
        </p:spPr>
      </p:pic>
      <p:sp>
        <p:nvSpPr>
          <p:cNvPr id="2" name="内容占位符 1"/>
          <p:cNvSpPr>
            <a:spLocks noGrp="1"/>
          </p:cNvSpPr>
          <p:nvPr>
            <p:ph idx="1"/>
          </p:nvPr>
        </p:nvSpPr>
        <p:spPr/>
        <p:txBody>
          <a:bodyPr/>
          <a:lstStyle/>
          <a:p>
            <a:r>
              <a:rPr lang="en-US" altLang="zh-CN" dirty="0">
                <a:solidFill>
                  <a:schemeClr val="accent2">
                    <a:lumMod val="75000"/>
                  </a:schemeClr>
                </a:solidFill>
              </a:rPr>
              <a:t>Gradient error </a:t>
            </a:r>
            <a:r>
              <a:rPr lang="en-US" altLang="zh-CN">
                <a:solidFill>
                  <a:schemeClr val="accent2">
                    <a:lumMod val="75000"/>
                  </a:schemeClr>
                </a:solidFill>
              </a:rPr>
              <a:t>is </a:t>
            </a:r>
            <a:r>
              <a:rPr lang="en-US" altLang="zh-CN" smtClean="0">
                <a:solidFill>
                  <a:srgbClr val="FF0000"/>
                </a:solidFill>
              </a:rPr>
              <a:t>very common</a:t>
            </a:r>
            <a:r>
              <a:rPr lang="en-US" altLang="zh-CN" smtClean="0">
                <a:solidFill>
                  <a:schemeClr val="accent2">
                    <a:lumMod val="75000"/>
                  </a:schemeClr>
                </a:solidFill>
              </a:rPr>
              <a:t> </a:t>
            </a:r>
            <a:r>
              <a:rPr lang="en-US" altLang="zh-CN" dirty="0">
                <a:solidFill>
                  <a:schemeClr val="accent2">
                    <a:lumMod val="75000"/>
                  </a:schemeClr>
                </a:solidFill>
              </a:rPr>
              <a:t>in asynchronous training of neural </a:t>
            </a:r>
            <a:r>
              <a:rPr lang="en-US" altLang="zh-CN" dirty="0" smtClean="0">
                <a:solidFill>
                  <a:schemeClr val="accent2">
                    <a:lumMod val="75000"/>
                  </a:schemeClr>
                </a:solidFill>
              </a:rPr>
              <a:t>networks </a:t>
            </a:r>
            <a:r>
              <a:rPr lang="en-US" altLang="zh-CN" b="0" dirty="0" smtClean="0"/>
              <a:t>in real-world tasks</a:t>
            </a:r>
            <a:endParaRPr lang="en-US" altLang="zh-CN" b="0" dirty="0"/>
          </a:p>
        </p:txBody>
      </p:sp>
      <p:sp>
        <p:nvSpPr>
          <p:cNvPr id="3" name="标题 2"/>
          <p:cNvSpPr>
            <a:spLocks noGrp="1"/>
          </p:cNvSpPr>
          <p:nvPr>
            <p:ph type="title"/>
          </p:nvPr>
        </p:nvSpPr>
        <p:spPr/>
        <p:txBody>
          <a:bodyPr/>
          <a:lstStyle/>
          <a:p>
            <a:r>
              <a:rPr lang="af-ZA" altLang="zh-CN" smtClean="0"/>
              <a:t>Experimental Observations</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srgbClr val="000000"/>
                </a:solidFill>
                <a:effectLst/>
                <a:uLnTx/>
                <a:uFillTx/>
                <a:latin typeface="Arial Black"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zh-CN" altLang="en-US" sz="1200" b="0" i="0" u="none" strike="noStrike" kern="1200" cap="none" spc="0" normalizeH="0" baseline="0" noProof="0">
              <a:ln>
                <a:noFill/>
              </a:ln>
              <a:solidFill>
                <a:srgbClr val="000000"/>
              </a:solidFill>
              <a:effectLst/>
              <a:uLnTx/>
              <a:uFillTx/>
              <a:latin typeface="Arial Black" pitchFamily="34" charset="0"/>
              <a:ea typeface="宋体" pitchFamily="2" charset="-122"/>
              <a:cs typeface="+mn-cs"/>
            </a:endParaRPr>
          </a:p>
        </p:txBody>
      </p:sp>
      <p:pic>
        <p:nvPicPr>
          <p:cNvPr id="5" name="图片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73" y="4573579"/>
            <a:ext cx="8172000" cy="2112727"/>
          </a:xfrm>
          <a:prstGeom prst="rect">
            <a:avLst/>
          </a:prstGeom>
        </p:spPr>
      </p:pic>
      <p:sp>
        <p:nvSpPr>
          <p:cNvPr id="9" name="矩形 8"/>
          <p:cNvSpPr/>
          <p:nvPr/>
        </p:nvSpPr>
        <p:spPr bwMode="blackWhite">
          <a:xfrm>
            <a:off x="5337000" y="1629000"/>
            <a:ext cx="2430000" cy="2689886"/>
          </a:xfrm>
          <a:prstGeom prst="rect">
            <a:avLst/>
          </a:prstGeom>
          <a:noFill/>
          <a:ln w="28575">
            <a:solidFill>
              <a:srgbClr val="FF0000"/>
            </a:solidFill>
            <a:miter lim="800000"/>
            <a:headEnd/>
            <a:tailEnd/>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sp>
        <p:nvSpPr>
          <p:cNvPr id="8" name="矩形 7"/>
          <p:cNvSpPr/>
          <p:nvPr/>
        </p:nvSpPr>
        <p:spPr bwMode="blackWhite">
          <a:xfrm>
            <a:off x="117000" y="4464000"/>
            <a:ext cx="8280000" cy="2295000"/>
          </a:xfrm>
          <a:prstGeom prst="rect">
            <a:avLst/>
          </a:prstGeom>
          <a:noFill/>
          <a:ln w="28575">
            <a:solidFill>
              <a:srgbClr val="FF0000"/>
            </a:solidFill>
            <a:miter lim="800000"/>
            <a:headEnd/>
            <a:tailEnd/>
          </a:ln>
          <a:ex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宋体"/>
              <a:cs typeface="+mn-cs"/>
            </a:endParaRPr>
          </a:p>
        </p:txBody>
      </p:sp>
    </p:spTree>
    <p:extLst>
      <p:ext uri="{BB962C8B-B14F-4D97-AF65-F5344CB8AC3E}">
        <p14:creationId xmlns:p14="http://schemas.microsoft.com/office/powerpoint/2010/main" val="51716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设计的模板">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blackWhite">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a:spPr>
      <a:bodyPr/>
      <a:lstStyle>
        <a:defPPr>
          <a:defRPr/>
        </a:defPPr>
      </a:lstStyle>
    </a:sp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孙栩模板</Template>
  <TotalTime>11856</TotalTime>
  <Words>9657</Words>
  <Application>Microsoft Office PowerPoint</Application>
  <PresentationFormat>全屏显示(4:3)</PresentationFormat>
  <Paragraphs>2021</Paragraphs>
  <Slides>199</Slides>
  <Notes>17</Notes>
  <HiddenSlides>0</HiddenSlides>
  <MMClips>0</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1</vt:i4>
      </vt:variant>
      <vt:variant>
        <vt:lpstr>幻灯片标题</vt:lpstr>
      </vt:variant>
      <vt:variant>
        <vt:i4>199</vt:i4>
      </vt:variant>
    </vt:vector>
  </HeadingPairs>
  <TitlesOfParts>
    <vt:vector size="221" baseType="lpstr">
      <vt:lpstr>Adobe 繁黑體 Std B</vt:lpstr>
      <vt:lpstr>Kartika</vt:lpstr>
      <vt:lpstr>Yu Gothic UI Semibold</vt:lpstr>
      <vt:lpstr>Yu Mincho Light</vt:lpstr>
      <vt:lpstr>黑体</vt:lpstr>
      <vt:lpstr>宋体</vt:lpstr>
      <vt:lpstr>微软雅黑</vt:lpstr>
      <vt:lpstr>微软雅黑 Light</vt:lpstr>
      <vt:lpstr>Arial</vt:lpstr>
      <vt:lpstr>Arial Black</vt:lpstr>
      <vt:lpstr>Calibri</vt:lpstr>
      <vt:lpstr>Cambria Math</vt:lpstr>
      <vt:lpstr>Helvetica</vt:lpstr>
      <vt:lpstr>Kristen ITC</vt:lpstr>
      <vt:lpstr>Segoe Print</vt:lpstr>
      <vt:lpstr>Segoe UI Emoji</vt:lpstr>
      <vt:lpstr>Segoe UI Historic</vt:lpstr>
      <vt:lpstr>Times New Roman</vt:lpstr>
      <vt:lpstr>Verdana</vt:lpstr>
      <vt:lpstr>Wingdings</vt:lpstr>
      <vt:lpstr>设计的模板</vt:lpstr>
      <vt:lpstr>Equation</vt:lpstr>
      <vt:lpstr>Methods and Theories for     Large-scale Structured Prediction</vt:lpstr>
      <vt:lpstr>Content And Lecturer</vt:lpstr>
      <vt:lpstr>Content And Lecturer</vt:lpstr>
      <vt:lpstr>Models and Regularization for Large-scale Structured Prediction</vt:lpstr>
      <vt:lpstr>Outline</vt:lpstr>
      <vt:lpstr>Outline</vt:lpstr>
      <vt:lpstr>What Is Structured Prediction/Classification?</vt:lpstr>
      <vt:lpstr>Why Structured Prediction?</vt:lpstr>
      <vt:lpstr>Why Structured Prediction?</vt:lpstr>
      <vt:lpstr>Why Structured Prediction?</vt:lpstr>
      <vt:lpstr>Why Structured Prediction?</vt:lpstr>
      <vt:lpstr>Outline</vt:lpstr>
      <vt:lpstr>Outline</vt:lpstr>
      <vt:lpstr>Conditional Random Fields (CRFs)</vt:lpstr>
      <vt:lpstr>Conditional Random Fields (CRFs)</vt:lpstr>
      <vt:lpstr>Structured Perceptron</vt:lpstr>
      <vt:lpstr>Structured Perceptron</vt:lpstr>
      <vt:lpstr>Structured Perceptron</vt:lpstr>
      <vt:lpstr>For Large-scale Structured Prediction</vt:lpstr>
      <vt:lpstr>For Large-scale Structured Prediction</vt:lpstr>
      <vt:lpstr>Probabilistic Perceptron (SAPO)</vt:lpstr>
      <vt:lpstr>Probabilistic Perceptron (SAPO)</vt:lpstr>
      <vt:lpstr>Probabilistic Perceptron (SAPO)</vt:lpstr>
      <vt:lpstr>Probabilistic Perceptron (SAPO)</vt:lpstr>
      <vt:lpstr>Probabilistic Perceptron (SAPO)</vt:lpstr>
      <vt:lpstr>Probabilistic Perceptron (SAPO)</vt:lpstr>
      <vt:lpstr>For Large-scale Structured Prediction</vt:lpstr>
      <vt:lpstr>Outline</vt:lpstr>
      <vt:lpstr>Outline</vt:lpstr>
      <vt:lpstr>Motivation</vt:lpstr>
      <vt:lpstr>Motivation</vt:lpstr>
      <vt:lpstr>Motivation</vt:lpstr>
      <vt:lpstr>Motivation</vt:lpstr>
      <vt:lpstr>Motivation</vt:lpstr>
      <vt:lpstr>Motivation</vt:lpstr>
      <vt:lpstr>Motivation</vt:lpstr>
      <vt:lpstr>Challenges</vt:lpstr>
      <vt:lpstr>Latent-dynamic CRFs</vt:lpstr>
      <vt:lpstr>Latent-dynamic CRFs</vt:lpstr>
      <vt:lpstr>Latent-dynamic CRFs</vt:lpstr>
      <vt:lpstr>For Large-scale Structured Prediction</vt:lpstr>
      <vt:lpstr>Latent Variable Perceptron</vt:lpstr>
      <vt:lpstr>Latent Variable Perceptron</vt:lpstr>
      <vt:lpstr>Latent Variable Perceptron</vt:lpstr>
      <vt:lpstr>Latent Variable Perceptron</vt:lpstr>
      <vt:lpstr>Latent Variable Perceptron</vt:lpstr>
      <vt:lpstr>Latent Variable Perceptron</vt:lpstr>
      <vt:lpstr>Latent Variable Perceptron</vt:lpstr>
      <vt:lpstr>Latent Variable Perceptron</vt:lpstr>
      <vt:lpstr>Latent Variable Perceptron</vt:lpstr>
      <vt:lpstr>Latent Variable Perceptron</vt:lpstr>
      <vt:lpstr>Latent Variable Perceptron</vt:lpstr>
      <vt:lpstr>Latent Variable Perceptron</vt:lpstr>
      <vt:lpstr>Latent Variable Perceptron</vt:lpstr>
      <vt:lpstr>Latent Variable Perceptron</vt:lpstr>
      <vt:lpstr>For Large-scale Structured Prediction</vt:lpstr>
      <vt:lpstr>Outline</vt:lpstr>
      <vt:lpstr>Outline</vt:lpstr>
      <vt:lpstr>Motivation</vt:lpstr>
      <vt:lpstr>Neural Network</vt:lpstr>
      <vt:lpstr>Recursive Neural Network</vt:lpstr>
      <vt:lpstr>Recurrent Neural Network (RNN)</vt:lpstr>
      <vt:lpstr>Recurrent Neural Network (RNN)</vt:lpstr>
      <vt:lpstr>Long Short-term Memory (LSTM)</vt:lpstr>
      <vt:lpstr>Introduction of Gates</vt:lpstr>
      <vt:lpstr>Introduction of Gates</vt:lpstr>
      <vt:lpstr>Introduction of Gates</vt:lpstr>
      <vt:lpstr>Introduction of Gates</vt:lpstr>
      <vt:lpstr>Long Short-term Memory (LSTM)</vt:lpstr>
      <vt:lpstr>Refinement of LSTM</vt:lpstr>
      <vt:lpstr>Refinement of LSTM</vt:lpstr>
      <vt:lpstr>Refinement of LSTM</vt:lpstr>
      <vt:lpstr>More recent development</vt:lpstr>
      <vt:lpstr>More recent development</vt:lpstr>
      <vt:lpstr>Structured Neural Network in Machine Translation</vt:lpstr>
      <vt:lpstr>For Large-Scale Structured Prediction</vt:lpstr>
      <vt:lpstr>Motivation</vt:lpstr>
      <vt:lpstr>For Large-Scale Structured Prediction</vt:lpstr>
      <vt:lpstr>Problem Analysis</vt:lpstr>
      <vt:lpstr>Parallel Training</vt:lpstr>
      <vt:lpstr>Model Types</vt:lpstr>
      <vt:lpstr>Problem Analysis</vt:lpstr>
      <vt:lpstr>Problem Analysis</vt:lpstr>
      <vt:lpstr>Synchronous Online Parallel Training</vt:lpstr>
      <vt:lpstr>Synchronous Online Parallel Training</vt:lpstr>
      <vt:lpstr>Problem Analysis</vt:lpstr>
      <vt:lpstr>Problem Analysis</vt:lpstr>
      <vt:lpstr>Problem Analysis</vt:lpstr>
      <vt:lpstr>Asynchronous Online Parallel Training</vt:lpstr>
      <vt:lpstr>Asynchronous Online Parallel Training</vt:lpstr>
      <vt:lpstr>Problem Analysis</vt:lpstr>
      <vt:lpstr>Problem Analysis</vt:lpstr>
      <vt:lpstr>Problem Analysis</vt:lpstr>
      <vt:lpstr>Asynchronous Online Parallel Learning</vt:lpstr>
      <vt:lpstr>Problem Analysis</vt:lpstr>
      <vt:lpstr>Problem Analysis</vt:lpstr>
      <vt:lpstr>Problem Analysis</vt:lpstr>
      <vt:lpstr>Review of Gradient Error Case</vt:lpstr>
      <vt:lpstr>Experimental Observations</vt:lpstr>
      <vt:lpstr>Experimental Observations</vt:lpstr>
      <vt:lpstr>Our Theoretical Analysis</vt:lpstr>
      <vt:lpstr>Our Theoretical Analysis</vt:lpstr>
      <vt:lpstr>AsynGrad</vt:lpstr>
      <vt:lpstr>Experiments on LSTM</vt:lpstr>
      <vt:lpstr>Experiments on LSTM</vt:lpstr>
      <vt:lpstr>Experiments on LSTM</vt:lpstr>
      <vt:lpstr>AsynGrad: A General-Purpose Solution</vt:lpstr>
      <vt:lpstr>Experiments on Dense-CRF</vt:lpstr>
      <vt:lpstr>Problem Analysis</vt:lpstr>
      <vt:lpstr>AsynGrad</vt:lpstr>
      <vt:lpstr>PowerPoint 演示文稿</vt:lpstr>
      <vt:lpstr>Outline</vt:lpstr>
      <vt:lpstr>Overfitting</vt:lpstr>
      <vt:lpstr>Weight Regularization</vt:lpstr>
      <vt:lpstr>Structure Regularization</vt:lpstr>
      <vt:lpstr>Illustration</vt:lpstr>
      <vt:lpstr>Structure Regularization</vt:lpstr>
      <vt:lpstr>Structure Regularization</vt:lpstr>
      <vt:lpstr>Structure Regularization</vt:lpstr>
      <vt:lpstr>Structure Regularization</vt:lpstr>
      <vt:lpstr>Theoretical Analysis: Overfitting Risk</vt:lpstr>
      <vt:lpstr>Theoretical Analysis: Overfitting Risk</vt:lpstr>
      <vt:lpstr>Theoretical Analysis: Overfitting Risk</vt:lpstr>
      <vt:lpstr>Theoretical Analysis: Overfitting Risk</vt:lpstr>
      <vt:lpstr>Theoretical Analysis: Overfitting Risk</vt:lpstr>
      <vt:lpstr>Theoretical Analysis: Overfitting Risk</vt:lpstr>
      <vt:lpstr>Theoretical Analysis: Overfitting Risk</vt:lpstr>
      <vt:lpstr>Theoretical Analysis: Learning Speed</vt:lpstr>
      <vt:lpstr>Some Advantages</vt:lpstr>
      <vt:lpstr>Experiments-1: Accuracy</vt:lpstr>
      <vt:lpstr>Experiments-2：Learning Speed</vt:lpstr>
      <vt:lpstr>For Large-scale Structured Prediction</vt:lpstr>
      <vt:lpstr>Drop Out</vt:lpstr>
      <vt:lpstr>Drop Out</vt:lpstr>
      <vt:lpstr>Drop Out</vt:lpstr>
      <vt:lpstr>Discussion of Techniques</vt:lpstr>
      <vt:lpstr>Discussion of Techniques</vt:lpstr>
      <vt:lpstr>Outline</vt:lpstr>
      <vt:lpstr>How to choose a model</vt:lpstr>
      <vt:lpstr>How to Choose an Optimizer</vt:lpstr>
      <vt:lpstr>Visualization of Optimization Algorithms</vt:lpstr>
      <vt:lpstr>Visualization of Optimization Algorithms</vt:lpstr>
      <vt:lpstr>Visualization of Optimization Algorithms</vt:lpstr>
      <vt:lpstr>Visualization of Optimization Algorithms</vt:lpstr>
      <vt:lpstr>Thanks! Any Question?</vt:lpstr>
      <vt:lpstr>References And Further Reading</vt:lpstr>
      <vt:lpstr>References And Further Reading</vt:lpstr>
      <vt:lpstr>References And Further Reading</vt:lpstr>
      <vt:lpstr>References And Further Reading</vt:lpstr>
      <vt:lpstr>References And Further Reading</vt:lpstr>
      <vt:lpstr>References And Further Reading</vt:lpstr>
      <vt:lpstr>References And Further Reading</vt:lpstr>
      <vt:lpstr>Content And Lecturer</vt:lpstr>
      <vt:lpstr>Type of Structures in Application</vt:lpstr>
      <vt:lpstr>Outline</vt:lpstr>
      <vt:lpstr>Outline</vt:lpstr>
      <vt:lpstr>Sequence Tagging</vt:lpstr>
      <vt:lpstr>Sequence Tagging</vt:lpstr>
      <vt:lpstr>Chinese Word Segmentation</vt:lpstr>
      <vt:lpstr>Model Local Information</vt:lpstr>
      <vt:lpstr>Global View</vt:lpstr>
      <vt:lpstr>Models</vt:lpstr>
      <vt:lpstr>Models</vt:lpstr>
      <vt:lpstr>Performances on Benchmarks</vt:lpstr>
      <vt:lpstr>On PKU and MSR</vt:lpstr>
      <vt:lpstr>POS/NER/Chunking</vt:lpstr>
      <vt:lpstr>Feature Extraction</vt:lpstr>
      <vt:lpstr>Models</vt:lpstr>
      <vt:lpstr>Models</vt:lpstr>
      <vt:lpstr>Models</vt:lpstr>
      <vt:lpstr>Language Issues</vt:lpstr>
      <vt:lpstr>POS Tagging On WSJ</vt:lpstr>
      <vt:lpstr>NER On CoNLL</vt:lpstr>
      <vt:lpstr>Misc</vt:lpstr>
      <vt:lpstr>Models</vt:lpstr>
      <vt:lpstr>Outline</vt:lpstr>
      <vt:lpstr>Tree/Graph Structures</vt:lpstr>
      <vt:lpstr>Dependency Parsing</vt:lpstr>
      <vt:lpstr>Transition based models</vt:lpstr>
      <vt:lpstr>Features</vt:lpstr>
      <vt:lpstr>Features</vt:lpstr>
      <vt:lpstr>Greedy Search</vt:lpstr>
      <vt:lpstr>Beam Search</vt:lpstr>
      <vt:lpstr>Approximate Global Normalization</vt:lpstr>
      <vt:lpstr>Approximate Global Normalization</vt:lpstr>
      <vt:lpstr>Approximate Global Normalization</vt:lpstr>
      <vt:lpstr>Approximate Global Normalization</vt:lpstr>
      <vt:lpstr>On WSJ </vt:lpstr>
      <vt:lpstr>Semantic Role Labeling</vt:lpstr>
      <vt:lpstr>Pipeline System</vt:lpstr>
      <vt:lpstr>End-to-End System</vt:lpstr>
      <vt:lpstr>CNN v.s. LSTM</vt:lpstr>
      <vt:lpstr>Outline</vt:lpstr>
      <vt:lpstr>How-tos</vt:lpstr>
      <vt:lpstr>Thanks</vt:lpstr>
      <vt:lpstr>Reference</vt:lpstr>
      <vt:lpstr>Reference</vt:lpstr>
      <vt:lpstr>Reference</vt:lpstr>
      <vt:lpstr>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HE</dc:creator>
  <cp:lastModifiedBy>Windows 用户</cp:lastModifiedBy>
  <cp:revision>639</cp:revision>
  <dcterms:created xsi:type="dcterms:W3CDTF">2013-02-23T15:08:20Z</dcterms:created>
  <dcterms:modified xsi:type="dcterms:W3CDTF">2017-01-04T08:46:21Z</dcterms:modified>
</cp:coreProperties>
</file>